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1"/>
  </p:notesMasterIdLst>
  <p:handoutMasterIdLst>
    <p:handoutMasterId r:id="rId32"/>
  </p:handoutMasterIdLst>
  <p:sldIdLst>
    <p:sldId id="256" r:id="rId2"/>
    <p:sldId id="340" r:id="rId3"/>
    <p:sldId id="333" r:id="rId4"/>
    <p:sldId id="334" r:id="rId5"/>
    <p:sldId id="335" r:id="rId6"/>
    <p:sldId id="341" r:id="rId7"/>
    <p:sldId id="342" r:id="rId8"/>
    <p:sldId id="343" r:id="rId9"/>
    <p:sldId id="344" r:id="rId10"/>
    <p:sldId id="345" r:id="rId11"/>
    <p:sldId id="346" r:id="rId12"/>
    <p:sldId id="347" r:id="rId13"/>
    <p:sldId id="349" r:id="rId14"/>
    <p:sldId id="358" r:id="rId15"/>
    <p:sldId id="359" r:id="rId16"/>
    <p:sldId id="350" r:id="rId17"/>
    <p:sldId id="321" r:id="rId18"/>
    <p:sldId id="336" r:id="rId19"/>
    <p:sldId id="319" r:id="rId20"/>
    <p:sldId id="337" r:id="rId21"/>
    <p:sldId id="322" r:id="rId22"/>
    <p:sldId id="357" r:id="rId23"/>
    <p:sldId id="351" r:id="rId24"/>
    <p:sldId id="352" r:id="rId25"/>
    <p:sldId id="348" r:id="rId26"/>
    <p:sldId id="354" r:id="rId27"/>
    <p:sldId id="355" r:id="rId28"/>
    <p:sldId id="353" r:id="rId29"/>
    <p:sldId id="356" r:id="rId30"/>
  </p:sldIdLst>
  <p:sldSz cx="9144000" cy="6858000" type="screen4x3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3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154E48-665A-4B67-8C2E-21AAF6994F56}" type="datetimeFigureOut">
              <a:rPr lang="en-US" smtClean="0"/>
              <a:t>6/12/2019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FAAC5-B3C8-4BFF-939D-BC0A6DD36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855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1" y="0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970937" y="0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1" y="8829967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b" anchorCtr="0">
            <a:noAutofit/>
          </a:bodyPr>
          <a:lstStyle/>
          <a:p>
            <a:pPr algn="r">
              <a:buClr>
                <a:schemeClr val="dk1"/>
              </a:buClr>
              <a:buSzPts val="300"/>
            </a:pPr>
            <a:fld id="{00000000-1234-1234-1234-123412341234}" type="slidenum">
              <a:rPr lang="en-US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chemeClr val="dk1"/>
                </a:buClr>
                <a:buSzPts val="300"/>
              </a:pPr>
              <a:t>‹#›</a:t>
            </a:fld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 dirty="0"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 dirty="0"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880354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685800" y="1371600"/>
            <a:ext cx="7848599" cy="1927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Arial"/>
              <a:buNone/>
              <a:defRPr sz="5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685800" y="3505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None/>
              <a:defRPr sz="2400" b="0" i="0" u="none" strike="noStrike" cap="none">
                <a:solidFill>
                  <a:srgbClr val="55556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None/>
              <a:defRPr sz="2000" b="0" i="0" u="none" strike="noStrike" cap="none">
                <a:solidFill>
                  <a:srgbClr val="8B8B8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None/>
              <a:defRPr sz="1800" b="0" i="0" u="none" strike="noStrike" cap="none">
                <a:solidFill>
                  <a:srgbClr val="8B8B8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B8B8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B8B8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B8B8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B8B8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B8B8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B8B8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  <p:cxnSp>
        <p:nvCxnSpPr>
          <p:cNvPr id="23" name="Shape 23"/>
          <p:cNvCxnSpPr/>
          <p:nvPr/>
        </p:nvCxnSpPr>
        <p:spPr>
          <a:xfrm>
            <a:off x="685800" y="3398519"/>
            <a:ext cx="7848599" cy="158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5814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65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1469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2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722312" y="2362200"/>
            <a:ext cx="7772400" cy="2200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722312" y="4626864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None/>
              <a:defRPr sz="2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53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  <p:cxnSp>
        <p:nvCxnSpPr>
          <p:cNvPr id="36" name="Shape 36"/>
          <p:cNvCxnSpPr/>
          <p:nvPr/>
        </p:nvCxnSpPr>
        <p:spPr>
          <a:xfrm>
            <a:off x="731520" y="4599432"/>
            <a:ext cx="7848599" cy="1587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57200" y="1673351"/>
            <a:ext cx="4038599" cy="47183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7973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38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814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4648200" y="1673351"/>
            <a:ext cx="4038599" cy="47183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7973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38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814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676400"/>
            <a:ext cx="3931919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457200" y="2438400"/>
            <a:ext cx="3931919" cy="3951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5814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65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1469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3"/>
          </p:nvPr>
        </p:nvSpPr>
        <p:spPr>
          <a:xfrm>
            <a:off x="4754880" y="1676400"/>
            <a:ext cx="3931919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4"/>
          </p:nvPr>
        </p:nvSpPr>
        <p:spPr>
          <a:xfrm>
            <a:off x="4754880" y="2438400"/>
            <a:ext cx="3931919" cy="3951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5814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65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1469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  <p:cxnSp>
        <p:nvCxnSpPr>
          <p:cNvPr id="53" name="Shape 53"/>
          <p:cNvCxnSpPr/>
          <p:nvPr/>
        </p:nvCxnSpPr>
        <p:spPr>
          <a:xfrm rot="5400000">
            <a:off x="2217817" y="4045823"/>
            <a:ext cx="4709160" cy="793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792079"/>
            <a:ext cx="2139695" cy="1261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2971800" y="792079"/>
            <a:ext cx="5714999" cy="55778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132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72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7973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38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576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16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2"/>
          </p:nvPr>
        </p:nvSpPr>
        <p:spPr>
          <a:xfrm>
            <a:off x="457200" y="2130551"/>
            <a:ext cx="2139695" cy="4243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19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accent1"/>
              </a:buClr>
              <a:buSzPts val="102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68" name="Shape 68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  <p:cxnSp>
        <p:nvCxnSpPr>
          <p:cNvPr id="70" name="Shape 70"/>
          <p:cNvCxnSpPr/>
          <p:nvPr/>
        </p:nvCxnSpPr>
        <p:spPr>
          <a:xfrm rot="5400000">
            <a:off x="-13115" y="3580205"/>
            <a:ext cx="5577839" cy="158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792479"/>
            <a:ext cx="2142679" cy="126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pic" idx="2"/>
          </p:nvPr>
        </p:nvSpPr>
        <p:spPr>
          <a:xfrm>
            <a:off x="2858609" y="838200"/>
            <a:ext cx="5904389" cy="5500456"/>
          </a:xfrm>
          <a:prstGeom prst="rect">
            <a:avLst/>
          </a:prstGeom>
          <a:solidFill>
            <a:schemeClr val="lt2"/>
          </a:solidFill>
          <a:ln w="76200" cap="flat" cmpd="sng">
            <a:solidFill>
              <a:srgbClr val="FFFFFF"/>
            </a:solidFill>
            <a:prstDash val="solid"/>
            <a:miter lim="8000"/>
            <a:headEnd type="none" w="med" len="med"/>
            <a:tailEnd type="none" w="med" len="med"/>
          </a:ln>
          <a:effectLst>
            <a:outerShdw blurRad="50799" dist="12700" dir="5400000" algn="t" rotWithShape="0">
              <a:srgbClr val="000000">
                <a:alpha val="58431"/>
              </a:srgbClr>
            </a:outerShdw>
          </a:effectLst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72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38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16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457200" y="2133600"/>
            <a:ext cx="2139695" cy="42428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19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accent1"/>
              </a:buClr>
              <a:buSzPts val="102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 rot="5400000">
            <a:off x="2133599" y="-76200"/>
            <a:ext cx="4876799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5814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65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1469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 rot="5400000">
            <a:off x="4724399" y="2514600"/>
            <a:ext cx="58674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 rot="5400000">
            <a:off x="533400" y="533400"/>
            <a:ext cx="5867400" cy="6019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5814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65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1469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88" name="Shape 88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89" name="Shape 89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5814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65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1469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/>
          <p:nvPr/>
        </p:nvSpPr>
        <p:spPr>
          <a:xfrm>
            <a:off x="0" y="0"/>
            <a:ext cx="9144000" cy="3657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5" r:id="rId6"/>
    <p:sldLayoutId id="2147483656" r:id="rId7"/>
    <p:sldLayoutId id="2147483657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milysearch.org/ask/planner" TargetMode="External"/><Relationship Id="rId7" Type="http://schemas.openxmlformats.org/officeDocument/2006/relationships/image" Target="../media/image36.png"/><Relationship Id="rId2" Type="http://schemas.openxmlformats.org/officeDocument/2006/relationships/hyperlink" Target="https://www.familysearch.org/campaign/hint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rll_volunteer" TargetMode="External"/><Relationship Id="rId2" Type="http://schemas.openxmlformats.org/officeDocument/2006/relationships/hyperlink" Target="https://www.familysearch.org/campaign/hint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t.ly/rll_custom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ctrTitle"/>
          </p:nvPr>
        </p:nvSpPr>
        <p:spPr>
          <a:xfrm>
            <a:off x="685800" y="1371600"/>
            <a:ext cx="7848599" cy="1927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lang="en-US" sz="3600" b="0" i="0" u="none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Tree-Extending Hints</a:t>
            </a:r>
            <a:r>
              <a:rPr lang="en-US" sz="48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48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sz="4800" b="0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Shape 95"/>
          <p:cNvSpPr txBox="1">
            <a:spLocks noGrp="1"/>
          </p:cNvSpPr>
          <p:nvPr>
            <p:ph type="subTitle" idx="1"/>
          </p:nvPr>
        </p:nvSpPr>
        <p:spPr>
          <a:xfrm>
            <a:off x="685800" y="3581400"/>
            <a:ext cx="6400799" cy="1676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55556F"/>
                </a:solidFill>
                <a:latin typeface="Arial"/>
                <a:ea typeface="Arial"/>
                <a:cs typeface="Arial"/>
                <a:sym typeface="Arial"/>
              </a:rPr>
              <a:t>Joe </a:t>
            </a:r>
            <a:r>
              <a:rPr lang="en-US" sz="2400" b="0" i="0" u="none" strike="noStrike" cap="none" dirty="0" smtClean="0">
                <a:solidFill>
                  <a:srgbClr val="55556F"/>
                </a:solidFill>
                <a:latin typeface="Arial"/>
                <a:ea typeface="Arial"/>
                <a:cs typeface="Arial"/>
                <a:sym typeface="Arial"/>
              </a:rPr>
              <a:t>Price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Arial"/>
              <a:buNone/>
            </a:pPr>
            <a:r>
              <a:rPr lang="en-US" sz="2400" b="0" i="0" u="none" strike="noStrike" cap="none" dirty="0" smtClean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joe_price@byu.edu</a:t>
            </a:r>
          </a:p>
          <a:p>
            <a:pPr marL="0" lvl="0" indent="0">
              <a:buSzPts val="600"/>
            </a:pPr>
            <a:r>
              <a:rPr lang="en-US" u="sng" dirty="0" smtClean="0">
                <a:solidFill>
                  <a:schemeClr val="hlink"/>
                </a:solidFill>
              </a:rPr>
              <a:t>rll.byu.edu</a:t>
            </a:r>
          </a:p>
          <a:p>
            <a:pPr marL="0" lvl="0" indent="0">
              <a:buSzPts val="600"/>
            </a:pPr>
            <a:r>
              <a:rPr lang="en-US" u="sng" dirty="0">
                <a:solidFill>
                  <a:schemeClr val="hlink"/>
                </a:solidFill>
              </a:rPr>
              <a:t>facebook.com/</a:t>
            </a:r>
            <a:r>
              <a:rPr lang="en-US" u="sng" dirty="0" err="1">
                <a:solidFill>
                  <a:schemeClr val="hlink"/>
                </a:solidFill>
              </a:rPr>
              <a:t>BYUrecordlinkinglab</a:t>
            </a:r>
            <a:endParaRPr lang="en-US" sz="2400" b="0" i="0" u="sng" strike="noStrike" cap="none" dirty="0" smtClean="0">
              <a:solidFill>
                <a:schemeClr val="hlink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Shape 96" descr="Image may contain: tex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47936" y="3738801"/>
            <a:ext cx="2686463" cy="13615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Consultant planner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281442" y="1600200"/>
            <a:ext cx="4657459" cy="4876799"/>
          </a:xfrm>
        </p:spPr>
        <p:txBody>
          <a:bodyPr/>
          <a:lstStyle/>
          <a:p>
            <a:pPr marL="99060" indent="0">
              <a:buNone/>
            </a:pPr>
            <a:r>
              <a:rPr lang="en-US" dirty="0" smtClean="0"/>
              <a:t>familysearch.org/ask/planner</a:t>
            </a:r>
          </a:p>
          <a:p>
            <a:r>
              <a:rPr lang="en-US" dirty="0" smtClean="0"/>
              <a:t>The add person function is the easiest to use if you are already next to the person.</a:t>
            </a:r>
          </a:p>
          <a:p>
            <a:r>
              <a:rPr lang="en-US" dirty="0" smtClean="0"/>
              <a:t>Really easy to do on a phone. Just use a browser instead of the app.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127"/>
          <a:stretch/>
        </p:blipFill>
        <p:spPr>
          <a:xfrm>
            <a:off x="324742" y="1523999"/>
            <a:ext cx="3564530" cy="515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250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#2 RLL volunteer portal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9447" y="1513673"/>
            <a:ext cx="8229600" cy="801168"/>
          </a:xfrm>
        </p:spPr>
        <p:txBody>
          <a:bodyPr/>
          <a:lstStyle/>
          <a:p>
            <a:pPr marL="99060" indent="0">
              <a:buNone/>
            </a:pPr>
            <a:r>
              <a:rPr lang="en-US" sz="3600" dirty="0" smtClean="0"/>
              <a:t>bit.ly/rll_volunteer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593" y="2314841"/>
            <a:ext cx="7967207" cy="4204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490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Volunteer portal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301450" y="5194998"/>
            <a:ext cx="8561196" cy="1282001"/>
          </a:xfrm>
        </p:spPr>
        <p:txBody>
          <a:bodyPr/>
          <a:lstStyle/>
          <a:p>
            <a:r>
              <a:rPr lang="en-US" dirty="0" smtClean="0"/>
              <a:t>To check out rows, put your name in the volunteer column.</a:t>
            </a:r>
            <a:endParaRPr lang="en-US" dirty="0" smtClean="0"/>
          </a:p>
          <a:p>
            <a:r>
              <a:rPr lang="en-US" dirty="0" smtClean="0"/>
              <a:t>Click on the </a:t>
            </a:r>
            <a:r>
              <a:rPr lang="en-US" dirty="0" err="1" smtClean="0"/>
              <a:t>url</a:t>
            </a:r>
            <a:r>
              <a:rPr lang="en-US" dirty="0" smtClean="0"/>
              <a:t> to go to the source linker screen and then record the </a:t>
            </a:r>
            <a:r>
              <a:rPr lang="en-US" dirty="0" smtClean="0"/>
              <a:t>result in the result column (1, 0.5, 0).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450" y="1434088"/>
            <a:ext cx="8261734" cy="3633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18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 Customized hints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124848" cy="4810648"/>
          </a:xfrm>
        </p:spPr>
        <p:txBody>
          <a:bodyPr/>
          <a:lstStyle/>
          <a:p>
            <a:r>
              <a:rPr lang="en-US" sz="3200" dirty="0" smtClean="0"/>
              <a:t>bit.ly/</a:t>
            </a:r>
            <a:r>
              <a:rPr lang="en-US" sz="3200" dirty="0" err="1" smtClean="0"/>
              <a:t>rll_custom</a:t>
            </a:r>
            <a:endParaRPr lang="en-US" sz="3200" dirty="0" smtClean="0"/>
          </a:p>
          <a:p>
            <a:pPr marL="99060" indent="0">
              <a:buNone/>
            </a:pPr>
            <a:endParaRPr lang="en-US" sz="3200" dirty="0" smtClean="0"/>
          </a:p>
          <a:p>
            <a:r>
              <a:rPr lang="en-US" dirty="0" smtClean="0"/>
              <a:t>Allows you to search for US census hints by surname or place.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2525" y="1600200"/>
            <a:ext cx="3724275" cy="408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01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Customized hints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1600200"/>
            <a:ext cx="4035287" cy="4876799"/>
          </a:xfrm>
        </p:spPr>
        <p:txBody>
          <a:bodyPr/>
          <a:lstStyle/>
          <a:p>
            <a:r>
              <a:rPr lang="en-US" dirty="0" smtClean="0"/>
              <a:t>If you click the blue button “link</a:t>
            </a:r>
            <a:r>
              <a:rPr lang="en-US" dirty="0" smtClean="0"/>
              <a:t>”, </a:t>
            </a:r>
            <a:r>
              <a:rPr lang="en-US" dirty="0" smtClean="0"/>
              <a:t>it will take you right into source linker and you can decide whether the record matches the person on the Family.</a:t>
            </a:r>
          </a:p>
          <a:p>
            <a:r>
              <a:rPr lang="en-US" dirty="0" smtClean="0"/>
              <a:t>If so, click “1”. If not sure, “0.5”. If sure it is not a match, “0”.</a:t>
            </a:r>
          </a:p>
          <a:p>
            <a:r>
              <a:rPr lang="en-US" dirty="0" smtClean="0"/>
              <a:t>When done, click “submit”.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6809" y="1351722"/>
            <a:ext cx="3849991" cy="5350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3309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devices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07382"/>
            <a:ext cx="5434717" cy="5069618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hese three approaches </a:t>
            </a:r>
            <a:r>
              <a:rPr lang="en-US" dirty="0" smtClean="0"/>
              <a:t>can </a:t>
            </a:r>
            <a:r>
              <a:rPr lang="en-US" dirty="0" smtClean="0"/>
              <a:t>all be </a:t>
            </a:r>
            <a:r>
              <a:rPr lang="en-US" dirty="0" smtClean="0"/>
              <a:t>done on your mobile device.</a:t>
            </a:r>
          </a:p>
          <a:p>
            <a:r>
              <a:rPr lang="en-US" dirty="0" smtClean="0"/>
              <a:t>It takes a </a:t>
            </a:r>
            <a:r>
              <a:rPr lang="en-US" dirty="0" smtClean="0"/>
              <a:t>bit </a:t>
            </a:r>
            <a:r>
              <a:rPr lang="en-US" dirty="0" smtClean="0"/>
              <a:t>to adjust to the smaller screen and need to move between apps and windows within your browser.</a:t>
            </a:r>
          </a:p>
          <a:p>
            <a:r>
              <a:rPr lang="en-US" dirty="0" smtClean="0"/>
              <a:t>You’ll be able to do this </a:t>
            </a:r>
            <a:r>
              <a:rPr lang="en-US" dirty="0" smtClean="0"/>
              <a:t>work in little chunks when you have free moments throughout the day.</a:t>
            </a:r>
          </a:p>
          <a:p>
            <a:r>
              <a:rPr lang="en-US" dirty="0" smtClean="0"/>
              <a:t>Our lab will post some separate instructions on how to do </a:t>
            </a:r>
            <a:r>
              <a:rPr lang="en-US" dirty="0" smtClean="0"/>
              <a:t>these things on your phone </a:t>
            </a:r>
            <a:r>
              <a:rPr lang="en-US" dirty="0" smtClean="0"/>
              <a:t>but try it out yourself.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1917" y="942974"/>
            <a:ext cx="2571750" cy="30956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1917" y="4264485"/>
            <a:ext cx="2625923" cy="2212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9562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this?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773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Involve more people in family history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3239" y="5416099"/>
            <a:ext cx="8763000" cy="12649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About 50% of the time, the parent or grandparent of the individual was on the Family Tree. We could provide more discovery experiences if we could get that closer to 90%.</a:t>
            </a:r>
            <a:endParaRPr lang="en-US" dirty="0"/>
          </a:p>
        </p:txBody>
      </p:sp>
      <p:pic>
        <p:nvPicPr>
          <p:cNvPr id="1026" name="Picture 2" descr="https://lh3.googleusercontent.com/JdgeacoftQWVF1597cWeT_zCQGJ8lrWWKM7tQlhxC9RZpI58W7wo5-DwamxRVwsZej5vEFyg8ndMwl_bx2YePt9J8D6iZ_siwgFn8LdWFyO03ikgONZPi8V2637aSyAxBRucXqi5WacA6oJqODlzQadpJRJ8Xde0yBX-kxdtzrMv1gKotPB5Qo9AOB9G480Jw6F9OBwocMcZv7xz4oChS_i9WHhAZY0YiS_NbICF6EJfwIp4KZM90QS9q9mh83CX5OfKLslwIGA9OrfnfZK1ir-muNOT7xXJnXTcRT4cC2v4zdo_PgxWvhKVEw_42Qy0BSMEN26EraJs19RWbKzcm8IGDNOK2bxiXLP2UYuM4i6nr2ojkgfgrFwjJ2BJpceTCmKH0-po7RaH4JaLxz-AoeiDbr78yjqFUZD5r8TY-juMGJydnrCam4D9x9OiW4eFnnZ06F_pQHKdNjwMso4gLbBsZ8e86QyStGytTNyWDpKfNFJtnN62bEDbFDcgk-5qrPGHlxpxiPA07ZBjFVh9MO5We-LhWO5i1X-FSXbROSamgAnDTut7KUQSQcz-xA1uI4nm0KBqsV94Rc4yVc5GvrhD0a6fWFRYvgcPNsfB=w1322-h992-no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7"/>
          <a:stretch/>
        </p:blipFill>
        <p:spPr bwMode="auto">
          <a:xfrm>
            <a:off x="720132" y="1647930"/>
            <a:ext cx="3987608" cy="345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3.googleusercontent.com/g8W3zzjHjioTbDEQKtHb-UvZQ4gh3OdFxHq8wdhxCsjYuQiCM0PVzeLPxzT9IIX_apHs8Q5bO3Rh3wcNR3C36rDBQX6PvWgS8QGHsg0YSvutCSuRst_OV7lmqJf-iDoxi7PJAgKeL-C9m3tFHmgH_WT4XYxeP28tAg-maw6gDckjzJesNjFY9otjY1JDZjOxgJGkmBfzK2MKcpHmtaGqdTx_vLM0-wAvOREkASYGj7VEMurD_3ncJ1iewbG-5pDi0_EKBjp3Y2bN65cHQOtptMjP2GtPRqIE2cpbYsK5aqGA6w3DP_HjPglmeHR82GBLcmMg4FSNxTgNQI2-xRTMFa4YebuUQIPHFGjTwuUBOVPUS9kyIyE3bqEw6N9L0PxeTUu15I3HiZdB1P3ZtlDcD7qVY6xxPAwfHd1smr84VazQBTaouLjm7rSXgGfkMf_4x9xM0RRxhs8rvU0IJxrAb6FzqpUyUKb6PNLMvOrSKdUDV-ePylGf0ci9iFJ1pkqdjhL81ms_WWpyuN5hE1JLZd5E570iynjNAaTjoEo7axcMxFdnYmwL1pq-gPSgVs6GOjRnqkf0jUpFopM9N2eTA6N1dIGV74QT7orkp4sY=w559-h991-n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06" b="22616"/>
          <a:stretch/>
        </p:blipFill>
        <p:spPr bwMode="auto">
          <a:xfrm>
            <a:off x="5263662" y="1701270"/>
            <a:ext cx="2883177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3561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 youth find new family names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785" y="1523999"/>
            <a:ext cx="3446417" cy="2577846"/>
          </a:xfrm>
          <a:prstGeom prst="rect">
            <a:avLst/>
          </a:prstGeom>
        </p:spPr>
      </p:pic>
      <p:pic>
        <p:nvPicPr>
          <p:cNvPr id="6" name="Picture 6" descr="Image may contain: one or more people and people sit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80" y="4261008"/>
            <a:ext cx="8686800" cy="259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dl.boxcloud.com/api/2.0/internal_files/292070575049/versions/307417635113/representations/jpg_paged_2048x2048/content/1.jpg?access_token=1!p4a5ggtiFkFZMb1dn4rqsRwPxtnE15jslqkToSOy1a7SbDsmWNzWHFegOP3vM9daslNgiHS2qmUfSRlYm9pULln1xhyQyWixsMzMDhzWGbSYGxiAnsgqIUKsu8f0qvy3W_5RA-apT6pjakRdT_QJVtEPYeWExcS0viQpmmDUyQlO_BFBLG6nRPFJqXINvAVMdn7CsIxguecqLlJ6TuEX5n4HvSpwUfu8zxESSwde8VXQQaiC5649gHLZhn1CedbXgmJoCXK1wbFWRVd-jLCD1oJfepNOXQdH2Yq94S_MknwBVmlgCnyGVYDqgbC3YlZWc8fvZ0R4eVJaU67DZPMH9m71RJRnjaHhgwmRBwkKkQFuNBQZQfODSxShdQ76R06SkYCzGO-M8pBJXOHwq9c.&amp;box_client_name=box-content-preview&amp;box_client_version=1.43.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8333" r="21875" b="16667"/>
          <a:stretch/>
        </p:blipFill>
        <p:spPr bwMode="auto">
          <a:xfrm>
            <a:off x="4746171" y="1523999"/>
            <a:ext cx="3392994" cy="2544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3143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amily name networks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4856480"/>
            <a:ext cx="8229600" cy="1620519"/>
          </a:xfrm>
        </p:spPr>
        <p:txBody>
          <a:bodyPr/>
          <a:lstStyle/>
          <a:p>
            <a:pPr marL="99060" indent="0">
              <a:buNone/>
            </a:pPr>
            <a:r>
              <a:rPr lang="en-US" dirty="0" smtClean="0"/>
              <a:t>We can show the Census Tree for specific last names and help families expand the coverage of their family name on the Family Tree and connect the different families together.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880" y="1716913"/>
            <a:ext cx="4185920" cy="27155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4757"/>
          <a:stretch/>
        </p:blipFill>
        <p:spPr>
          <a:xfrm>
            <a:off x="457200" y="1642541"/>
            <a:ext cx="3551182" cy="278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479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7663" y="662873"/>
            <a:ext cx="5178106" cy="5695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46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Relatives around me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109" y="2187960"/>
            <a:ext cx="4457681" cy="37490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6" y="2187960"/>
            <a:ext cx="4442981" cy="37490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7392" y="5838092"/>
            <a:ext cx="4097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How to use Relatives Around Me for iOS.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80373" y="5838091"/>
            <a:ext cx="4097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How to use Relatives Around Me for </a:t>
            </a:r>
            <a:r>
              <a:rPr lang="en-US" dirty="0" smtClean="0"/>
              <a:t>Android.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9222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</a:t>
            </a:r>
            <a:r>
              <a:rPr lang="en-US" dirty="0"/>
              <a:t>reconstitution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3495617"/>
          </a:xfrm>
        </p:spPr>
        <p:txBody>
          <a:bodyPr/>
          <a:lstStyle/>
          <a:p>
            <a:r>
              <a:rPr lang="en-US" dirty="0" smtClean="0"/>
              <a:t>Yearbooks</a:t>
            </a:r>
          </a:p>
          <a:p>
            <a:r>
              <a:rPr lang="en-US" dirty="0"/>
              <a:t>Photo </a:t>
            </a:r>
            <a:r>
              <a:rPr lang="en-US" dirty="0" smtClean="0"/>
              <a:t>collections</a:t>
            </a:r>
          </a:p>
          <a:p>
            <a:r>
              <a:rPr lang="en-US" dirty="0" smtClean="0"/>
              <a:t>Libraries</a:t>
            </a:r>
          </a:p>
          <a:p>
            <a:r>
              <a:rPr lang="en-US" dirty="0" smtClean="0"/>
              <a:t>Newspapers</a:t>
            </a:r>
          </a:p>
          <a:p>
            <a:r>
              <a:rPr lang="en-US" dirty="0" smtClean="0"/>
              <a:t>Funeral homes</a:t>
            </a:r>
          </a:p>
          <a:p>
            <a:r>
              <a:rPr lang="en-US" dirty="0" smtClean="0"/>
              <a:t>School records </a:t>
            </a:r>
          </a:p>
          <a:p>
            <a:r>
              <a:rPr lang="en-US" dirty="0" smtClean="0"/>
              <a:t>Oral histories</a:t>
            </a:r>
          </a:p>
          <a:p>
            <a:endParaRPr lang="en-US" dirty="0" smtClean="0"/>
          </a:p>
          <a:p>
            <a:endParaRPr lang="en-US" dirty="0" smtClean="0"/>
          </a:p>
          <a:p>
            <a:pPr marL="9906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999" y="1600200"/>
            <a:ext cx="2818419" cy="15499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0999" y="3370725"/>
            <a:ext cx="2909540" cy="17499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3539" y="3150175"/>
            <a:ext cx="1767101" cy="19456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7366" y="1562169"/>
            <a:ext cx="1753274" cy="1549835"/>
          </a:xfrm>
          <a:prstGeom prst="rect">
            <a:avLst/>
          </a:prstGeom>
        </p:spPr>
      </p:pic>
      <p:sp>
        <p:nvSpPr>
          <p:cNvPr id="10" name="Content Placeholder 4"/>
          <p:cNvSpPr txBox="1">
            <a:spLocks/>
          </p:cNvSpPr>
          <p:nvPr/>
        </p:nvSpPr>
        <p:spPr>
          <a:xfrm>
            <a:off x="345440" y="5341190"/>
            <a:ext cx="8016240" cy="13808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814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65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1469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1150" algn="l" rtl="0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99060" indent="0">
              <a:buNone/>
            </a:pPr>
            <a:r>
              <a:rPr lang="en-US" dirty="0" smtClean="0"/>
              <a:t>Having everyone on the Family Tree creates a place where all of these other record collections can fit in. </a:t>
            </a:r>
          </a:p>
          <a:p>
            <a:endParaRPr lang="en-US" dirty="0" smtClean="0"/>
          </a:p>
          <a:p>
            <a:pPr marL="99060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9773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Museums and historical sites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4876800"/>
            <a:ext cx="5105400" cy="1600200"/>
          </a:xfrm>
        </p:spPr>
        <p:txBody>
          <a:bodyPr/>
          <a:lstStyle/>
          <a:p>
            <a:r>
              <a:rPr lang="en-US" dirty="0" smtClean="0"/>
              <a:t>Where do I belong?</a:t>
            </a:r>
          </a:p>
          <a:p>
            <a:r>
              <a:rPr lang="en-US" dirty="0" smtClean="0"/>
              <a:t>How does this connect with </a:t>
            </a:r>
            <a:r>
              <a:rPr lang="en-US" u="sng" dirty="0" smtClean="0"/>
              <a:t>me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2050" name="Picture 2" descr="https://lh3.googleusercontent.com/w-GF1zpBuYMy-82xQo1_dRalLgoZiE7cNEj5Z2RmcRbUhagNka9gDE-Xx4UIGoJHVDUzQTzDoChLSXgDmFpktU2giXNBEEFD6X6SFhLmsFbBeUt9XNlwDctGQVXigd3sIQhkj9wM3i1rv9tQpiFKQWYFSr3gjYmAxODgZlc1HRORBMyOnIVfXMv3Jj-P1h6tZLEZTnusLQzz6_OnpFlTnhz3EqpYIYwk17ojVZO-3ZNRTNhOsfyZczZxiKL42uH7HgJMbJ_qh5Netx_opMs6a80eVofH6UYzVFiSEd8AZdiDCdBAFOiHQ2bfrfPwEgt-TlrW_yTjoJsieDplryrjSvx8tpLK4eygZd-EnoN58gZy59aRMWops0f2FhLf3WYolPbvQuUnMKRT31O372zDq_farsvecUFNgzpr0E-45cYvesLM7Oiu4dadtI0gEedOUS7PxnnFg_t9MArLJyHyIIcs5dJq5QnDYlIJk9yIHtu-zKRRYUJKgQRzfP0ecW9-rrUeP1TvgiIrkq-VOrQaxG65LK2GoNjc9ToYOhn0uvVFDhNIcTWSg38P0n9ivKneW8HujoGrCr0X1SZ1JICikAhv1MDwWBG7eP1NzoE=w748-h997-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2115257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3.googleusercontent.com/LNo7D1-onI134pSbuOWykOseMhGabH6QwxOj_cQwIlNFL2OAxJPwzW2qMiiCZTqSvmUsytkjKk7adOY8RamhtwxxFomY99NWD0RnWrEMRxCAMOVjs_XZeF4N9eD0FnH3gEVm2Lu0dhuh-jIwFUZ96b4PrMgt28tbIh89st8xsDCQTGl7EUtxpJqCMLfD6hDK5Gm3Z6ee0JM-MKW2BaRDGC5Xeh36O6NWW2o5w9PP01FgNxnYbwg1-vD1AmR91dEVTjXsj0OB1pOPffQBRVy2p9UjH3prDWlyaHNiDL7mOxwKH50xHUCVZkMYOJh2k0K3QCvfvtPOvXq8WkTZEMBMy4t1XbVSZdzb7GFKr9LZjTqPGgnIekQ3YTDmP-LoNo5Nla7cW6bRo7FcyKfM4CPBCmwsD-Bmb0wpLNI6ZcyNrXlQK4B5FRGO5nAIQrfwTgL1OYpPOTIIJ1yZsQaD9oDs5XEifCfutCNgvijU4a_e4U93ONh2One8_9I1MLXPrYTgWn3-uRhrMFS9EJWWDdbia5GCshlnr8JZCp9HS9GugcPX0jwn6iuk0Bgd55CHh63fUKuPICBF0nnqS2rlGZiNPYotG0w-sr6khneg7-g=w748-h997-n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" t="21383" r="20462" b="2160"/>
          <a:stretch/>
        </p:blipFill>
        <p:spPr bwMode="auto">
          <a:xfrm>
            <a:off x="2886106" y="1658214"/>
            <a:ext cx="2062976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2256" y="4572000"/>
            <a:ext cx="3123293" cy="1676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6382" y="1712773"/>
            <a:ext cx="3330418" cy="236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2950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close are we?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were 217 million people who appear in at least one Census between 1850 and 1940.</a:t>
            </a:r>
          </a:p>
          <a:p>
            <a:pPr lvl="1"/>
            <a:r>
              <a:rPr lang="en-US" dirty="0" smtClean="0"/>
              <a:t>Of these, 132 million were born before 1910.</a:t>
            </a:r>
          </a:p>
          <a:p>
            <a:r>
              <a:rPr lang="en-US" dirty="0" smtClean="0"/>
              <a:t>We decided to focus on when people are between the age of 0 and 10 (excludes many immigrants).</a:t>
            </a:r>
          </a:p>
          <a:p>
            <a:r>
              <a:rPr lang="en-US" dirty="0" smtClean="0"/>
              <a:t>We took a random sample of 100 children from the 1900 census and then tried to find them on the Family Tree.</a:t>
            </a:r>
          </a:p>
          <a:p>
            <a:r>
              <a:rPr lang="en-US" dirty="0" smtClean="0"/>
              <a:t>If they weren’t on the tree already, we added them and began to connect them to family members until we bumped into someone on the Family Tree.</a:t>
            </a:r>
          </a:p>
          <a:p>
            <a:r>
              <a:rPr lang="en-US" dirty="0" smtClean="0"/>
              <a:t>We attached sources and merged any duplicates in the process.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3713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close are we?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found that 63% of these children were already on the Family Tree.</a:t>
            </a:r>
          </a:p>
          <a:p>
            <a:r>
              <a:rPr lang="en-US" dirty="0" smtClean="0"/>
              <a:t>Another 19% were closely related to some one on the tree.</a:t>
            </a:r>
          </a:p>
          <a:p>
            <a:r>
              <a:rPr lang="en-US" dirty="0" smtClean="0"/>
              <a:t>This means that using the current tree-extending hints we could get to 82% coverage pretty quickly.</a:t>
            </a:r>
          </a:p>
          <a:p>
            <a:r>
              <a:rPr lang="en-US" dirty="0" smtClean="0"/>
              <a:t>On average, a person has about 13 one-hop relatives and 73 two-hop relatives. </a:t>
            </a:r>
          </a:p>
          <a:p>
            <a:r>
              <a:rPr lang="en-US" dirty="0" smtClean="0"/>
              <a:t>If we use 50</a:t>
            </a:r>
            <a:r>
              <a:rPr lang="en-US" dirty="0"/>
              <a:t>% as a </a:t>
            </a:r>
            <a:r>
              <a:rPr lang="en-US" dirty="0" smtClean="0"/>
              <a:t>conservative </a:t>
            </a:r>
            <a:r>
              <a:rPr lang="en-US" dirty="0"/>
              <a:t>estimate of the coverage of the Family </a:t>
            </a:r>
            <a:r>
              <a:rPr lang="en-US" dirty="0" smtClean="0"/>
              <a:t>Tree, then we </a:t>
            </a:r>
            <a:r>
              <a:rPr lang="en-US" dirty="0"/>
              <a:t>still need to add </a:t>
            </a:r>
            <a:r>
              <a:rPr lang="en-US" u="sng" dirty="0"/>
              <a:t>66 million people </a:t>
            </a:r>
            <a:r>
              <a:rPr lang="en-US" dirty="0"/>
              <a:t>(to get everyone born before 1910).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3767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Increased impact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1715756"/>
          </a:xfrm>
        </p:spPr>
        <p:txBody>
          <a:bodyPr/>
          <a:lstStyle/>
          <a:p>
            <a:r>
              <a:rPr lang="en-US" dirty="0" smtClean="0"/>
              <a:t>Tree-extending hints increase the impact of the time that we spend doing family history. They allow us to focus on the records that add new people to the Family Tree.</a:t>
            </a:r>
          </a:p>
          <a:p>
            <a:r>
              <a:rPr lang="en-US" dirty="0" smtClean="0"/>
              <a:t>Our family is part of an experiment that allows us to track our stats as a group. We have been participating for almost three weeks.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4371"/>
            <a:ext cx="3788229" cy="17302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439" y="4574371"/>
            <a:ext cx="3895969" cy="2141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095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close are we?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you had 1,000 family teams who added 5,000 people to the tree (maybe each would pick a surname or place).</a:t>
            </a:r>
          </a:p>
          <a:p>
            <a:pPr lvl="1"/>
            <a:r>
              <a:rPr lang="en-US" dirty="0" smtClean="0"/>
              <a:t>60 </a:t>
            </a:r>
            <a:r>
              <a:rPr lang="en-US" dirty="0"/>
              <a:t>million in the next </a:t>
            </a:r>
            <a:r>
              <a:rPr lang="en-US" dirty="0" smtClean="0"/>
              <a:t>year</a:t>
            </a:r>
          </a:p>
          <a:p>
            <a:r>
              <a:rPr lang="en-US" dirty="0" smtClean="0"/>
              <a:t>If you had 10,000 people who were well trained at tree-extending hints and added 500 people to the tree each month.</a:t>
            </a:r>
          </a:p>
          <a:p>
            <a:pPr lvl="1"/>
            <a:r>
              <a:rPr lang="en-US" dirty="0"/>
              <a:t>Also, </a:t>
            </a:r>
            <a:r>
              <a:rPr lang="en-US" dirty="0" smtClean="0"/>
              <a:t>60 million in the next year</a:t>
            </a:r>
          </a:p>
          <a:p>
            <a:r>
              <a:rPr lang="en-US" dirty="0" smtClean="0"/>
              <a:t>If you made the hints available to more users (through the campaign, tasks, consultant planner, etc.) then you could have 1,000,000 people add 5 people to the tree each month.</a:t>
            </a:r>
          </a:p>
          <a:p>
            <a:pPr lvl="1"/>
            <a:r>
              <a:rPr lang="en-US" dirty="0"/>
              <a:t>Also, 60 million in the next </a:t>
            </a:r>
            <a:r>
              <a:rPr lang="en-US" dirty="0" smtClean="0"/>
              <a:t>year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348206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involve more people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5908431" cy="4876799"/>
          </a:xfrm>
        </p:spPr>
        <p:txBody>
          <a:bodyPr/>
          <a:lstStyle/>
          <a:p>
            <a:r>
              <a:rPr lang="en-US" b="1" dirty="0" smtClean="0"/>
              <a:t>Email campaign</a:t>
            </a:r>
          </a:p>
          <a:p>
            <a:pPr lvl="1"/>
            <a:r>
              <a:rPr lang="en-US" u="sng" dirty="0">
                <a:hlinkClick r:id="rId2"/>
              </a:rPr>
              <a:t>familysearch.org/campaign/hints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b="1" dirty="0" smtClean="0"/>
              <a:t>Consultant planner</a:t>
            </a:r>
          </a:p>
          <a:p>
            <a:pPr lvl="1"/>
            <a:r>
              <a:rPr lang="en-US" u="sng" dirty="0">
                <a:hlinkClick r:id="rId3"/>
              </a:rPr>
              <a:t>familysearch.org/ask/planner</a:t>
            </a:r>
            <a:r>
              <a:rPr lang="en-US" dirty="0"/>
              <a:t> </a:t>
            </a:r>
            <a:r>
              <a:rPr lang="en-US" dirty="0" smtClean="0"/>
              <a:t>	</a:t>
            </a:r>
          </a:p>
          <a:p>
            <a:r>
              <a:rPr lang="en-US" dirty="0" smtClean="0"/>
              <a:t>Task button on the phone</a:t>
            </a:r>
          </a:p>
          <a:p>
            <a:r>
              <a:rPr lang="en-US" dirty="0" smtClean="0"/>
              <a:t>Recommended tasks on homepage</a:t>
            </a:r>
          </a:p>
          <a:p>
            <a:r>
              <a:rPr lang="en-US" dirty="0" smtClean="0"/>
              <a:t>Record hints list in consultant planner</a:t>
            </a:r>
          </a:p>
          <a:p>
            <a:r>
              <a:rPr lang="en-US" dirty="0" smtClean="0"/>
              <a:t>Dedicated color on </a:t>
            </a:r>
            <a:r>
              <a:rPr lang="en-US" dirty="0" err="1" smtClean="0"/>
              <a:t>descendancy</a:t>
            </a:r>
            <a:r>
              <a:rPr lang="en-US" dirty="0" smtClean="0"/>
              <a:t> view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6651" y="3881339"/>
            <a:ext cx="2509461" cy="11228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5495" y="5283799"/>
            <a:ext cx="2771775" cy="1295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7443" y="1403650"/>
            <a:ext cx="2047875" cy="20383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04621" y="5181724"/>
            <a:ext cx="3578469" cy="1499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39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notes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Tree-extending hints provide a powerful way to grow the Family Tree.</a:t>
            </a:r>
          </a:p>
          <a:p>
            <a:r>
              <a:rPr lang="en-US" dirty="0" smtClean="0"/>
              <a:t>This approach helps users become familiar with attaching sources and different record types.</a:t>
            </a:r>
          </a:p>
          <a:p>
            <a:r>
              <a:rPr lang="en-US" dirty="0" smtClean="0"/>
              <a:t>This presentation has been focused on the US but could be applied to any country that has record collections that include multiple people.</a:t>
            </a:r>
          </a:p>
          <a:p>
            <a:r>
              <a:rPr lang="en-US" dirty="0" smtClean="0"/>
              <a:t>Expanding the coverage of the Family Tree will facilitate new discovery experiences.</a:t>
            </a:r>
          </a:p>
          <a:p>
            <a:r>
              <a:rPr lang="en-US" dirty="0" smtClean="0"/>
              <a:t>With a concerted effort, it would be possible to have the entire US population on the Family Tree within a year.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2102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ctrTitle"/>
          </p:nvPr>
        </p:nvSpPr>
        <p:spPr>
          <a:xfrm>
            <a:off x="685800" y="1371600"/>
            <a:ext cx="7848599" cy="1927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lang="en-US" sz="3600" b="0" i="0" u="none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Tree-Extending Hints</a:t>
            </a:r>
            <a:r>
              <a:rPr lang="en-US" sz="48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48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sz="4800" b="0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Shape 95"/>
          <p:cNvSpPr txBox="1">
            <a:spLocks noGrp="1"/>
          </p:cNvSpPr>
          <p:nvPr>
            <p:ph type="subTitle" idx="1"/>
          </p:nvPr>
        </p:nvSpPr>
        <p:spPr>
          <a:xfrm>
            <a:off x="685800" y="3581400"/>
            <a:ext cx="6400799" cy="1676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55556F"/>
                </a:solidFill>
                <a:latin typeface="Arial"/>
                <a:ea typeface="Arial"/>
                <a:cs typeface="Arial"/>
                <a:sym typeface="Arial"/>
              </a:rPr>
              <a:t>Joe </a:t>
            </a:r>
            <a:r>
              <a:rPr lang="en-US" sz="2400" b="0" i="0" u="none" strike="noStrike" cap="none" dirty="0" smtClean="0">
                <a:solidFill>
                  <a:srgbClr val="55556F"/>
                </a:solidFill>
                <a:latin typeface="Arial"/>
                <a:ea typeface="Arial"/>
                <a:cs typeface="Arial"/>
                <a:sym typeface="Arial"/>
              </a:rPr>
              <a:t>Price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Arial"/>
              <a:buNone/>
            </a:pPr>
            <a:r>
              <a:rPr lang="en-US" sz="2400" b="0" i="0" u="none" strike="noStrike" cap="none" dirty="0" smtClean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joe_price@byu.edu</a:t>
            </a:r>
          </a:p>
          <a:p>
            <a:pPr marL="0" lvl="0" indent="0">
              <a:buSzPts val="600"/>
            </a:pPr>
            <a:r>
              <a:rPr lang="en-US" u="sng" dirty="0" smtClean="0">
                <a:solidFill>
                  <a:schemeClr val="hlink"/>
                </a:solidFill>
              </a:rPr>
              <a:t>rll.byu.edu</a:t>
            </a:r>
          </a:p>
          <a:p>
            <a:pPr marL="0" lvl="0" indent="0">
              <a:buSzPts val="600"/>
            </a:pPr>
            <a:r>
              <a:rPr lang="en-US" u="sng" dirty="0">
                <a:solidFill>
                  <a:schemeClr val="hlink"/>
                </a:solidFill>
              </a:rPr>
              <a:t>facebook.com/</a:t>
            </a:r>
            <a:r>
              <a:rPr lang="en-US" u="sng" dirty="0" err="1">
                <a:solidFill>
                  <a:schemeClr val="hlink"/>
                </a:solidFill>
              </a:rPr>
              <a:t>BYUrecordlinkinglab</a:t>
            </a:r>
            <a:endParaRPr lang="en-US" sz="2400" b="0" i="0" u="sng" strike="noStrike" cap="none" dirty="0" smtClean="0">
              <a:solidFill>
                <a:schemeClr val="hlink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Shape 96" descr="Image may contain: tex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47936" y="3738801"/>
            <a:ext cx="2686463" cy="13615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641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of tree-extending hints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432" y="1600200"/>
            <a:ext cx="4246684" cy="4876799"/>
          </a:xfrm>
        </p:spPr>
        <p:txBody>
          <a:bodyPr/>
          <a:lstStyle/>
          <a:p>
            <a:r>
              <a:rPr lang="en-US" dirty="0" smtClean="0"/>
              <a:t>Tree-extending hint: a record hint where part of the family is on the Family Tree and part is not.</a:t>
            </a:r>
          </a:p>
          <a:p>
            <a:r>
              <a:rPr lang="en-US" dirty="0" smtClean="0"/>
              <a:t>In this example, we would be able to add Mary, Cecil, Wilma, and </a:t>
            </a:r>
            <a:r>
              <a:rPr lang="en-US" dirty="0" err="1" smtClean="0"/>
              <a:t>Lida</a:t>
            </a:r>
            <a:r>
              <a:rPr lang="en-US" dirty="0" smtClean="0"/>
              <a:t> to the tree.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8512" y="1696915"/>
            <a:ext cx="4156888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289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359" y="1723292"/>
            <a:ext cx="5828641" cy="412647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IKEA effect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0" y="1723292"/>
            <a:ext cx="3253154" cy="4876799"/>
          </a:xfrm>
        </p:spPr>
        <p:txBody>
          <a:bodyPr/>
          <a:lstStyle/>
          <a:p>
            <a:r>
              <a:rPr lang="en-US" dirty="0" smtClean="0"/>
              <a:t>Tree-extending hints provide the ideal mix of labor and success.</a:t>
            </a:r>
          </a:p>
          <a:p>
            <a:r>
              <a:rPr lang="en-US" dirty="0" smtClean="0"/>
              <a:t>The user is adding new people to the tree.</a:t>
            </a:r>
          </a:p>
          <a:p>
            <a:pPr marL="9906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178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ways to access these hints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464" y="1523999"/>
            <a:ext cx="6652900" cy="4876799"/>
          </a:xfrm>
        </p:spPr>
        <p:txBody>
          <a:bodyPr/>
          <a:lstStyle/>
          <a:p>
            <a:r>
              <a:rPr lang="en-US" b="1" dirty="0" err="1" smtClean="0"/>
              <a:t>FamilySearch</a:t>
            </a:r>
            <a:r>
              <a:rPr lang="en-US" b="1" dirty="0" smtClean="0"/>
              <a:t> email campaign</a:t>
            </a:r>
          </a:p>
          <a:p>
            <a:pPr lvl="1"/>
            <a:r>
              <a:rPr lang="en-US" u="sng" dirty="0">
                <a:hlinkClick r:id="rId2"/>
              </a:rPr>
              <a:t>familysearch.org/campaign/hints</a:t>
            </a:r>
            <a:r>
              <a:rPr lang="en-US" dirty="0"/>
              <a:t>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b="1" dirty="0" smtClean="0"/>
              <a:t>RLL volunteer portal</a:t>
            </a:r>
          </a:p>
          <a:p>
            <a:pPr lvl="1"/>
            <a:r>
              <a:rPr lang="en-US" dirty="0" smtClean="0">
                <a:hlinkClick r:id="rId3"/>
              </a:rPr>
              <a:t>bit.ly/</a:t>
            </a:r>
            <a:r>
              <a:rPr lang="en-US" dirty="0" err="1" smtClean="0">
                <a:hlinkClick r:id="rId3"/>
              </a:rPr>
              <a:t>rll_volunteer</a:t>
            </a:r>
            <a:endParaRPr lang="en-US" dirty="0" smtClean="0"/>
          </a:p>
          <a:p>
            <a:pPr lvl="1"/>
            <a:endParaRPr lang="en-US" b="1" dirty="0" smtClean="0"/>
          </a:p>
          <a:p>
            <a:r>
              <a:rPr lang="en-US" b="1" dirty="0" smtClean="0"/>
              <a:t>RLL customized hints app</a:t>
            </a:r>
          </a:p>
          <a:p>
            <a:pPr lvl="1"/>
            <a:r>
              <a:rPr lang="en-US" dirty="0" smtClean="0">
                <a:hlinkClick r:id="rId4"/>
              </a:rPr>
              <a:t>bit.ly/</a:t>
            </a:r>
            <a:r>
              <a:rPr lang="en-US" dirty="0" err="1" smtClean="0">
                <a:hlinkClick r:id="rId4"/>
              </a:rPr>
              <a:t>rll_custom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049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 </a:t>
            </a:r>
            <a:r>
              <a:rPr lang="en-US" dirty="0" err="1" smtClean="0"/>
              <a:t>FamilySearch</a:t>
            </a:r>
            <a:r>
              <a:rPr lang="en-US" dirty="0" smtClean="0"/>
              <a:t> Hints campaign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0" y="5443670"/>
            <a:ext cx="9049996" cy="1512607"/>
          </a:xfrm>
        </p:spPr>
        <p:txBody>
          <a:bodyPr/>
          <a:lstStyle/>
          <a:p>
            <a:pPr marL="99060" indent="0">
              <a:buNone/>
            </a:pPr>
            <a:r>
              <a:rPr lang="en-US" sz="4800" dirty="0"/>
              <a:t>f</a:t>
            </a:r>
            <a:r>
              <a:rPr lang="en-US" sz="4800" dirty="0" smtClean="0"/>
              <a:t>amilysearch.org/campaign/hints</a:t>
            </a:r>
            <a:endParaRPr lang="en-US" sz="4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449" y="1322401"/>
            <a:ext cx="7462216" cy="445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64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349" y="1564821"/>
            <a:ext cx="7856899" cy="3312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075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802" y="555477"/>
            <a:ext cx="8043596" cy="601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725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Consultant planner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see these hints for people that you have added to your consultant planner.</a:t>
            </a:r>
          </a:p>
          <a:p>
            <a:r>
              <a:rPr lang="en-US" dirty="0" smtClean="0"/>
              <a:t>This will allow you to check ahead for them and clear away the ones that are hard.</a:t>
            </a:r>
          </a:p>
          <a:p>
            <a:r>
              <a:rPr lang="en-US" dirty="0" smtClean="0"/>
              <a:t>Help </a:t>
            </a:r>
            <a:r>
              <a:rPr lang="en-US" dirty="0" smtClean="0"/>
              <a:t>new </a:t>
            </a:r>
            <a:r>
              <a:rPr lang="en-US" dirty="0" smtClean="0"/>
              <a:t>users focus on the 1900 and 1910 US Censuses.</a:t>
            </a:r>
          </a:p>
          <a:p>
            <a:pPr lvl="1"/>
            <a:r>
              <a:rPr lang="en-US" dirty="0"/>
              <a:t>Very easy to work with.</a:t>
            </a:r>
          </a:p>
          <a:p>
            <a:pPr lvl="1"/>
            <a:r>
              <a:rPr lang="en-US" dirty="0"/>
              <a:t>People are in family units.</a:t>
            </a:r>
          </a:p>
          <a:p>
            <a:pPr lvl="1"/>
            <a:r>
              <a:rPr lang="en-US" dirty="0"/>
              <a:t>Lots of children are missing from families that you can add in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For more advanced </a:t>
            </a:r>
            <a:r>
              <a:rPr lang="en-US" dirty="0" smtClean="0"/>
              <a:t>users, </a:t>
            </a:r>
            <a:r>
              <a:rPr lang="en-US" dirty="0" smtClean="0"/>
              <a:t>the Canadian + European records (particularly Sweden) can be really great.</a:t>
            </a:r>
          </a:p>
        </p:txBody>
      </p:sp>
    </p:spTree>
    <p:extLst>
      <p:ext uri="{BB962C8B-B14F-4D97-AF65-F5344CB8AC3E}">
        <p14:creationId xmlns:p14="http://schemas.microsoft.com/office/powerpoint/2010/main" val="2206731298"/>
      </p:ext>
    </p:extLst>
  </p:cSld>
  <p:clrMapOvr>
    <a:masterClrMapping/>
  </p:clrMapOvr>
</p:sld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8267</TotalTime>
  <Words>1085</Words>
  <Application>Microsoft Office PowerPoint</Application>
  <PresentationFormat>On-screen Show (4:3)</PresentationFormat>
  <Paragraphs>117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Arial</vt:lpstr>
      <vt:lpstr>Calibri</vt:lpstr>
      <vt:lpstr>Clarity</vt:lpstr>
      <vt:lpstr>Tree-Extending Hints </vt:lpstr>
      <vt:lpstr>PowerPoint Presentation</vt:lpstr>
      <vt:lpstr>Power of tree-extending hints</vt:lpstr>
      <vt:lpstr>IKEA effect</vt:lpstr>
      <vt:lpstr>Three ways to access these hints</vt:lpstr>
      <vt:lpstr>#1 FamilySearch Hints campaign</vt:lpstr>
      <vt:lpstr>PowerPoint Presentation</vt:lpstr>
      <vt:lpstr>PowerPoint Presentation</vt:lpstr>
      <vt:lpstr>Consultant planner</vt:lpstr>
      <vt:lpstr>Consultant planner</vt:lpstr>
      <vt:lpstr>#2 RLL volunteer portal</vt:lpstr>
      <vt:lpstr>Volunteer portal</vt:lpstr>
      <vt:lpstr>#3 Customized hints</vt:lpstr>
      <vt:lpstr>Customized hints</vt:lpstr>
      <vt:lpstr>Mobile devices</vt:lpstr>
      <vt:lpstr>Why do this?</vt:lpstr>
      <vt:lpstr>Involve more people in family history</vt:lpstr>
      <vt:lpstr>Help youth find new family names</vt:lpstr>
      <vt:lpstr>Family name networks</vt:lpstr>
      <vt:lpstr>Relatives around me</vt:lpstr>
      <vt:lpstr>Community reconstitution</vt:lpstr>
      <vt:lpstr>Museums and historical sites</vt:lpstr>
      <vt:lpstr>How close are we?</vt:lpstr>
      <vt:lpstr>How close are we?</vt:lpstr>
      <vt:lpstr>Increased impact</vt:lpstr>
      <vt:lpstr>How close are we?</vt:lpstr>
      <vt:lpstr>Ways to involve more people</vt:lpstr>
      <vt:lpstr>Final notes</vt:lpstr>
      <vt:lpstr>Tree-Extending Hints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BYU Record Linking Lab  Projects with Family Search</dc:title>
  <dc:creator>Joe Price</dc:creator>
  <cp:lastModifiedBy>Joe Price</cp:lastModifiedBy>
  <cp:revision>100</cp:revision>
  <cp:lastPrinted>2018-11-05T22:17:17Z</cp:lastPrinted>
  <dcterms:modified xsi:type="dcterms:W3CDTF">2019-06-12T19:29:18Z</dcterms:modified>
</cp:coreProperties>
</file>