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9" r:id="rId5"/>
  </p:sldMasterIdLst>
  <p:notesMasterIdLst>
    <p:notesMasterId r:id="rId166"/>
  </p:notesMasterIdLst>
  <p:sldIdLst>
    <p:sldId id="3226" r:id="rId6"/>
    <p:sldId id="3235" r:id="rId7"/>
    <p:sldId id="3236" r:id="rId8"/>
    <p:sldId id="3237" r:id="rId9"/>
    <p:sldId id="540" r:id="rId10"/>
    <p:sldId id="539" r:id="rId11"/>
    <p:sldId id="537" r:id="rId12"/>
    <p:sldId id="554" r:id="rId13"/>
    <p:sldId id="541" r:id="rId14"/>
    <p:sldId id="542" r:id="rId15"/>
    <p:sldId id="543" r:id="rId16"/>
    <p:sldId id="3239" r:id="rId17"/>
    <p:sldId id="3238" r:id="rId18"/>
    <p:sldId id="3240" r:id="rId19"/>
    <p:sldId id="3241" r:id="rId20"/>
    <p:sldId id="3242" r:id="rId21"/>
    <p:sldId id="3227" r:id="rId22"/>
    <p:sldId id="3155" r:id="rId23"/>
    <p:sldId id="3133" r:id="rId24"/>
    <p:sldId id="816" r:id="rId25"/>
    <p:sldId id="3137" r:id="rId26"/>
    <p:sldId id="516" r:id="rId27"/>
    <p:sldId id="518" r:id="rId28"/>
    <p:sldId id="1159" r:id="rId29"/>
    <p:sldId id="522" r:id="rId30"/>
    <p:sldId id="3138" r:id="rId31"/>
    <p:sldId id="817" r:id="rId32"/>
    <p:sldId id="501" r:id="rId33"/>
    <p:sldId id="412" r:id="rId34"/>
    <p:sldId id="825" r:id="rId35"/>
    <p:sldId id="826" r:id="rId36"/>
    <p:sldId id="827" r:id="rId37"/>
    <p:sldId id="828" r:id="rId38"/>
    <p:sldId id="829" r:id="rId39"/>
    <p:sldId id="830" r:id="rId40"/>
    <p:sldId id="419" r:id="rId41"/>
    <p:sldId id="420" r:id="rId42"/>
    <p:sldId id="3233" r:id="rId43"/>
    <p:sldId id="460" r:id="rId44"/>
    <p:sldId id="290" r:id="rId45"/>
    <p:sldId id="462" r:id="rId46"/>
    <p:sldId id="3231" r:id="rId47"/>
    <p:sldId id="464" r:id="rId48"/>
    <p:sldId id="465" r:id="rId49"/>
    <p:sldId id="3232" r:id="rId50"/>
    <p:sldId id="339" r:id="rId51"/>
    <p:sldId id="340" r:id="rId52"/>
    <p:sldId id="342" r:id="rId53"/>
    <p:sldId id="343" r:id="rId54"/>
    <p:sldId id="3134" r:id="rId55"/>
    <p:sldId id="1508" r:id="rId56"/>
    <p:sldId id="3132" r:id="rId57"/>
    <p:sldId id="3221" r:id="rId58"/>
    <p:sldId id="3136" r:id="rId59"/>
    <p:sldId id="3159" r:id="rId60"/>
    <p:sldId id="1344" r:id="rId61"/>
    <p:sldId id="1345" r:id="rId62"/>
    <p:sldId id="1379" r:id="rId63"/>
    <p:sldId id="1348" r:id="rId64"/>
    <p:sldId id="1353" r:id="rId65"/>
    <p:sldId id="552" r:id="rId66"/>
    <p:sldId id="567" r:id="rId67"/>
    <p:sldId id="279" r:id="rId68"/>
    <p:sldId id="3139" r:id="rId69"/>
    <p:sldId id="280" r:id="rId70"/>
    <p:sldId id="357" r:id="rId71"/>
    <p:sldId id="3160" r:id="rId72"/>
    <p:sldId id="359" r:id="rId73"/>
    <p:sldId id="284" r:id="rId74"/>
    <p:sldId id="285" r:id="rId75"/>
    <p:sldId id="3141" r:id="rId76"/>
    <p:sldId id="381" r:id="rId77"/>
    <p:sldId id="372" r:id="rId78"/>
    <p:sldId id="385" r:id="rId79"/>
    <p:sldId id="569" r:id="rId80"/>
    <p:sldId id="287" r:id="rId81"/>
    <p:sldId id="3140" r:id="rId82"/>
    <p:sldId id="832" r:id="rId83"/>
    <p:sldId id="332" r:id="rId84"/>
    <p:sldId id="833" r:id="rId85"/>
    <p:sldId id="3142" r:id="rId86"/>
    <p:sldId id="491" r:id="rId87"/>
    <p:sldId id="818" r:id="rId88"/>
    <p:sldId id="482" r:id="rId89"/>
    <p:sldId id="292" r:id="rId90"/>
    <p:sldId id="494" r:id="rId91"/>
    <p:sldId id="463" r:id="rId92"/>
    <p:sldId id="485" r:id="rId93"/>
    <p:sldId id="488" r:id="rId94"/>
    <p:sldId id="3169" r:id="rId95"/>
    <p:sldId id="475" r:id="rId96"/>
    <p:sldId id="3170" r:id="rId97"/>
    <p:sldId id="3167" r:id="rId98"/>
    <p:sldId id="3171" r:id="rId99"/>
    <p:sldId id="3172" r:id="rId100"/>
    <p:sldId id="3175" r:id="rId101"/>
    <p:sldId id="3162" r:id="rId102"/>
    <p:sldId id="3174" r:id="rId103"/>
    <p:sldId id="3173" r:id="rId104"/>
    <p:sldId id="336" r:id="rId105"/>
    <p:sldId id="445" r:id="rId106"/>
    <p:sldId id="446" r:id="rId107"/>
    <p:sldId id="444" r:id="rId108"/>
    <p:sldId id="440" r:id="rId109"/>
    <p:sldId id="441" r:id="rId110"/>
    <p:sldId id="443" r:id="rId111"/>
    <p:sldId id="337" r:id="rId112"/>
    <p:sldId id="3218" r:id="rId113"/>
    <p:sldId id="3220" r:id="rId114"/>
    <p:sldId id="3176" r:id="rId115"/>
    <p:sldId id="3177" r:id="rId116"/>
    <p:sldId id="3178" r:id="rId117"/>
    <p:sldId id="3179" r:id="rId118"/>
    <p:sldId id="3180" r:id="rId119"/>
    <p:sldId id="3181" r:id="rId120"/>
    <p:sldId id="3182" r:id="rId121"/>
    <p:sldId id="450" r:id="rId122"/>
    <p:sldId id="3183" r:id="rId123"/>
    <p:sldId id="455" r:id="rId124"/>
    <p:sldId id="456" r:id="rId125"/>
    <p:sldId id="457" r:id="rId126"/>
    <p:sldId id="3184" r:id="rId127"/>
    <p:sldId id="493" r:id="rId128"/>
    <p:sldId id="3185" r:id="rId129"/>
    <p:sldId id="3187" r:id="rId130"/>
    <p:sldId id="3188" r:id="rId131"/>
    <p:sldId id="3189" r:id="rId132"/>
    <p:sldId id="3190" r:id="rId133"/>
    <p:sldId id="3195" r:id="rId134"/>
    <p:sldId id="3192" r:id="rId135"/>
    <p:sldId id="3193" r:id="rId136"/>
    <p:sldId id="3186" r:id="rId137"/>
    <p:sldId id="301" r:id="rId138"/>
    <p:sldId id="3194" r:id="rId139"/>
    <p:sldId id="3199" r:id="rId140"/>
    <p:sldId id="302" r:id="rId141"/>
    <p:sldId id="307" r:id="rId142"/>
    <p:sldId id="3234" r:id="rId143"/>
    <p:sldId id="3204" r:id="rId144"/>
    <p:sldId id="3201" r:id="rId145"/>
    <p:sldId id="3202" r:id="rId146"/>
    <p:sldId id="3203" r:id="rId147"/>
    <p:sldId id="572" r:id="rId148"/>
    <p:sldId id="574" r:id="rId149"/>
    <p:sldId id="3198" r:id="rId150"/>
    <p:sldId id="3197" r:id="rId151"/>
    <p:sldId id="3205" r:id="rId152"/>
    <p:sldId id="3206" r:id="rId153"/>
    <p:sldId id="3207" r:id="rId154"/>
    <p:sldId id="3208" r:id="rId155"/>
    <p:sldId id="935" r:id="rId156"/>
    <p:sldId id="937" r:id="rId157"/>
    <p:sldId id="939" r:id="rId158"/>
    <p:sldId id="942" r:id="rId159"/>
    <p:sldId id="948" r:id="rId160"/>
    <p:sldId id="950" r:id="rId161"/>
    <p:sldId id="951" r:id="rId162"/>
    <p:sldId id="952" r:id="rId163"/>
    <p:sldId id="3196" r:id="rId164"/>
    <p:sldId id="3129" r:id="rId1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B2BCC3-AF9B-4869-B53D-C7CFB893D20A}" v="205" dt="2024-01-04T23:36:46.5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26" autoAdjust="0"/>
    <p:restoredTop sz="88223" autoAdjust="0"/>
  </p:normalViewPr>
  <p:slideViewPr>
    <p:cSldViewPr snapToGrid="0">
      <p:cViewPr>
        <p:scale>
          <a:sx n="38" d="100"/>
          <a:sy n="38" d="100"/>
        </p:scale>
        <p:origin x="-257" y="-27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170" Type="http://schemas.openxmlformats.org/officeDocument/2006/relationships/tableStyles" Target="tableStyles.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5" Type="http://schemas.openxmlformats.org/officeDocument/2006/relationships/slideMaster" Target="slideMasters/slideMaster5.xml"/><Relationship Id="rId95" Type="http://schemas.openxmlformats.org/officeDocument/2006/relationships/slide" Target="slides/slide90.xml"/><Relationship Id="rId160" Type="http://schemas.openxmlformats.org/officeDocument/2006/relationships/slide" Target="slides/slide155.xml"/><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85" Type="http://schemas.openxmlformats.org/officeDocument/2006/relationships/slide" Target="slides/slide80.xml"/><Relationship Id="rId150" Type="http://schemas.openxmlformats.org/officeDocument/2006/relationships/slide" Target="slides/slide145.xml"/><Relationship Id="rId171" Type="http://schemas.microsoft.com/office/2015/10/relationships/revisionInfo" Target="revisionInfo.xml"/><Relationship Id="rId12" Type="http://schemas.openxmlformats.org/officeDocument/2006/relationships/slide" Target="slides/slide7.xml"/><Relationship Id="rId33" Type="http://schemas.openxmlformats.org/officeDocument/2006/relationships/slide" Target="slides/slide28.xml"/><Relationship Id="rId108" Type="http://schemas.openxmlformats.org/officeDocument/2006/relationships/slide" Target="slides/slide103.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slide" Target="slides/slide140.xml"/><Relationship Id="rId161" Type="http://schemas.openxmlformats.org/officeDocument/2006/relationships/slide" Target="slides/slide156.xml"/><Relationship Id="rId16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51" Type="http://schemas.openxmlformats.org/officeDocument/2006/relationships/slide" Target="slides/slide146.xml"/><Relationship Id="rId156" Type="http://schemas.openxmlformats.org/officeDocument/2006/relationships/slide" Target="slides/slide151.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slide" Target="slides/slide141.xml"/><Relationship Id="rId167"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162" Type="http://schemas.openxmlformats.org/officeDocument/2006/relationships/slide" Target="slides/slide15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90" Type="http://schemas.openxmlformats.org/officeDocument/2006/relationships/slide" Target="slides/slide85.xml"/><Relationship Id="rId165" Type="http://schemas.openxmlformats.org/officeDocument/2006/relationships/slide" Target="slides/slide160.xml"/><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 Id="rId80" Type="http://schemas.openxmlformats.org/officeDocument/2006/relationships/slide" Target="slides/slide75.xml"/><Relationship Id="rId155" Type="http://schemas.openxmlformats.org/officeDocument/2006/relationships/slide" Target="slides/slide150.xml"/><Relationship Id="rId17" Type="http://schemas.openxmlformats.org/officeDocument/2006/relationships/slide" Target="slides/slide12.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24" Type="http://schemas.openxmlformats.org/officeDocument/2006/relationships/slide" Target="slides/slide11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AE0C49-8231-4ED2-BA2A-5F7DD74E40A1}" type="datetimeFigureOut">
              <a:rPr lang="en-US" smtClean="0"/>
              <a:t>5/15/2024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1FBEF8-F5C8-4934-A9BD-7CCB7AC0670D}" type="slidenum">
              <a:rPr lang="en-US" smtClean="0"/>
              <a:t>‹#›</a:t>
            </a:fld>
            <a:endParaRPr lang="en-US"/>
          </a:p>
        </p:txBody>
      </p:sp>
    </p:spTree>
    <p:extLst>
      <p:ext uri="{BB962C8B-B14F-4D97-AF65-F5344CB8AC3E}">
        <p14:creationId xmlns:p14="http://schemas.microsoft.com/office/powerpoint/2010/main" val="4102274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fh.lib.byu.edu/classes-and-webinars/online-webinars/webinar-recording-index/"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Welcome to Webinar number seven on German compiled genealogies.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2084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AD1A3BF9-EA50-1A1E-78C7-733794533D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E946CFE-27F6-49F7-A7EE-021F2FE6FAF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0723" name="Rectangle 2">
            <a:extLst>
              <a:ext uri="{FF2B5EF4-FFF2-40B4-BE49-F238E27FC236}">
                <a16:creationId xmlns:a16="http://schemas.microsoft.com/office/drawing/2014/main" id="{FC66CED5-CF67-0FEE-767C-45B4A455BBC7}"/>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DC2FB95B-2BB8-D993-345A-139160BFF40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In clicking on it. it shows that there was a </a:t>
            </a:r>
            <a:r>
              <a:rPr lang="en-US" sz="1800" b="1" dirty="0">
                <a:solidFill>
                  <a:srgbClr val="FF0000"/>
                </a:solidFill>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pedigree chart for him.</a:t>
            </a:r>
            <a:endParaRPr lang="en-US" altLang="en-US" dirty="0">
              <a:latin typeface="Arial" panose="020B0604020202020204" pitchFamily="34" charset="0"/>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a:extLst>
              <a:ext uri="{FF2B5EF4-FFF2-40B4-BE49-F238E27FC236}">
                <a16:creationId xmlns:a16="http://schemas.microsoft.com/office/drawing/2014/main" id="{AC4782BD-83C4-42AD-8642-5685AD2500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13513FB8-C163-4199-B3F5-27C2A0DA1E7A}" type="slidenum">
              <a:rPr lang="en-US" altLang="en-US">
                <a:solidFill>
                  <a:srgbClr val="000000"/>
                </a:solidFill>
              </a:rPr>
              <a:pPr defTabSz="931774" fontAlgn="base">
                <a:spcBef>
                  <a:spcPct val="0"/>
                </a:spcBef>
                <a:spcAft>
                  <a:spcPct val="0"/>
                </a:spcAft>
                <a:defRPr/>
              </a:pPr>
              <a:t>100</a:t>
            </a:fld>
            <a:endParaRPr lang="en-US" altLang="en-US">
              <a:solidFill>
                <a:srgbClr val="000000"/>
              </a:solidFill>
            </a:endParaRPr>
          </a:p>
        </p:txBody>
      </p:sp>
      <p:sp>
        <p:nvSpPr>
          <p:cNvPr id="194563" name="Rectangle 2">
            <a:extLst>
              <a:ext uri="{FF2B5EF4-FFF2-40B4-BE49-F238E27FC236}">
                <a16:creationId xmlns:a16="http://schemas.microsoft.com/office/drawing/2014/main" id="{988CF008-268C-4739-8FB2-96CC04759403}"/>
              </a:ext>
            </a:extLst>
          </p:cNvPr>
          <p:cNvSpPr>
            <a:spLocks noGrp="1" noRot="1" noChangeAspect="1" noChangeArrowheads="1" noTextEdit="1"/>
          </p:cNvSpPr>
          <p:nvPr>
            <p:ph type="sldImg"/>
          </p:nvPr>
        </p:nvSpPr>
        <p:spPr>
          <a:ln/>
        </p:spPr>
      </p:sp>
      <p:sp>
        <p:nvSpPr>
          <p:cNvPr id="194564" name="Rectangle 3">
            <a:extLst>
              <a:ext uri="{FF2B5EF4-FFF2-40B4-BE49-F238E27FC236}">
                <a16:creationId xmlns:a16="http://schemas.microsoft.com/office/drawing/2014/main" id="{5A8AD207-DEB7-43DC-B8CD-56AF4B131C3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formats of the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Dorf and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Ortssippenbücher</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are the same. They are arranged alphabetically by surname. The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Borchard</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family is used in this example. A consecutive number was assigned to each family. The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Borchard</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family number *88 appears in the upper left corner of the entry.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altLang="en-US" dirty="0">
              <a:latin typeface="Arial" panose="020B0604020202020204" pitchFamily="34" charset="0"/>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a:extLst>
              <a:ext uri="{FF2B5EF4-FFF2-40B4-BE49-F238E27FC236}">
                <a16:creationId xmlns:a16="http://schemas.microsoft.com/office/drawing/2014/main" id="{81FBEC9E-E481-4A2B-A4A5-005DBFFA4DB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52C84C75-AC33-40B7-98DE-21C837B00709}" type="slidenum">
              <a:rPr lang="en-US" altLang="en-US">
                <a:solidFill>
                  <a:srgbClr val="000000"/>
                </a:solidFill>
              </a:rPr>
              <a:pPr defTabSz="931774" fontAlgn="base">
                <a:spcBef>
                  <a:spcPct val="0"/>
                </a:spcBef>
                <a:spcAft>
                  <a:spcPct val="0"/>
                </a:spcAft>
                <a:defRPr/>
              </a:pPr>
              <a:t>101</a:t>
            </a:fld>
            <a:endParaRPr lang="en-US" altLang="en-US">
              <a:solidFill>
                <a:srgbClr val="000000"/>
              </a:solidFill>
            </a:endParaRPr>
          </a:p>
        </p:txBody>
      </p:sp>
      <p:sp>
        <p:nvSpPr>
          <p:cNvPr id="196611" name="Rectangle 2">
            <a:extLst>
              <a:ext uri="{FF2B5EF4-FFF2-40B4-BE49-F238E27FC236}">
                <a16:creationId xmlns:a16="http://schemas.microsoft.com/office/drawing/2014/main" id="{7626314E-56B6-4314-BA0D-6DB18AE534C9}"/>
              </a:ext>
            </a:extLst>
          </p:cNvPr>
          <p:cNvSpPr>
            <a:spLocks noGrp="1" noRot="1" noChangeAspect="1" noChangeArrowheads="1" noTextEdit="1"/>
          </p:cNvSpPr>
          <p:nvPr>
            <p:ph type="sldImg"/>
          </p:nvPr>
        </p:nvSpPr>
        <p:spPr>
          <a:ln/>
        </p:spPr>
      </p:sp>
      <p:sp>
        <p:nvSpPr>
          <p:cNvPr id="196612" name="Rectangle 3">
            <a:extLst>
              <a:ext uri="{FF2B5EF4-FFF2-40B4-BE49-F238E27FC236}">
                <a16:creationId xmlns:a16="http://schemas.microsoft.com/office/drawing/2014/main" id="{E70795EE-FB1F-47B4-A5DF-82BD51298BE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A family is established at the time of the wedding. </a:t>
            </a:r>
            <a:r>
              <a:rPr lang="en-US" sz="1800" dirty="0">
                <a:solidFill>
                  <a:srgbClr val="000000"/>
                </a:solidFill>
                <a:effectLst/>
                <a:latin typeface="Times New Roman" panose="02020603050405020304" pitchFamily="18" charset="0"/>
                <a:ea typeface="Times New Roman" panose="02020603050405020304" pitchFamily="18" charset="0"/>
              </a:rPr>
              <a:t>The wedding date of this couple is *4 October 1839. It is given after the family number 88.</a:t>
            </a:r>
            <a:endParaRPr lang="en-US" altLang="en-US" dirty="0">
              <a:latin typeface="Arial" panose="020B0604020202020204" pitchFamily="34" charset="0"/>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a:extLst>
              <a:ext uri="{FF2B5EF4-FFF2-40B4-BE49-F238E27FC236}">
                <a16:creationId xmlns:a16="http://schemas.microsoft.com/office/drawing/2014/main" id="{833EFBA8-D13D-450F-AD70-C2F53781B47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3EFCE349-DDCE-4523-8886-ED0F77C3B56D}" type="slidenum">
              <a:rPr lang="en-US" altLang="en-US">
                <a:solidFill>
                  <a:srgbClr val="000000"/>
                </a:solidFill>
              </a:rPr>
              <a:pPr defTabSz="931774" fontAlgn="base">
                <a:spcBef>
                  <a:spcPct val="0"/>
                </a:spcBef>
                <a:spcAft>
                  <a:spcPct val="0"/>
                </a:spcAft>
                <a:defRPr/>
              </a:pPr>
              <a:t>102</a:t>
            </a:fld>
            <a:endParaRPr lang="en-US" altLang="en-US">
              <a:solidFill>
                <a:srgbClr val="000000"/>
              </a:solidFill>
            </a:endParaRPr>
          </a:p>
        </p:txBody>
      </p:sp>
      <p:sp>
        <p:nvSpPr>
          <p:cNvPr id="198659" name="Rectangle 2">
            <a:extLst>
              <a:ext uri="{FF2B5EF4-FFF2-40B4-BE49-F238E27FC236}">
                <a16:creationId xmlns:a16="http://schemas.microsoft.com/office/drawing/2014/main" id="{5B4D8DD2-5B92-45C6-B92D-9250784430A7}"/>
              </a:ext>
            </a:extLst>
          </p:cNvPr>
          <p:cNvSpPr>
            <a:spLocks noGrp="1" noRot="1" noChangeAspect="1" noChangeArrowheads="1" noTextEdit="1"/>
          </p:cNvSpPr>
          <p:nvPr>
            <p:ph type="sldImg"/>
          </p:nvPr>
        </p:nvSpPr>
        <p:spPr>
          <a:ln/>
        </p:spPr>
      </p:sp>
      <p:sp>
        <p:nvSpPr>
          <p:cNvPr id="198660" name="Rectangle 3">
            <a:extLst>
              <a:ext uri="{FF2B5EF4-FFF2-40B4-BE49-F238E27FC236}">
                <a16:creationId xmlns:a16="http://schemas.microsoft.com/office/drawing/2014/main" id="{9A681B68-99C5-4E1C-BDFF-9C6D05FB0EC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The husband’s name, Christian Friedrich </a:t>
            </a:r>
            <a:r>
              <a:rPr lang="en-US" sz="1800" dirty="0" err="1">
                <a:latin typeface="Times New Roman" panose="02020603050405020304" pitchFamily="18" charset="0"/>
                <a:ea typeface="Calibri" panose="020F0502020204030204" pitchFamily="34" charset="0"/>
              </a:rPr>
              <a:t>Borchard</a:t>
            </a:r>
            <a:r>
              <a:rPr lang="en-US" sz="1800" dirty="0">
                <a:latin typeface="Times New Roman" panose="02020603050405020304" pitchFamily="18" charset="0"/>
                <a:ea typeface="Calibri" panose="020F0502020204030204" pitchFamily="34" charset="0"/>
              </a:rPr>
              <a:t>, is given after the marriage date.</a:t>
            </a:r>
            <a:endParaRPr lang="en-US" altLang="en-US" dirty="0">
              <a:latin typeface="Arial" panose="020B0604020202020204" pitchFamily="34" charset="0"/>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a:extLst>
              <a:ext uri="{FF2B5EF4-FFF2-40B4-BE49-F238E27FC236}">
                <a16:creationId xmlns:a16="http://schemas.microsoft.com/office/drawing/2014/main" id="{8C1C2829-1DAC-4BF9-B056-B3323E762A9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E36241D-23E1-426F-9D2D-99100850E7C6}" type="slidenum">
              <a:rPr lang="en-US" altLang="en-US">
                <a:solidFill>
                  <a:srgbClr val="000000"/>
                </a:solidFill>
              </a:rPr>
              <a:pPr defTabSz="931774" fontAlgn="base">
                <a:spcBef>
                  <a:spcPct val="0"/>
                </a:spcBef>
                <a:spcAft>
                  <a:spcPct val="0"/>
                </a:spcAft>
                <a:defRPr/>
              </a:pPr>
              <a:t>103</a:t>
            </a:fld>
            <a:endParaRPr lang="en-US" altLang="en-US">
              <a:solidFill>
                <a:srgbClr val="000000"/>
              </a:solidFill>
            </a:endParaRPr>
          </a:p>
        </p:txBody>
      </p:sp>
      <p:sp>
        <p:nvSpPr>
          <p:cNvPr id="200707" name="Rectangle 2">
            <a:extLst>
              <a:ext uri="{FF2B5EF4-FFF2-40B4-BE49-F238E27FC236}">
                <a16:creationId xmlns:a16="http://schemas.microsoft.com/office/drawing/2014/main" id="{7803648C-3270-4BC5-A7D0-0021213EE217}"/>
              </a:ext>
            </a:extLst>
          </p:cNvPr>
          <p:cNvSpPr>
            <a:spLocks noGrp="1" noRot="1" noChangeAspect="1" noChangeArrowheads="1" noTextEdit="1"/>
          </p:cNvSpPr>
          <p:nvPr>
            <p:ph type="sldImg"/>
          </p:nvPr>
        </p:nvSpPr>
        <p:spPr>
          <a:ln/>
        </p:spPr>
      </p:sp>
      <p:sp>
        <p:nvSpPr>
          <p:cNvPr id="200708" name="Rectangle 3">
            <a:extLst>
              <a:ext uri="{FF2B5EF4-FFF2-40B4-BE49-F238E27FC236}">
                <a16:creationId xmlns:a16="http://schemas.microsoft.com/office/drawing/2014/main" id="{E67DFA14-44EF-42B6-BBB3-36000D7C54E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The husband’s occupation is given next, if it is known. </a:t>
            </a:r>
            <a:r>
              <a:rPr lang="en-US" sz="1800">
                <a:solidFill>
                  <a:srgbClr val="000000"/>
                </a:solidFill>
                <a:effectLst/>
                <a:latin typeface="Times New Roman" panose="02020603050405020304" pitchFamily="18" charset="0"/>
                <a:ea typeface="Times New Roman" panose="02020603050405020304" pitchFamily="18" charset="0"/>
              </a:rPr>
              <a:t>This shows that he was a cottager and master tailor. </a:t>
            </a:r>
            <a:r>
              <a:rPr lang="en-US" sz="1800">
                <a:latin typeface="Times New Roman" panose="02020603050405020304" pitchFamily="18" charset="0"/>
                <a:ea typeface="Calibri" panose="020F0502020204030204" pitchFamily="34" charset="0"/>
              </a:rPr>
              <a:t> This is followed by his date of birth on </a:t>
            </a:r>
            <a:r>
              <a:rPr lang="en-US" sz="1800" b="1">
                <a:solidFill>
                  <a:srgbClr val="FF0000"/>
                </a:solidFill>
                <a:effectLst/>
                <a:latin typeface="Times New Roman" panose="02020603050405020304" pitchFamily="18" charset="0"/>
                <a:ea typeface="Times New Roman" panose="02020603050405020304" pitchFamily="18" charset="0"/>
              </a:rPr>
              <a:t>*</a:t>
            </a:r>
            <a:r>
              <a:rPr lang="en-US" sz="1800">
                <a:latin typeface="Times New Roman" panose="02020603050405020304" pitchFamily="18" charset="0"/>
                <a:ea typeface="Calibri" panose="020F0502020204030204" pitchFamily="34" charset="0"/>
              </a:rPr>
              <a:t>16 July 1812 and his death on 14 June 1870.</a:t>
            </a:r>
            <a:endParaRPr lang="en-US" altLang="en-US">
              <a:latin typeface="Arial" panose="020B0604020202020204" pitchFamily="34" charset="0"/>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a:extLst>
              <a:ext uri="{FF2B5EF4-FFF2-40B4-BE49-F238E27FC236}">
                <a16:creationId xmlns:a16="http://schemas.microsoft.com/office/drawing/2014/main" id="{2539723E-FFD7-49EF-9067-8E9EFB13169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D9C36A3B-0E7F-48CE-9622-435CE2CB46FF}" type="slidenum">
              <a:rPr lang="en-US" altLang="en-US">
                <a:solidFill>
                  <a:srgbClr val="000000"/>
                </a:solidFill>
              </a:rPr>
              <a:pPr defTabSz="931774" fontAlgn="base">
                <a:spcBef>
                  <a:spcPct val="0"/>
                </a:spcBef>
                <a:spcAft>
                  <a:spcPct val="0"/>
                </a:spcAft>
                <a:defRPr/>
              </a:pPr>
              <a:t>104</a:t>
            </a:fld>
            <a:endParaRPr lang="en-US" altLang="en-US">
              <a:solidFill>
                <a:srgbClr val="000000"/>
              </a:solidFill>
            </a:endParaRPr>
          </a:p>
        </p:txBody>
      </p:sp>
      <p:sp>
        <p:nvSpPr>
          <p:cNvPr id="202755" name="Rectangle 2">
            <a:extLst>
              <a:ext uri="{FF2B5EF4-FFF2-40B4-BE49-F238E27FC236}">
                <a16:creationId xmlns:a16="http://schemas.microsoft.com/office/drawing/2014/main" id="{D2E9FAD8-5D15-4E88-A763-107663BA3174}"/>
              </a:ext>
            </a:extLst>
          </p:cNvPr>
          <p:cNvSpPr>
            <a:spLocks noGrp="1" noRot="1" noChangeAspect="1" noChangeArrowheads="1" noTextEdit="1"/>
          </p:cNvSpPr>
          <p:nvPr>
            <p:ph type="sldImg"/>
          </p:nvPr>
        </p:nvSpPr>
        <p:spPr>
          <a:ln/>
        </p:spPr>
      </p:sp>
      <p:sp>
        <p:nvSpPr>
          <p:cNvPr id="202756" name="Rectangle 3">
            <a:extLst>
              <a:ext uri="{FF2B5EF4-FFF2-40B4-BE49-F238E27FC236}">
                <a16:creationId xmlns:a16="http://schemas.microsoft.com/office/drawing/2014/main" id="{D508BB39-D893-4441-9EC3-9C274781718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solidFill>
                  <a:srgbClr val="000000"/>
                </a:solidFill>
                <a:effectLst/>
                <a:latin typeface="Times New Roman" panose="02020603050405020304" pitchFamily="18" charset="0"/>
                <a:ea typeface="Times New Roman" panose="02020603050405020304" pitchFamily="18" charset="0"/>
              </a:rPr>
              <a:t>The number following the husband’s name is 83 which is the number for his parents. By going to that number, you would find his parents with Christian and his siblings listed.</a:t>
            </a:r>
            <a:endParaRPr lang="en-US" altLang="en-US" dirty="0">
              <a:latin typeface="Arial" panose="020B0604020202020204" pitchFamily="34" charset="0"/>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a:extLst>
              <a:ext uri="{FF2B5EF4-FFF2-40B4-BE49-F238E27FC236}">
                <a16:creationId xmlns:a16="http://schemas.microsoft.com/office/drawing/2014/main" id="{FE637F62-FE8B-4DF7-A458-48B9FE5C45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754A5CE-02B5-4F69-A21C-9B1266F4DD17}" type="slidenum">
              <a:rPr lang="en-US" altLang="en-US">
                <a:solidFill>
                  <a:srgbClr val="000000"/>
                </a:solidFill>
              </a:rPr>
              <a:pPr defTabSz="931774" fontAlgn="base">
                <a:spcBef>
                  <a:spcPct val="0"/>
                </a:spcBef>
                <a:spcAft>
                  <a:spcPct val="0"/>
                </a:spcAft>
                <a:defRPr/>
              </a:pPr>
              <a:t>105</a:t>
            </a:fld>
            <a:endParaRPr lang="en-US" altLang="en-US">
              <a:solidFill>
                <a:srgbClr val="000000"/>
              </a:solidFill>
            </a:endParaRPr>
          </a:p>
        </p:txBody>
      </p:sp>
      <p:sp>
        <p:nvSpPr>
          <p:cNvPr id="204803" name="Rectangle 2">
            <a:extLst>
              <a:ext uri="{FF2B5EF4-FFF2-40B4-BE49-F238E27FC236}">
                <a16:creationId xmlns:a16="http://schemas.microsoft.com/office/drawing/2014/main" id="{0955BF75-2CE6-4D8C-97CA-3E2B667DECE7}"/>
              </a:ext>
            </a:extLst>
          </p:cNvPr>
          <p:cNvSpPr>
            <a:spLocks noGrp="1" noRot="1" noChangeAspect="1" noChangeArrowheads="1" noTextEdit="1"/>
          </p:cNvSpPr>
          <p:nvPr>
            <p:ph type="sldImg"/>
          </p:nvPr>
        </p:nvSpPr>
        <p:spPr>
          <a:ln/>
        </p:spPr>
      </p:sp>
      <p:sp>
        <p:nvSpPr>
          <p:cNvPr id="204804" name="Rectangle 3">
            <a:extLst>
              <a:ext uri="{FF2B5EF4-FFF2-40B4-BE49-F238E27FC236}">
                <a16:creationId xmlns:a16="http://schemas.microsoft.com/office/drawing/2014/main" id="{16DB04A2-037F-48B9-B7E7-A40BC2E764A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Following the husband’s information, the wife’s name is given as *Marie Luise Charlotte </a:t>
            </a:r>
            <a:r>
              <a:rPr lang="en-US" sz="1800" dirty="0" err="1">
                <a:latin typeface="Times New Roman" panose="02020603050405020304" pitchFamily="18" charset="0"/>
                <a:ea typeface="Calibri" panose="020F0502020204030204" pitchFamily="34" charset="0"/>
              </a:rPr>
              <a:t>Borchard</a:t>
            </a:r>
            <a:r>
              <a:rPr lang="en-US" sz="1800" dirty="0">
                <a:latin typeface="Times New Roman" panose="02020603050405020304" pitchFamily="18" charset="0"/>
                <a:ea typeface="Calibri" panose="020F0502020204030204" pitchFamily="34" charset="0"/>
              </a:rPr>
              <a:t>, along with her date of birth on *30 May 1815 and death on 24 September 1846.</a:t>
            </a:r>
            <a:endParaRPr lang="en-US" altLang="en-US" dirty="0">
              <a:latin typeface="Arial" panose="020B0604020202020204" pitchFamily="34" charset="0"/>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a:extLst>
              <a:ext uri="{FF2B5EF4-FFF2-40B4-BE49-F238E27FC236}">
                <a16:creationId xmlns:a16="http://schemas.microsoft.com/office/drawing/2014/main" id="{CB136D9B-5262-4F6A-B130-BF6104926F1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97B3DA9B-4C35-4C8A-96E8-DAAA88A1416E}" type="slidenum">
              <a:rPr lang="en-US" altLang="en-US">
                <a:solidFill>
                  <a:srgbClr val="000000"/>
                </a:solidFill>
              </a:rPr>
              <a:pPr defTabSz="931774" fontAlgn="base">
                <a:spcBef>
                  <a:spcPct val="0"/>
                </a:spcBef>
                <a:spcAft>
                  <a:spcPct val="0"/>
                </a:spcAft>
                <a:defRPr/>
              </a:pPr>
              <a:t>106</a:t>
            </a:fld>
            <a:endParaRPr lang="en-US" altLang="en-US">
              <a:solidFill>
                <a:srgbClr val="000000"/>
              </a:solidFill>
            </a:endParaRPr>
          </a:p>
        </p:txBody>
      </p:sp>
      <p:sp>
        <p:nvSpPr>
          <p:cNvPr id="208899" name="Rectangle 2">
            <a:extLst>
              <a:ext uri="{FF2B5EF4-FFF2-40B4-BE49-F238E27FC236}">
                <a16:creationId xmlns:a16="http://schemas.microsoft.com/office/drawing/2014/main" id="{30344A28-515F-418F-A4D0-37414AF39BBD}"/>
              </a:ext>
            </a:extLst>
          </p:cNvPr>
          <p:cNvSpPr>
            <a:spLocks noGrp="1" noRot="1" noChangeAspect="1" noChangeArrowheads="1" noTextEdit="1"/>
          </p:cNvSpPr>
          <p:nvPr>
            <p:ph type="sldImg"/>
          </p:nvPr>
        </p:nvSpPr>
        <p:spPr>
          <a:ln/>
        </p:spPr>
      </p:sp>
      <p:sp>
        <p:nvSpPr>
          <p:cNvPr id="208900" name="Rectangle 3">
            <a:extLst>
              <a:ext uri="{FF2B5EF4-FFF2-40B4-BE49-F238E27FC236}">
                <a16:creationId xmlns:a16="http://schemas.microsoft.com/office/drawing/2014/main" id="{5793CF16-A357-400C-80FC-C1B14AB0FF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Following her maiden name, her parents’ family number, 86, is given. Again, by going to that number you will find her parent’s with her and her siblings.</a:t>
            </a:r>
            <a:endParaRPr lang="en-US" altLang="en-US" dirty="0">
              <a:latin typeface="Arial" panose="020B0604020202020204" pitchFamily="34" charset="0"/>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a:extLst>
              <a:ext uri="{FF2B5EF4-FFF2-40B4-BE49-F238E27FC236}">
                <a16:creationId xmlns:a16="http://schemas.microsoft.com/office/drawing/2014/main" id="{70642417-D474-48B3-B1C5-E095AAA195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B05F2DA-9CEB-4159-BC16-5A4F1B25E340}" type="slidenum">
              <a:rPr lang="en-US" altLang="en-US">
                <a:solidFill>
                  <a:srgbClr val="000000"/>
                </a:solidFill>
              </a:rPr>
              <a:pPr defTabSz="931774" fontAlgn="base">
                <a:spcBef>
                  <a:spcPct val="0"/>
                </a:spcBef>
                <a:spcAft>
                  <a:spcPct val="0"/>
                </a:spcAft>
                <a:defRPr/>
              </a:pPr>
              <a:t>107</a:t>
            </a:fld>
            <a:endParaRPr lang="en-US" altLang="en-US">
              <a:solidFill>
                <a:srgbClr val="000000"/>
              </a:solidFill>
            </a:endParaRPr>
          </a:p>
        </p:txBody>
      </p:sp>
      <p:sp>
        <p:nvSpPr>
          <p:cNvPr id="212995" name="Rectangle 2">
            <a:extLst>
              <a:ext uri="{FF2B5EF4-FFF2-40B4-BE49-F238E27FC236}">
                <a16:creationId xmlns:a16="http://schemas.microsoft.com/office/drawing/2014/main" id="{C9C186E0-F918-47CE-ADBD-39F070361203}"/>
              </a:ext>
            </a:extLst>
          </p:cNvPr>
          <p:cNvSpPr>
            <a:spLocks noGrp="1" noRot="1" noChangeAspect="1" noChangeArrowheads="1" noTextEdit="1"/>
          </p:cNvSpPr>
          <p:nvPr>
            <p:ph type="sldImg"/>
          </p:nvPr>
        </p:nvSpPr>
        <p:spPr>
          <a:ln/>
        </p:spPr>
      </p:sp>
      <p:sp>
        <p:nvSpPr>
          <p:cNvPr id="212996" name="Rectangle 3">
            <a:extLst>
              <a:ext uri="{FF2B5EF4-FFF2-40B4-BE49-F238E27FC236}">
                <a16:creationId xmlns:a16="http://schemas.microsoft.com/office/drawing/2014/main" id="{DD49431D-E5E6-4CD2-8CEB-FDC5515A874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If we looked up the family number for both parents, we would see that both of their fathers had the same family number *81, meaning that they had the same parents. *In other words, the husband’s father and the wife’s father were brothers, making Christian Friedrich and Marie Luise Charlotte first cousins.</a:t>
            </a:r>
            <a:endParaRPr lang="en-US" altLang="en-US" dirty="0">
              <a:latin typeface="Arial" panose="020B0604020202020204" pitchFamily="34" charset="0"/>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effectLst/>
                <a:latin typeface="Times New Roman" panose="02020603050405020304" pitchFamily="18" charset="0"/>
                <a:ea typeface="Times New Roman" panose="02020603050405020304" pitchFamily="18" charset="0"/>
              </a:rPr>
              <a:t>The next resource for lineage books is the German website called </a:t>
            </a:r>
            <a:r>
              <a:rPr lang="en-US" sz="1800" err="1">
                <a:solidFill>
                  <a:srgbClr val="000000"/>
                </a:solidFill>
                <a:effectLst/>
                <a:latin typeface="Times New Roman" panose="02020603050405020304" pitchFamily="18" charset="0"/>
                <a:ea typeface="Times New Roman" panose="02020603050405020304" pitchFamily="18" charset="0"/>
              </a:rPr>
              <a:t>GenWiki</a:t>
            </a:r>
            <a:r>
              <a:rPr lang="en-US" sz="1800">
                <a:solidFill>
                  <a:srgbClr val="000000"/>
                </a:solidFill>
                <a:effectLst/>
                <a:latin typeface="Times New Roman" panose="02020603050405020304" pitchFamily="18" charset="0"/>
                <a:ea typeface="Times New Roman" panose="02020603050405020304" pitchFamily="18" charset="0"/>
              </a:rPr>
              <a:t>. To access it search online for “</a:t>
            </a:r>
            <a:r>
              <a:rPr lang="en-US" sz="1800" err="1">
                <a:solidFill>
                  <a:srgbClr val="000000"/>
                </a:solidFill>
                <a:effectLst/>
                <a:latin typeface="Times New Roman" panose="02020603050405020304" pitchFamily="18" charset="0"/>
                <a:ea typeface="Times New Roman" panose="02020603050405020304" pitchFamily="18" charset="0"/>
              </a:rPr>
              <a:t>GenWiki</a:t>
            </a:r>
            <a:r>
              <a:rPr lang="en-US" sz="1800">
                <a:solidFill>
                  <a:srgbClr val="000000"/>
                </a:solidFill>
                <a:effectLst/>
                <a:latin typeface="Times New Roman" panose="02020603050405020304" pitchFamily="18" charset="0"/>
                <a:ea typeface="Times New Roman" panose="02020603050405020304" pitchFamily="18" charset="0"/>
              </a:rPr>
              <a:t> de”. This Main Page of the website will come up and a </a:t>
            </a:r>
            <a:r>
              <a:rPr lang="en-US" sz="1800">
                <a:solidFill>
                  <a:srgbClr val="FF0000"/>
                </a:solidFill>
                <a:effectLst/>
                <a:latin typeface="Times New Roman" panose="02020603050405020304" pitchFamily="18" charset="0"/>
                <a:ea typeface="Times New Roman" panose="02020603050405020304" pitchFamily="18" charset="0"/>
              </a:rPr>
              <a:t>*</a:t>
            </a:r>
            <a:r>
              <a:rPr lang="en-US" sz="1800">
                <a:solidFill>
                  <a:srgbClr val="000000"/>
                </a:solidFill>
                <a:effectLst/>
                <a:latin typeface="Times New Roman" panose="02020603050405020304" pitchFamily="18" charset="0"/>
                <a:ea typeface="Times New Roman" panose="02020603050405020304" pitchFamily="18" charset="0"/>
              </a:rPr>
              <a:t>dropdown box will appear giving you the option to have it translated into English.</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108</a:t>
            </a:fld>
            <a:endParaRPr lang="en-US"/>
          </a:p>
        </p:txBody>
      </p:sp>
    </p:spTree>
    <p:extLst>
      <p:ext uri="{BB962C8B-B14F-4D97-AF65-F5344CB8AC3E}">
        <p14:creationId xmlns:p14="http://schemas.microsoft.com/office/powerpoint/2010/main" val="413621948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the top of the main page is a </a:t>
            </a:r>
            <a:r>
              <a:rPr lang="en-US" sz="18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list of resources. Included on this list is the resource called </a:t>
            </a:r>
            <a:r>
              <a:rPr lang="en-US" sz="18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“OFBs”.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a:solidFill>
                  <a:srgbClr val="000000"/>
                </a:solidFill>
                <a:effectLst/>
                <a:latin typeface="Times New Roman" panose="02020603050405020304" pitchFamily="18" charset="0"/>
                <a:ea typeface="Times New Roman" panose="02020603050405020304" pitchFamily="18" charset="0"/>
              </a:rPr>
              <a:t> Which stands for </a:t>
            </a:r>
            <a:r>
              <a:rPr lang="en-US" sz="1800" err="1">
                <a:solidFill>
                  <a:srgbClr val="000000"/>
                </a:solidFill>
                <a:effectLst/>
                <a:latin typeface="Times New Roman" panose="02020603050405020304" pitchFamily="18" charset="0"/>
                <a:ea typeface="Times New Roman" panose="02020603050405020304" pitchFamily="18" charset="0"/>
              </a:rPr>
              <a:t>Ortsfamilienbücher</a:t>
            </a:r>
            <a:r>
              <a:rPr lang="en-US" sz="1800">
                <a:solidFill>
                  <a:srgbClr val="000000"/>
                </a:solidFill>
                <a:effectLst/>
                <a:latin typeface="Times New Roman" panose="02020603050405020304" pitchFamily="18" charset="0"/>
                <a:ea typeface="Times New Roman" panose="02020603050405020304" pitchFamily="18" charset="0"/>
              </a:rPr>
              <a:t> or Locality Family Books.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109</a:t>
            </a:fld>
            <a:endParaRPr lang="en-US"/>
          </a:p>
        </p:txBody>
      </p:sp>
    </p:spTree>
    <p:extLst>
      <p:ext uri="{BB962C8B-B14F-4D97-AF65-F5344CB8AC3E}">
        <p14:creationId xmlns:p14="http://schemas.microsoft.com/office/powerpoint/2010/main" val="4110214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3BA5EA8D-B5EC-BB40-BB3D-2791E8BC87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C7023BD-1EF8-403E-BA53-C6DCA3AFE5E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2771" name="Rectangle 2">
            <a:extLst>
              <a:ext uri="{FF2B5EF4-FFF2-40B4-BE49-F238E27FC236}">
                <a16:creationId xmlns:a16="http://schemas.microsoft.com/office/drawing/2014/main" id="{904380CC-B842-9141-9199-FA289EF4A4B8}"/>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353FBB60-3689-A64B-5402-74C36EFAD9A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The pedigree went back two more generations.</a:t>
            </a:r>
            <a:endParaRPr lang="en-US" altLang="en-US" dirty="0">
              <a:latin typeface="Arial" panose="020B0604020202020204" pitchFamily="34"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By clicking on “OFBs”, it takes you to the page that the </a:t>
            </a:r>
            <a:r>
              <a:rPr lang="en-US" sz="1800" err="1">
                <a:latin typeface="Times New Roman" panose="02020603050405020304" pitchFamily="18" charset="0"/>
                <a:ea typeface="Calibri" panose="020F0502020204030204" pitchFamily="34" charset="0"/>
              </a:rPr>
              <a:t>Ortsfamilienbücher</a:t>
            </a:r>
            <a:r>
              <a:rPr lang="en-US" sz="1800">
                <a:latin typeface="Times New Roman" panose="02020603050405020304" pitchFamily="18" charset="0"/>
                <a:ea typeface="Calibri" panose="020F0502020204030204" pitchFamily="34" charset="0"/>
              </a:rPr>
              <a:t> are on. The books are listed alphabetically by their locality name, under the *modern German state to which they belong. In this example I will *click on the town of Esslingen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110</a:t>
            </a:fld>
            <a:endParaRPr lang="en-US"/>
          </a:p>
        </p:txBody>
      </p:sp>
    </p:spTree>
    <p:extLst>
      <p:ext uri="{BB962C8B-B14F-4D97-AF65-F5344CB8AC3E}">
        <p14:creationId xmlns:p14="http://schemas.microsoft.com/office/powerpoint/2010/main" val="303907973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effectLst/>
                <a:latin typeface="Times New Roman" panose="02020603050405020304" pitchFamily="18" charset="0"/>
                <a:ea typeface="Times New Roman" panose="02020603050405020304" pitchFamily="18" charset="0"/>
              </a:rPr>
              <a:t>This brings up historical and other information concerning the town of Esslingen.</a:t>
            </a:r>
          </a:p>
          <a:p>
            <a:r>
              <a:rPr lang="en-US" sz="1800">
                <a:solidFill>
                  <a:srgbClr val="000000"/>
                </a:solidFill>
                <a:effectLst/>
                <a:latin typeface="Times New Roman" panose="02020603050405020304" pitchFamily="18" charset="0"/>
                <a:ea typeface="Times New Roman" panose="02020603050405020304" pitchFamily="18" charset="0"/>
              </a:rPr>
              <a:t>Next, click on the *“Complete List of Surnames” under “Functions” in the column on the left.</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111</a:t>
            </a:fld>
            <a:endParaRPr lang="en-US"/>
          </a:p>
        </p:txBody>
      </p:sp>
    </p:spTree>
    <p:extLst>
      <p:ext uri="{BB962C8B-B14F-4D97-AF65-F5344CB8AC3E}">
        <p14:creationId xmlns:p14="http://schemas.microsoft.com/office/powerpoint/2010/main" val="821533352"/>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effectLst/>
                <a:latin typeface="Times New Roman" panose="02020603050405020304" pitchFamily="18" charset="0"/>
                <a:ea typeface="Times New Roman" panose="02020603050405020304" pitchFamily="18" charset="0"/>
              </a:rPr>
              <a:t>This brings up the alphabet so you can click on your surname. Here I am clicking on the surname *</a:t>
            </a:r>
            <a:r>
              <a:rPr lang="en-US" sz="1800" err="1">
                <a:solidFill>
                  <a:srgbClr val="000000"/>
                </a:solidFill>
                <a:effectLst/>
                <a:latin typeface="Times New Roman" panose="02020603050405020304" pitchFamily="18" charset="0"/>
                <a:ea typeface="Times New Roman" panose="02020603050405020304" pitchFamily="18" charset="0"/>
              </a:rPr>
              <a:t>Autenrieth</a:t>
            </a:r>
            <a:r>
              <a:rPr lang="en-US" sz="1800">
                <a:solidFill>
                  <a:srgbClr val="000000"/>
                </a:solidFill>
                <a:effectLst/>
                <a:latin typeface="Times New Roman" panose="02020603050405020304" pitchFamily="18" charset="0"/>
                <a:ea typeface="Times New Roman" panose="02020603050405020304" pitchFamily="18" charset="0"/>
              </a:rPr>
              <a:t>.</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112</a:t>
            </a:fld>
            <a:endParaRPr lang="en-US"/>
          </a:p>
        </p:txBody>
      </p:sp>
    </p:spTree>
    <p:extLst>
      <p:ext uri="{BB962C8B-B14F-4D97-AF65-F5344CB8AC3E}">
        <p14:creationId xmlns:p14="http://schemas.microsoft.com/office/powerpoint/2010/main" val="24831385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effectLst/>
                <a:latin typeface="Times New Roman" panose="02020603050405020304" pitchFamily="18" charset="0"/>
                <a:ea typeface="Times New Roman" panose="02020603050405020304" pitchFamily="18" charset="0"/>
              </a:rPr>
              <a:t>After clicking on the surname </a:t>
            </a:r>
            <a:r>
              <a:rPr lang="en-US" sz="1800" err="1">
                <a:solidFill>
                  <a:srgbClr val="000000"/>
                </a:solidFill>
                <a:effectLst/>
                <a:latin typeface="Times New Roman" panose="02020603050405020304" pitchFamily="18" charset="0"/>
                <a:ea typeface="Times New Roman" panose="02020603050405020304" pitchFamily="18" charset="0"/>
              </a:rPr>
              <a:t>Autenrieth</a:t>
            </a:r>
            <a:r>
              <a:rPr lang="en-US" sz="1800">
                <a:solidFill>
                  <a:srgbClr val="000000"/>
                </a:solidFill>
                <a:effectLst/>
                <a:latin typeface="Times New Roman" panose="02020603050405020304" pitchFamily="18" charset="0"/>
                <a:ea typeface="Times New Roman" panose="02020603050405020304" pitchFamily="18" charset="0"/>
              </a:rPr>
              <a:t>, a list of those with the surname comes up, arranged alphabetically by given names with their birth information.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113</a:t>
            </a:fld>
            <a:endParaRPr lang="en-US"/>
          </a:p>
        </p:txBody>
      </p:sp>
    </p:spTree>
    <p:extLst>
      <p:ext uri="{BB962C8B-B14F-4D97-AF65-F5344CB8AC3E}">
        <p14:creationId xmlns:p14="http://schemas.microsoft.com/office/powerpoint/2010/main" val="616370289"/>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 will talk about the </a:t>
            </a:r>
            <a:r>
              <a:rPr lang="en-US" sz="180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Mappenstücke</a:t>
            </a: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next. It is described as a “monstrous” collection of family-history documents including pedigrees, newspaper clippings, articles, family histories etc.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3457575" algn="l"/>
              </a:tabLst>
            </a:pPr>
            <a:r>
              <a:rPr lang="en-US" sz="1800" err="1">
                <a:effectLst/>
                <a:latin typeface="Times New Roman" panose="02020603050405020304" pitchFamily="18" charset="0"/>
                <a:ea typeface="Calibri" panose="020F0502020204030204" pitchFamily="34" charset="0"/>
                <a:cs typeface="Times New Roman" panose="02020603050405020304" pitchFamily="18" charset="0"/>
              </a:rPr>
              <a:t>Mappe</a:t>
            </a:r>
            <a:r>
              <a:rPr lang="en-US" sz="1800">
                <a:effectLst/>
                <a:latin typeface="Times New Roman" panose="02020603050405020304" pitchFamily="18" charset="0"/>
                <a:ea typeface="Calibri" panose="020F0502020204030204" pitchFamily="34" charset="0"/>
                <a:cs typeface="Times New Roman" panose="02020603050405020304" pitchFamily="18" charset="0"/>
              </a:rPr>
              <a:t> means portfolio, case, or envelope.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3457575" algn="l"/>
              </a:tabLst>
            </a:pPr>
            <a:r>
              <a:rPr lang="en-US" sz="1800" err="1">
                <a:effectLst/>
                <a:latin typeface="Times New Roman" panose="02020603050405020304" pitchFamily="18" charset="0"/>
                <a:ea typeface="Calibri" panose="020F0502020204030204" pitchFamily="34" charset="0"/>
                <a:cs typeface="Times New Roman" panose="02020603050405020304" pitchFamily="18" charset="0"/>
              </a:rPr>
              <a:t>Stücke</a:t>
            </a:r>
            <a:r>
              <a:rPr lang="en-US" sz="1800">
                <a:effectLst/>
                <a:latin typeface="Times New Roman" panose="02020603050405020304" pitchFamily="18" charset="0"/>
                <a:ea typeface="Calibri" panose="020F0502020204030204" pitchFamily="34" charset="0"/>
                <a:cs typeface="Times New Roman" panose="02020603050405020304" pitchFamily="18" charset="0"/>
              </a:rPr>
              <a:t> means pieces.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Times New Roman" panose="02020603050405020304" pitchFamily="18" charset="0"/>
                <a:ea typeface="Calibri" panose="020F0502020204030204" pitchFamily="34" charset="0"/>
              </a:rPr>
              <a:t>So, in this case, </a:t>
            </a:r>
            <a:r>
              <a:rPr lang="en-US" sz="1800" err="1">
                <a:effectLst/>
                <a:latin typeface="Times New Roman" panose="02020603050405020304" pitchFamily="18" charset="0"/>
                <a:ea typeface="Calibri" panose="020F0502020204030204" pitchFamily="34" charset="0"/>
              </a:rPr>
              <a:t>Mappenstücke</a:t>
            </a:r>
            <a:r>
              <a:rPr lang="en-US" sz="1800">
                <a:effectLst/>
                <a:latin typeface="Times New Roman" panose="02020603050405020304" pitchFamily="18" charset="0"/>
                <a:ea typeface="Calibri" panose="020F0502020204030204" pitchFamily="34" charset="0"/>
              </a:rPr>
              <a:t> means an envelope or something that is filled with various pieces of genealogical data or information.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114</a:t>
            </a:fld>
            <a:endParaRPr lang="en-US"/>
          </a:p>
        </p:txBody>
      </p:sp>
    </p:spTree>
    <p:extLst>
      <p:ext uri="{BB962C8B-B14F-4D97-AF65-F5344CB8AC3E}">
        <p14:creationId xmlns:p14="http://schemas.microsoft.com/office/powerpoint/2010/main" val="318679345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Lst>
            </a:pPr>
            <a:r>
              <a:rPr lang="en-US" sz="1800">
                <a:effectLst/>
                <a:latin typeface="Times New Roman" panose="02020603050405020304" pitchFamily="18" charset="0"/>
                <a:ea typeface="Calibri" panose="020F0502020204030204" pitchFamily="34" charset="0"/>
                <a:cs typeface="Times New Roman" panose="02020603050405020304" pitchFamily="18" charset="0"/>
              </a:rPr>
              <a:t>This collection of genealogical material pertains mostly to the German people living in what was formerly the German Democratic Republic or East Germany.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Times New Roman" panose="02020603050405020304" pitchFamily="18" charset="0"/>
                <a:ea typeface="Calibri" panose="020F0502020204030204" pitchFamily="34" charset="0"/>
              </a:rPr>
              <a:t>It is contained on 236 rolls of microfilm that </a:t>
            </a:r>
            <a:r>
              <a:rPr lang="en-US" sz="1800">
                <a:solidFill>
                  <a:srgbClr val="000000"/>
                </a:solidFill>
                <a:effectLst/>
                <a:latin typeface="Times New Roman" panose="02020603050405020304" pitchFamily="18" charset="0"/>
                <a:ea typeface="Times New Roman" panose="02020603050405020304" pitchFamily="18" charset="0"/>
              </a:rPr>
              <a:t>are digitized making it easy to search by surname or locality name. And i</a:t>
            </a:r>
            <a:r>
              <a:rPr lang="en-US" sz="1800">
                <a:effectLst/>
                <a:latin typeface="Times New Roman" panose="02020603050405020304" pitchFamily="18" charset="0"/>
                <a:ea typeface="Calibri" panose="020F0502020204030204" pitchFamily="34" charset="0"/>
              </a:rPr>
              <a:t>t is made up of genealogical material found in about 30,000 family envelopes.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115</a:t>
            </a:fld>
            <a:endParaRPr lang="en-US"/>
          </a:p>
        </p:txBody>
      </p:sp>
    </p:spTree>
    <p:extLst>
      <p:ext uri="{BB962C8B-B14F-4D97-AF65-F5344CB8AC3E}">
        <p14:creationId xmlns:p14="http://schemas.microsoft.com/office/powerpoint/2010/main" val="1757315074"/>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Accessing the </a:t>
            </a:r>
            <a:r>
              <a:rPr lang="en-US" sz="1800" err="1">
                <a:latin typeface="Times New Roman" panose="02020603050405020304" pitchFamily="18" charset="0"/>
                <a:ea typeface="Calibri" panose="020F0502020204030204" pitchFamily="34" charset="0"/>
                <a:cs typeface="Times New Roman" panose="02020603050405020304" pitchFamily="18" charset="0"/>
              </a:rPr>
              <a:t>Mappenstücke</a:t>
            </a:r>
            <a:r>
              <a:rPr lang="en-US" sz="1800">
                <a:latin typeface="Times New Roman" panose="02020603050405020304" pitchFamily="18" charset="0"/>
                <a:ea typeface="Calibri" panose="020F0502020204030204" pitchFamily="34" charset="0"/>
                <a:cs typeface="Times New Roman" panose="02020603050405020304" pitchFamily="18" charset="0"/>
              </a:rPr>
              <a:t> in the FamilySearch Library catalog.</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After logging in to FamilySearch, click on *“Search”.</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Next click on *“Catalog”.</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Under *“Search by:, click on *“Keywords”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Type in *“</a:t>
            </a:r>
            <a:r>
              <a:rPr lang="en-US" sz="1800" err="1">
                <a:latin typeface="Times New Roman" panose="02020603050405020304" pitchFamily="18" charset="0"/>
                <a:ea typeface="Calibri" panose="020F0502020204030204" pitchFamily="34" charset="0"/>
              </a:rPr>
              <a:t>Mappenstucke</a:t>
            </a:r>
            <a:r>
              <a:rPr lang="en-US" sz="1800">
                <a:latin typeface="Times New Roman" panose="02020603050405020304" pitchFamily="18" charset="0"/>
                <a:ea typeface="Calibri" panose="020F0502020204030204" pitchFamily="34" charset="0"/>
              </a:rPr>
              <a:t>” and click “search”.</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116</a:t>
            </a:fld>
            <a:endParaRPr lang="en-US"/>
          </a:p>
        </p:txBody>
      </p:sp>
    </p:spTree>
    <p:extLst>
      <p:ext uri="{BB962C8B-B14F-4D97-AF65-F5344CB8AC3E}">
        <p14:creationId xmlns:p14="http://schemas.microsoft.com/office/powerpoint/2010/main" val="72887604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a:extLst>
              <a:ext uri="{FF2B5EF4-FFF2-40B4-BE49-F238E27FC236}">
                <a16:creationId xmlns:a16="http://schemas.microsoft.com/office/drawing/2014/main" id="{645D48A1-06BC-4BCB-8701-B6D87E671C4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952CFCC-3A50-4FF8-9B7F-14FADC9771CD}" type="slidenum">
              <a:rPr lang="en-US" altLang="en-US">
                <a:solidFill>
                  <a:srgbClr val="000000"/>
                </a:solidFill>
              </a:rPr>
              <a:pPr defTabSz="931774" fontAlgn="base">
                <a:spcBef>
                  <a:spcPct val="0"/>
                </a:spcBef>
                <a:spcAft>
                  <a:spcPct val="0"/>
                </a:spcAft>
                <a:defRPr/>
              </a:pPr>
              <a:t>117</a:t>
            </a:fld>
            <a:endParaRPr lang="en-US" altLang="en-US">
              <a:solidFill>
                <a:srgbClr val="000000"/>
              </a:solidFill>
            </a:endParaRPr>
          </a:p>
        </p:txBody>
      </p:sp>
      <p:sp>
        <p:nvSpPr>
          <p:cNvPr id="305155" name="Rectangle 2">
            <a:extLst>
              <a:ext uri="{FF2B5EF4-FFF2-40B4-BE49-F238E27FC236}">
                <a16:creationId xmlns:a16="http://schemas.microsoft.com/office/drawing/2014/main" id="{A05EF53A-06C2-47E2-A338-0BF895630AF2}"/>
              </a:ext>
            </a:extLst>
          </p:cNvPr>
          <p:cNvSpPr>
            <a:spLocks noGrp="1" noRot="1" noChangeAspect="1" noChangeArrowheads="1" noTextEdit="1"/>
          </p:cNvSpPr>
          <p:nvPr>
            <p:ph type="sldImg"/>
          </p:nvPr>
        </p:nvSpPr>
        <p:spPr>
          <a:ln/>
        </p:spPr>
      </p:sp>
      <p:sp>
        <p:nvSpPr>
          <p:cNvPr id="305156" name="Rectangle 3">
            <a:extLst>
              <a:ext uri="{FF2B5EF4-FFF2-40B4-BE49-F238E27FC236}">
                <a16:creationId xmlns:a16="http://schemas.microsoft.com/office/drawing/2014/main" id="{BE8507E7-4BD1-414A-BA13-0CF2F2459A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A random list of Surnames is listed representing the envelopes containing the genealogical documents for each family. Since there is no alphabetical order to the surnames you must do a search by holding the  Control key down and typing the letter F, for “find”, then type your surname. In this example I have entered the surname “</a:t>
            </a:r>
            <a:r>
              <a:rPr lang="en-US" sz="1800" dirty="0" err="1">
                <a:latin typeface="Times New Roman" panose="02020603050405020304" pitchFamily="18" charset="0"/>
                <a:ea typeface="Calibri" panose="020F0502020204030204" pitchFamily="34" charset="0"/>
              </a:rPr>
              <a:t>Schunck</a:t>
            </a:r>
            <a:r>
              <a:rPr lang="en-US" sz="1800" dirty="0">
                <a:latin typeface="Times New Roman" panose="02020603050405020304" pitchFamily="18" charset="0"/>
                <a:ea typeface="Calibri" panose="020F0502020204030204" pitchFamily="34" charset="0"/>
              </a:rPr>
              <a:t>”.</a:t>
            </a:r>
            <a:endParaRPr lang="en-US" altLang="en-US" dirty="0">
              <a:latin typeface="Arial" panose="020B0604020202020204" pitchFamily="34" charset="0"/>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It immediately takes me to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the </a:t>
            </a:r>
            <a:r>
              <a:rPr lang="en-US" sz="1800" err="1">
                <a:latin typeface="Times New Roman" panose="02020603050405020304" pitchFamily="18" charset="0"/>
                <a:ea typeface="Calibri" panose="020F0502020204030204" pitchFamily="34" charset="0"/>
              </a:rPr>
              <a:t>Schunck</a:t>
            </a:r>
            <a:r>
              <a:rPr lang="en-US" sz="1800">
                <a:latin typeface="Times New Roman" panose="02020603050405020304" pitchFamily="18" charset="0"/>
                <a:ea typeface="Calibri" panose="020F0502020204030204" pitchFamily="34" charset="0"/>
              </a:rPr>
              <a:t> name and states that the family was from Eisenberg in Pfalz, Bavaria. On the right it gives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film number 1945505 that the </a:t>
            </a:r>
            <a:r>
              <a:rPr lang="en-US" sz="1800" err="1">
                <a:latin typeface="Times New Roman" panose="02020603050405020304" pitchFamily="18" charset="0"/>
                <a:ea typeface="Calibri" panose="020F0502020204030204" pitchFamily="34" charset="0"/>
              </a:rPr>
              <a:t>Schunck</a:t>
            </a:r>
            <a:r>
              <a:rPr lang="en-US" sz="1800">
                <a:latin typeface="Times New Roman" panose="02020603050405020304" pitchFamily="18" charset="0"/>
                <a:ea typeface="Calibri" panose="020F0502020204030204" pitchFamily="34" charset="0"/>
              </a:rPr>
              <a:t> family documents are found 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118</a:t>
            </a:fld>
            <a:endParaRPr lang="en-US"/>
          </a:p>
        </p:txBody>
      </p:sp>
    </p:spTree>
    <p:extLst>
      <p:ext uri="{BB962C8B-B14F-4D97-AF65-F5344CB8AC3E}">
        <p14:creationId xmlns:p14="http://schemas.microsoft.com/office/powerpoint/2010/main" val="38888667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7">
            <a:extLst>
              <a:ext uri="{FF2B5EF4-FFF2-40B4-BE49-F238E27FC236}">
                <a16:creationId xmlns:a16="http://schemas.microsoft.com/office/drawing/2014/main" id="{9ADC73D7-E80B-4A3C-B01B-12CE330DF37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10F24350-61AF-456A-A28F-0F604802A43B}" type="slidenum">
              <a:rPr lang="en-US" altLang="en-US">
                <a:solidFill>
                  <a:srgbClr val="000000"/>
                </a:solidFill>
              </a:rPr>
              <a:pPr defTabSz="931774" fontAlgn="base">
                <a:spcBef>
                  <a:spcPct val="0"/>
                </a:spcBef>
                <a:spcAft>
                  <a:spcPct val="0"/>
                </a:spcAft>
                <a:defRPr/>
              </a:pPr>
              <a:t>119</a:t>
            </a:fld>
            <a:endParaRPr lang="en-US" altLang="en-US">
              <a:solidFill>
                <a:srgbClr val="000000"/>
              </a:solidFill>
            </a:endParaRPr>
          </a:p>
        </p:txBody>
      </p:sp>
      <p:sp>
        <p:nvSpPr>
          <p:cNvPr id="315395" name="Rectangle 2">
            <a:extLst>
              <a:ext uri="{FF2B5EF4-FFF2-40B4-BE49-F238E27FC236}">
                <a16:creationId xmlns:a16="http://schemas.microsoft.com/office/drawing/2014/main" id="{42B8FB1A-83FD-46B9-83FC-052F35878AC3}"/>
              </a:ext>
            </a:extLst>
          </p:cNvPr>
          <p:cNvSpPr>
            <a:spLocks noGrp="1" noRot="1" noChangeAspect="1" noChangeArrowheads="1" noTextEdit="1"/>
          </p:cNvSpPr>
          <p:nvPr>
            <p:ph type="sldImg"/>
          </p:nvPr>
        </p:nvSpPr>
        <p:spPr>
          <a:ln/>
        </p:spPr>
      </p:sp>
      <p:sp>
        <p:nvSpPr>
          <p:cNvPr id="315396" name="Rectangle 3">
            <a:extLst>
              <a:ext uri="{FF2B5EF4-FFF2-40B4-BE49-F238E27FC236}">
                <a16:creationId xmlns:a16="http://schemas.microsoft.com/office/drawing/2014/main" id="{B16E510E-B9AE-4267-B446-CDE8F08111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There is one document. It is a printed pedigree for the Schunk family.</a:t>
            </a:r>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Accessing FamilySearch Resources</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12</a:t>
            </a:fld>
            <a:endParaRPr lang="en-US"/>
          </a:p>
        </p:txBody>
      </p:sp>
    </p:spTree>
    <p:extLst>
      <p:ext uri="{BB962C8B-B14F-4D97-AF65-F5344CB8AC3E}">
        <p14:creationId xmlns:p14="http://schemas.microsoft.com/office/powerpoint/2010/main" val="321522721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a:extLst>
              <a:ext uri="{FF2B5EF4-FFF2-40B4-BE49-F238E27FC236}">
                <a16:creationId xmlns:a16="http://schemas.microsoft.com/office/drawing/2014/main" id="{59AC0189-8980-4018-9919-C9A7F97E787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BA99869-6183-46EA-959D-1DA706F3C0D2}" type="slidenum">
              <a:rPr lang="en-US" altLang="en-US">
                <a:solidFill>
                  <a:srgbClr val="000000"/>
                </a:solidFill>
              </a:rPr>
              <a:pPr defTabSz="931774" fontAlgn="base">
                <a:spcBef>
                  <a:spcPct val="0"/>
                </a:spcBef>
                <a:spcAft>
                  <a:spcPct val="0"/>
                </a:spcAft>
                <a:defRPr/>
              </a:pPr>
              <a:t>120</a:t>
            </a:fld>
            <a:endParaRPr lang="en-US" altLang="en-US">
              <a:solidFill>
                <a:srgbClr val="000000"/>
              </a:solidFill>
            </a:endParaRPr>
          </a:p>
        </p:txBody>
      </p:sp>
      <p:sp>
        <p:nvSpPr>
          <p:cNvPr id="317443" name="Rectangle 2">
            <a:extLst>
              <a:ext uri="{FF2B5EF4-FFF2-40B4-BE49-F238E27FC236}">
                <a16:creationId xmlns:a16="http://schemas.microsoft.com/office/drawing/2014/main" id="{766A8496-E81A-4623-A0F3-05950BDF01B3}"/>
              </a:ext>
            </a:extLst>
          </p:cNvPr>
          <p:cNvSpPr>
            <a:spLocks noGrp="1" noRot="1" noChangeAspect="1" noChangeArrowheads="1" noTextEdit="1"/>
          </p:cNvSpPr>
          <p:nvPr>
            <p:ph type="sldImg"/>
          </p:nvPr>
        </p:nvSpPr>
        <p:spPr>
          <a:ln/>
        </p:spPr>
      </p:sp>
      <p:sp>
        <p:nvSpPr>
          <p:cNvPr id="317444" name="Rectangle 3">
            <a:extLst>
              <a:ext uri="{FF2B5EF4-FFF2-40B4-BE49-F238E27FC236}">
                <a16:creationId xmlns:a16="http://schemas.microsoft.com/office/drawing/2014/main" id="{38C8DE04-664F-4F39-BB0C-56B71C95D8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It is a descending pedigree with the earliest ancestor listed before 1572.</a:t>
            </a:r>
            <a:endParaRPr lang="en-US" altLang="en-US">
              <a:latin typeface="Arial" panose="020B0604020202020204" pitchFamily="34" charset="0"/>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7">
            <a:extLst>
              <a:ext uri="{FF2B5EF4-FFF2-40B4-BE49-F238E27FC236}">
                <a16:creationId xmlns:a16="http://schemas.microsoft.com/office/drawing/2014/main" id="{7F2B98AE-626B-4DF2-9F5A-AD6FEB5212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ADC399B5-3240-4364-8202-D9A303F65DDC}" type="slidenum">
              <a:rPr lang="en-US" altLang="en-US">
                <a:solidFill>
                  <a:srgbClr val="000000"/>
                </a:solidFill>
              </a:rPr>
              <a:pPr defTabSz="931774" fontAlgn="base">
                <a:spcBef>
                  <a:spcPct val="0"/>
                </a:spcBef>
                <a:spcAft>
                  <a:spcPct val="0"/>
                </a:spcAft>
                <a:defRPr/>
              </a:pPr>
              <a:t>121</a:t>
            </a:fld>
            <a:endParaRPr lang="en-US" altLang="en-US">
              <a:solidFill>
                <a:srgbClr val="000000"/>
              </a:solidFill>
            </a:endParaRPr>
          </a:p>
        </p:txBody>
      </p:sp>
      <p:sp>
        <p:nvSpPr>
          <p:cNvPr id="319491" name="Rectangle 2">
            <a:extLst>
              <a:ext uri="{FF2B5EF4-FFF2-40B4-BE49-F238E27FC236}">
                <a16:creationId xmlns:a16="http://schemas.microsoft.com/office/drawing/2014/main" id="{80354D2E-CD27-4F05-98A1-8731A95A7AE6}"/>
              </a:ext>
            </a:extLst>
          </p:cNvPr>
          <p:cNvSpPr>
            <a:spLocks noGrp="1" noRot="1" noChangeAspect="1" noChangeArrowheads="1" noTextEdit="1"/>
          </p:cNvSpPr>
          <p:nvPr>
            <p:ph type="sldImg"/>
          </p:nvPr>
        </p:nvSpPr>
        <p:spPr>
          <a:ln/>
        </p:spPr>
      </p:sp>
      <p:sp>
        <p:nvSpPr>
          <p:cNvPr id="319492" name="Rectangle 3">
            <a:extLst>
              <a:ext uri="{FF2B5EF4-FFF2-40B4-BE49-F238E27FC236}">
                <a16:creationId xmlns:a16="http://schemas.microsoft.com/office/drawing/2014/main" id="{3F660B7F-0F33-4BDA-B943-A0425F3300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With descendants listed down to the 1820’s.</a:t>
            </a:r>
            <a:endParaRPr lang="en-US" altLang="en-US">
              <a:latin typeface="Arial" panose="020B0604020202020204" pitchFamily="34" charset="0"/>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err="1">
                <a:latin typeface="+mj-lt"/>
                <a:ea typeface="+mj-ea"/>
                <a:cs typeface="+mj-cs"/>
              </a:rPr>
              <a:t>Leichenpredigten</a:t>
            </a:r>
            <a:endParaRPr lang="en-US" b="1">
              <a:latin typeface="+mj-lt"/>
              <a:ea typeface="+mj-ea"/>
              <a:cs typeface="+mj-cs"/>
            </a:endParaRPr>
          </a:p>
          <a:p>
            <a:r>
              <a:rPr lang="en-US">
                <a:latin typeface="+mj-lt"/>
                <a:ea typeface="+mj-ea"/>
                <a:cs typeface="+mj-cs"/>
              </a:rPr>
              <a:t>We’ll now talk about </a:t>
            </a:r>
            <a:r>
              <a:rPr lang="en-US" err="1">
                <a:latin typeface="+mj-lt"/>
                <a:ea typeface="+mj-ea"/>
                <a:cs typeface="+mj-cs"/>
              </a:rPr>
              <a:t>Leichenpredigten</a:t>
            </a:r>
            <a:r>
              <a:rPr lang="en-US">
                <a:latin typeface="+mj-lt"/>
                <a:ea typeface="+mj-ea"/>
                <a:cs typeface="+mj-cs"/>
              </a:rPr>
              <a:t> that are funeral sermons or obituaries.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122</a:t>
            </a:fld>
            <a:endParaRPr lang="en-US"/>
          </a:p>
        </p:txBody>
      </p:sp>
    </p:spTree>
    <p:extLst>
      <p:ext uri="{BB962C8B-B14F-4D97-AF65-F5344CB8AC3E}">
        <p14:creationId xmlns:p14="http://schemas.microsoft.com/office/powerpoint/2010/main" val="139877360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a:extLst>
              <a:ext uri="{FF2B5EF4-FFF2-40B4-BE49-F238E27FC236}">
                <a16:creationId xmlns:a16="http://schemas.microsoft.com/office/drawing/2014/main" id="{C71F5EDB-E1CC-4E1E-AE8D-9CDFFC0D623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F837EF84-E961-4C22-ACCD-D6646DA9EC6F}" type="slidenum">
              <a:rPr lang="en-US" altLang="en-US">
                <a:solidFill>
                  <a:srgbClr val="000000"/>
                </a:solidFill>
              </a:rPr>
              <a:pPr defTabSz="931774" fontAlgn="base">
                <a:spcBef>
                  <a:spcPct val="0"/>
                </a:spcBef>
                <a:spcAft>
                  <a:spcPct val="0"/>
                </a:spcAft>
                <a:defRPr/>
              </a:pPr>
              <a:t>123</a:t>
            </a:fld>
            <a:endParaRPr lang="en-US" altLang="en-US">
              <a:solidFill>
                <a:srgbClr val="000000"/>
              </a:solidFill>
            </a:endParaRPr>
          </a:p>
        </p:txBody>
      </p:sp>
      <p:sp>
        <p:nvSpPr>
          <p:cNvPr id="329731" name="Rectangle 2">
            <a:extLst>
              <a:ext uri="{FF2B5EF4-FFF2-40B4-BE49-F238E27FC236}">
                <a16:creationId xmlns:a16="http://schemas.microsoft.com/office/drawing/2014/main" id="{FBD129EF-8641-41F0-B4F0-AED5B594EE4F}"/>
              </a:ext>
            </a:extLst>
          </p:cNvPr>
          <p:cNvSpPr>
            <a:spLocks noGrp="1" noRot="1" noChangeAspect="1" noChangeArrowheads="1" noTextEdit="1"/>
          </p:cNvSpPr>
          <p:nvPr>
            <p:ph type="sldImg"/>
          </p:nvPr>
        </p:nvSpPr>
        <p:spPr>
          <a:ln/>
        </p:spPr>
      </p:sp>
      <p:sp>
        <p:nvSpPr>
          <p:cNvPr id="329732" name="Rectangle 3">
            <a:extLst>
              <a:ext uri="{FF2B5EF4-FFF2-40B4-BE49-F238E27FC236}">
                <a16:creationId xmlns:a16="http://schemas.microsoft.com/office/drawing/2014/main" id="{ED7F0FF8-8E2E-48DA-A906-F69A444C3E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A detailed article about German funeral sermons was written in the German Genealogical Digest in 1992 4th quarter volume 8 number 4, that explains what they were, what information they contained, and how to use them in genealogical research.</a:t>
            </a:r>
            <a:endParaRPr lang="en-US" altLang="en-US">
              <a:latin typeface="Arial" panose="020B0604020202020204" pitchFamily="34" charset="0"/>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 pos="6056528" algn="r"/>
              </a:tabLst>
            </a:pPr>
            <a:r>
              <a:rPr lang="en-US" sz="1800">
                <a:latin typeface="Times New Roman" panose="02020603050405020304" pitchFamily="18" charset="0"/>
                <a:ea typeface="Calibri" panose="020F0502020204030204" pitchFamily="34" charset="0"/>
                <a:cs typeface="Times New Roman" panose="02020603050405020304" pitchFamily="18" charset="0"/>
              </a:rPr>
              <a:t>Funeral sermons originated with the Lutheran Church in the mid-1500s.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It began with the middle- and upper-class population but by the 1600s it was common among most classes.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124</a:t>
            </a:fld>
            <a:endParaRPr lang="en-US"/>
          </a:p>
        </p:txBody>
      </p:sp>
    </p:spTree>
    <p:extLst>
      <p:ext uri="{BB962C8B-B14F-4D97-AF65-F5344CB8AC3E}">
        <p14:creationId xmlns:p14="http://schemas.microsoft.com/office/powerpoint/2010/main" val="1350292147"/>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There were two forms of funeral sermons. The first was the orthodox form, established by the Lutheran Church. In the orthodox the sermon was separate from the history and praise. The second was the Classical form, established by the Catholic Church which combined the praise with the sermon.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125</a:t>
            </a:fld>
            <a:endParaRPr lang="en-US"/>
          </a:p>
        </p:txBody>
      </p:sp>
    </p:spTree>
    <p:extLst>
      <p:ext uri="{BB962C8B-B14F-4D97-AF65-F5344CB8AC3E}">
        <p14:creationId xmlns:p14="http://schemas.microsoft.com/office/powerpoint/2010/main" val="1220524645"/>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 pos="6056528" algn="r"/>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The following are the six different elements that made up the funeral sermon: </a:t>
            </a:r>
          </a:p>
          <a:p>
            <a:pPr marL="465887">
              <a:tabLst>
                <a:tab pos="3523269" algn="l"/>
                <a:tab pos="6056528" algn="r"/>
              </a:tabLst>
            </a:pPr>
            <a:r>
              <a:rPr lang="en-US" sz="1800" dirty="0" err="1">
                <a:latin typeface="Times New Roman" panose="02020603050405020304" pitchFamily="18" charset="0"/>
                <a:ea typeface="Calibri" panose="020F0502020204030204" pitchFamily="34" charset="0"/>
                <a:cs typeface="Times New Roman" panose="02020603050405020304" pitchFamily="18" charset="0"/>
              </a:rPr>
              <a:t>Titelblatt</a:t>
            </a:r>
            <a:r>
              <a:rPr lang="en-US" sz="1800" dirty="0">
                <a:latin typeface="Times New Roman" panose="02020603050405020304" pitchFamily="18" charset="0"/>
                <a:ea typeface="Calibri" panose="020F0502020204030204" pitchFamily="34" charset="0"/>
                <a:cs typeface="Times New Roman" panose="02020603050405020304" pitchFamily="18" charset="0"/>
              </a:rPr>
              <a:t> (title page)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931774">
              <a:tabLst>
                <a:tab pos="3523269" algn="l"/>
                <a:tab pos="6056528" algn="r"/>
              </a:tabLst>
            </a:pPr>
            <a:r>
              <a:rPr lang="en-US" sz="1800" dirty="0" err="1">
                <a:latin typeface="Times New Roman" panose="02020603050405020304" pitchFamily="18" charset="0"/>
                <a:ea typeface="Calibri" panose="020F0502020204030204" pitchFamily="34" charset="0"/>
                <a:cs typeface="Times New Roman" panose="02020603050405020304" pitchFamily="18" charset="0"/>
              </a:rPr>
              <a:t>Dedikation</a:t>
            </a:r>
            <a:r>
              <a:rPr lang="en-US" sz="1800" dirty="0">
                <a:latin typeface="Times New Roman" panose="02020603050405020304" pitchFamily="18" charset="0"/>
                <a:ea typeface="Calibri" panose="020F0502020204030204" pitchFamily="34" charset="0"/>
                <a:cs typeface="Times New Roman" panose="02020603050405020304" pitchFamily="18" charset="0"/>
              </a:rPr>
              <a:t> (dedication)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931774">
              <a:tabLst>
                <a:tab pos="3523269" algn="l"/>
                <a:tab pos="6056528" algn="r"/>
              </a:tabLst>
            </a:pPr>
            <a:r>
              <a:rPr lang="en-US" sz="1800" dirty="0" err="1">
                <a:latin typeface="Times New Roman" panose="02020603050405020304" pitchFamily="18" charset="0"/>
                <a:ea typeface="Calibri" panose="020F0502020204030204" pitchFamily="34" charset="0"/>
                <a:cs typeface="Times New Roman" panose="02020603050405020304" pitchFamily="18" charset="0"/>
              </a:rPr>
              <a:t>Leichenpredigt</a:t>
            </a:r>
            <a:r>
              <a:rPr lang="en-US" sz="1800" dirty="0">
                <a:latin typeface="Times New Roman" panose="02020603050405020304" pitchFamily="18" charset="0"/>
                <a:ea typeface="Calibri" panose="020F0502020204030204" pitchFamily="34" charset="0"/>
                <a:cs typeface="Times New Roman" panose="02020603050405020304" pitchFamily="18" charset="0"/>
              </a:rPr>
              <a:t> (devotional sermon)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931774">
              <a:tabLst>
                <a:tab pos="3523269" algn="l"/>
                <a:tab pos="6056528" algn="r"/>
              </a:tabLst>
            </a:pPr>
            <a:r>
              <a:rPr lang="en-US" sz="1800" dirty="0" err="1">
                <a:latin typeface="Times New Roman" panose="02020603050405020304" pitchFamily="18" charset="0"/>
                <a:ea typeface="Calibri" panose="020F0502020204030204" pitchFamily="34" charset="0"/>
                <a:cs typeface="Times New Roman" panose="02020603050405020304" pitchFamily="18" charset="0"/>
              </a:rPr>
              <a:t>Epizedien</a:t>
            </a:r>
            <a:r>
              <a:rPr lang="en-US" sz="1800" dirty="0">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latin typeface="Times New Roman" panose="02020603050405020304" pitchFamily="18" charset="0"/>
                <a:ea typeface="Calibri" panose="020F0502020204030204" pitchFamily="34" charset="0"/>
                <a:cs typeface="Times New Roman" panose="02020603050405020304" pitchFamily="18" charset="0"/>
              </a:rPr>
              <a:t>Gedichte</a:t>
            </a:r>
            <a:r>
              <a:rPr lang="en-US" sz="1800" dirty="0">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latin typeface="Times New Roman" panose="02020603050405020304" pitchFamily="18" charset="0"/>
                <a:ea typeface="Calibri" panose="020F0502020204030204" pitchFamily="34" charset="0"/>
                <a:cs typeface="Times New Roman" panose="02020603050405020304" pitchFamily="18" charset="0"/>
              </a:rPr>
              <a:t>Sprüche</a:t>
            </a:r>
            <a:r>
              <a:rPr lang="en-US" sz="1800" dirty="0">
                <a:latin typeface="Times New Roman" panose="02020603050405020304" pitchFamily="18" charset="0"/>
                <a:ea typeface="Calibri" panose="020F0502020204030204" pitchFamily="34" charset="0"/>
                <a:cs typeface="Times New Roman" panose="02020603050405020304" pitchFamily="18" charset="0"/>
              </a:rPr>
              <a:t> (Poems and </a:t>
            </a:r>
            <a:r>
              <a:rPr lang="en-US" sz="1800" dirty="0" err="1">
                <a:latin typeface="Times New Roman" panose="02020603050405020304" pitchFamily="18" charset="0"/>
                <a:ea typeface="Calibri" panose="020F0502020204030204" pitchFamily="34" charset="0"/>
                <a:cs typeface="Times New Roman" panose="02020603050405020304" pitchFamily="18" charset="0"/>
              </a:rPr>
              <a:t>axims</a:t>
            </a:r>
            <a:r>
              <a:rPr lang="en-US" sz="1800" dirty="0">
                <a:latin typeface="Times New Roman" panose="02020603050405020304" pitchFamily="18" charset="0"/>
                <a:ea typeface="Calibri" panose="020F0502020204030204" pitchFamily="34" charset="0"/>
                <a:cs typeface="Times New Roman" panose="02020603050405020304" pitchFamily="18" charset="0"/>
              </a:rPr>
              <a: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931774">
              <a:tabLst>
                <a:tab pos="3523269" algn="l"/>
                <a:tab pos="6056528" algn="r"/>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Personalia (personal history)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r>
              <a:rPr lang="en-US" sz="1800" dirty="0" err="1">
                <a:latin typeface="Times New Roman" panose="02020603050405020304" pitchFamily="18" charset="0"/>
                <a:ea typeface="Calibri" panose="020F0502020204030204" pitchFamily="34" charset="0"/>
              </a:rPr>
              <a:t>Porträt</a:t>
            </a:r>
            <a:r>
              <a:rPr lang="en-US" sz="1800" dirty="0">
                <a:latin typeface="Times New Roman" panose="02020603050405020304" pitchFamily="18" charset="0"/>
                <a:ea typeface="Calibri" panose="020F0502020204030204" pitchFamily="34" charset="0"/>
              </a:rPr>
              <a:t> (portrait)</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126</a:t>
            </a:fld>
            <a:endParaRPr lang="en-US"/>
          </a:p>
        </p:txBody>
      </p:sp>
    </p:spTree>
    <p:extLst>
      <p:ext uri="{BB962C8B-B14F-4D97-AF65-F5344CB8AC3E}">
        <p14:creationId xmlns:p14="http://schemas.microsoft.com/office/powerpoint/2010/main" val="2703491743"/>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The title page provides some information but not much. You have the name of the </a:t>
            </a:r>
            <a:r>
              <a:rPr lang="en-US" sz="1800" err="1">
                <a:latin typeface="Times New Roman" panose="02020603050405020304" pitchFamily="18" charset="0"/>
                <a:ea typeface="Calibri" panose="020F0502020204030204" pitchFamily="34" charset="0"/>
              </a:rPr>
              <a:t>deceasedand</a:t>
            </a:r>
            <a:r>
              <a:rPr lang="en-US" sz="1800">
                <a:latin typeface="Times New Roman" panose="02020603050405020304" pitchFamily="18" charset="0"/>
                <a:ea typeface="Calibri" panose="020F0502020204030204" pitchFamily="34" charset="0"/>
              </a:rPr>
              <a:t> the name of the person who compiled it. This is usually a family member, which can be helpful.</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127</a:t>
            </a:fld>
            <a:endParaRPr lang="en-US"/>
          </a:p>
        </p:txBody>
      </p:sp>
    </p:spTree>
    <p:extLst>
      <p:ext uri="{BB962C8B-B14F-4D97-AF65-F5344CB8AC3E}">
        <p14:creationId xmlns:p14="http://schemas.microsoft.com/office/powerpoint/2010/main" val="15588700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The Dedication can be especially valuable because of the family members that could be listed.</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128</a:t>
            </a:fld>
            <a:endParaRPr lang="en-US"/>
          </a:p>
        </p:txBody>
      </p:sp>
    </p:spTree>
    <p:extLst>
      <p:ext uri="{BB962C8B-B14F-4D97-AF65-F5344CB8AC3E}">
        <p14:creationId xmlns:p14="http://schemas.microsoft.com/office/powerpoint/2010/main" val="1105165642"/>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Times New Roman" panose="02020603050405020304" pitchFamily="18" charset="0"/>
                <a:ea typeface="Calibri" panose="020F0502020204030204" pitchFamily="34" charset="0"/>
              </a:rPr>
              <a:t>Catholic Classical funeral sermons include </a:t>
            </a:r>
            <a:r>
              <a:rPr lang="en-US" sz="1800" dirty="0">
                <a:latin typeface="Calibri" panose="020F0502020204030204" pitchFamily="34" charset="0"/>
                <a:ea typeface="Calibri" panose="020F0502020204030204" pitchFamily="34" charset="0"/>
                <a:cs typeface="Times New Roman" panose="02020603050405020304" pitchFamily="18" charset="0"/>
              </a:rPr>
              <a:t>praise and family information in the sermon and should always be searched.</a:t>
            </a:r>
            <a:r>
              <a:rPr lang="en-US" sz="1800" dirty="0">
                <a:latin typeface="Times New Roman" panose="02020603050405020304" pitchFamily="18" charset="0"/>
                <a:ea typeface="Calibri" panose="020F0502020204030204" pitchFamily="34" charset="0"/>
              </a:rPr>
              <a:t> The Lutheran Orthodox funeral sermons usually do not include praise and family information, but they should be searched just to make sure.</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129</a:t>
            </a:fld>
            <a:endParaRPr lang="en-US"/>
          </a:p>
        </p:txBody>
      </p:sp>
    </p:spTree>
    <p:extLst>
      <p:ext uri="{BB962C8B-B14F-4D97-AF65-F5344CB8AC3E}">
        <p14:creationId xmlns:p14="http://schemas.microsoft.com/office/powerpoint/2010/main" val="2640172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After logging onto FamilySearch, Click on the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“Search” tab.</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solidFill>
                  <a:srgbClr val="FF0000"/>
                </a:solidFill>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Then from the dropdown box, click on the </a:t>
            </a:r>
            <a:r>
              <a:rPr lang="en-US" sz="1800" b="1" dirty="0">
                <a:solidFill>
                  <a:srgbClr val="FF0000"/>
                </a:solidFill>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“Genealogies” tab.</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13</a:t>
            </a:fld>
            <a:endParaRPr lang="en-US"/>
          </a:p>
        </p:txBody>
      </p:sp>
    </p:spTree>
    <p:extLst>
      <p:ext uri="{BB962C8B-B14F-4D97-AF65-F5344CB8AC3E}">
        <p14:creationId xmlns:p14="http://schemas.microsoft.com/office/powerpoint/2010/main" val="318419277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Calibri" panose="020F0502020204030204" pitchFamily="34" charset="0"/>
                <a:ea typeface="Calibri" panose="020F0502020204030204" pitchFamily="34" charset="0"/>
                <a:cs typeface="Times New Roman" panose="02020603050405020304" pitchFamily="18" charset="0"/>
              </a:rPr>
              <a:t>Latin and German poems and saying do not provide family information unless it was written by a family member.</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130</a:t>
            </a:fld>
            <a:endParaRPr lang="en-US"/>
          </a:p>
        </p:txBody>
      </p:sp>
    </p:spTree>
    <p:extLst>
      <p:ext uri="{BB962C8B-B14F-4D97-AF65-F5344CB8AC3E}">
        <p14:creationId xmlns:p14="http://schemas.microsoft.com/office/powerpoint/2010/main" val="244025391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Calibri" panose="020F0502020204030204" pitchFamily="34" charset="0"/>
                <a:ea typeface="Calibri" panose="020F0502020204030204" pitchFamily="34" charset="0"/>
                <a:cs typeface="Times New Roman" panose="02020603050405020304" pitchFamily="18" charset="0"/>
              </a:rPr>
              <a:t>The personal history provides the most information about the family’s lineage and relationships including christenings, confirmation, and marriages. The accuracy of it depends on who the submitter was.</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131</a:t>
            </a:fld>
            <a:endParaRPr lang="en-US"/>
          </a:p>
        </p:txBody>
      </p:sp>
    </p:spTree>
    <p:extLst>
      <p:ext uri="{BB962C8B-B14F-4D97-AF65-F5344CB8AC3E}">
        <p14:creationId xmlns:p14="http://schemas.microsoft.com/office/powerpoint/2010/main" val="191169275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a:extLst>
              <a:ext uri="{FF2B5EF4-FFF2-40B4-BE49-F238E27FC236}">
                <a16:creationId xmlns:a16="http://schemas.microsoft.com/office/drawing/2014/main" id="{A893131D-A974-41AF-B69D-A334FF397D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8FA6D107-E772-4609-A487-CB6CA501BE09}" type="slidenum">
              <a:rPr lang="en-US" altLang="en-US">
                <a:solidFill>
                  <a:srgbClr val="000000"/>
                </a:solidFill>
              </a:rPr>
              <a:pPr defTabSz="931774" fontAlgn="base">
                <a:spcBef>
                  <a:spcPct val="0"/>
                </a:spcBef>
                <a:spcAft>
                  <a:spcPct val="0"/>
                </a:spcAft>
                <a:defRPr/>
              </a:pPr>
              <a:t>132</a:t>
            </a:fld>
            <a:endParaRPr lang="en-US" altLang="en-US">
              <a:solidFill>
                <a:srgbClr val="000000"/>
              </a:solidFill>
            </a:endParaRPr>
          </a:p>
        </p:txBody>
      </p:sp>
      <p:sp>
        <p:nvSpPr>
          <p:cNvPr id="331779" name="Rectangle 2">
            <a:extLst>
              <a:ext uri="{FF2B5EF4-FFF2-40B4-BE49-F238E27FC236}">
                <a16:creationId xmlns:a16="http://schemas.microsoft.com/office/drawing/2014/main" id="{CF96FC6A-5319-45B7-84E1-626B15599C2E}"/>
              </a:ext>
            </a:extLst>
          </p:cNvPr>
          <p:cNvSpPr>
            <a:spLocks noGrp="1" noRot="1" noChangeAspect="1" noChangeArrowheads="1" noTextEdit="1"/>
          </p:cNvSpPr>
          <p:nvPr>
            <p:ph type="sldImg"/>
          </p:nvPr>
        </p:nvSpPr>
        <p:spPr>
          <a:ln/>
        </p:spPr>
      </p:sp>
      <p:sp>
        <p:nvSpPr>
          <p:cNvPr id="331780" name="Rectangle 3">
            <a:extLst>
              <a:ext uri="{FF2B5EF4-FFF2-40B4-BE49-F238E27FC236}">
                <a16:creationId xmlns:a16="http://schemas.microsoft.com/office/drawing/2014/main" id="{C5A7AF08-0333-4492-ABA2-E6B1571CAEF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Calibri" panose="020F0502020204030204" pitchFamily="34" charset="0"/>
                <a:ea typeface="Calibri" panose="020F0502020204030204" pitchFamily="34" charset="0"/>
                <a:cs typeface="Times New Roman" panose="02020603050405020304" pitchFamily="18" charset="0"/>
              </a:rPr>
              <a:t>The following is an outline of the family relationships that are found in the funeral sermon document.</a:t>
            </a:r>
            <a:endParaRPr lang="en-US" altLang="en-US">
              <a:latin typeface="Arial" panose="020B0604020202020204" pitchFamily="34" charset="0"/>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a:extLst>
              <a:ext uri="{FF2B5EF4-FFF2-40B4-BE49-F238E27FC236}">
                <a16:creationId xmlns:a16="http://schemas.microsoft.com/office/drawing/2014/main" id="{7115FE9D-2B99-4D8D-A270-02C3C501933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2C773E46-300B-4BD6-AAE5-B1C075E251FB}" type="slidenum">
              <a:rPr lang="en-US" altLang="en-US">
                <a:solidFill>
                  <a:srgbClr val="000000"/>
                </a:solidFill>
              </a:rPr>
              <a:pPr defTabSz="931774" fontAlgn="base">
                <a:spcBef>
                  <a:spcPct val="0"/>
                </a:spcBef>
                <a:spcAft>
                  <a:spcPct val="0"/>
                </a:spcAft>
                <a:defRPr/>
              </a:pPr>
              <a:t>133</a:t>
            </a:fld>
            <a:endParaRPr lang="en-US" altLang="en-US">
              <a:solidFill>
                <a:srgbClr val="000000"/>
              </a:solidFill>
            </a:endParaRPr>
          </a:p>
        </p:txBody>
      </p:sp>
      <p:sp>
        <p:nvSpPr>
          <p:cNvPr id="333827" name="Rectangle 2">
            <a:extLst>
              <a:ext uri="{FF2B5EF4-FFF2-40B4-BE49-F238E27FC236}">
                <a16:creationId xmlns:a16="http://schemas.microsoft.com/office/drawing/2014/main" id="{5FB2DCAB-1B64-49D5-97EC-FB789D98B2A1}"/>
              </a:ext>
            </a:extLst>
          </p:cNvPr>
          <p:cNvSpPr>
            <a:spLocks noGrp="1" noRot="1" noChangeAspect="1" noChangeArrowheads="1" noTextEdit="1"/>
          </p:cNvSpPr>
          <p:nvPr>
            <p:ph type="sldImg"/>
          </p:nvPr>
        </p:nvSpPr>
        <p:spPr>
          <a:ln/>
        </p:spPr>
      </p:sp>
      <p:sp>
        <p:nvSpPr>
          <p:cNvPr id="333828" name="Rectangle 3">
            <a:extLst>
              <a:ext uri="{FF2B5EF4-FFF2-40B4-BE49-F238E27FC236}">
                <a16:creationId xmlns:a16="http://schemas.microsoft.com/office/drawing/2014/main" id="{34BF1859-554E-4A63-8D62-EDD98614D42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Calibri" panose="020F0502020204030204" pitchFamily="34" charset="0"/>
                <a:ea typeface="Calibri" panose="020F0502020204030204" pitchFamily="34" charset="0"/>
                <a:cs typeface="Times New Roman" panose="02020603050405020304" pitchFamily="18" charset="0"/>
              </a:rPr>
              <a:t>These are the contents from an actual funeral sermon document of a 17-month-old child.</a:t>
            </a:r>
            <a:endParaRPr lang="en-US" altLang="en-US" dirty="0">
              <a:latin typeface="Arial" panose="020B0604020202020204" pitchFamily="34" charset="0"/>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Calibri" panose="020F0502020204030204" pitchFamily="34" charset="0"/>
                <a:ea typeface="Calibri" panose="020F0502020204030204" pitchFamily="34" charset="0"/>
                <a:cs typeface="Times New Roman" panose="02020603050405020304" pitchFamily="18" charset="0"/>
              </a:rPr>
              <a:t>As was already mentioned, portraits are also added.</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134</a:t>
            </a:fld>
            <a:endParaRPr lang="en-US"/>
          </a:p>
        </p:txBody>
      </p:sp>
    </p:spTree>
    <p:extLst>
      <p:ext uri="{BB962C8B-B14F-4D97-AF65-F5344CB8AC3E}">
        <p14:creationId xmlns:p14="http://schemas.microsoft.com/office/powerpoint/2010/main" val="1297696208"/>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Calibri" panose="020F0502020204030204" pitchFamily="34" charset="0"/>
                <a:ea typeface="Calibri" panose="020F0502020204030204" pitchFamily="34" charset="0"/>
                <a:cs typeface="Times New Roman" panose="02020603050405020304" pitchFamily="18" charset="0"/>
              </a:rPr>
              <a:t>Accessing Funeral Sermons found at the FamilySearch Library in Salt Lake City, Utah.</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135</a:t>
            </a:fld>
            <a:endParaRPr lang="en-US"/>
          </a:p>
        </p:txBody>
      </p:sp>
    </p:spTree>
    <p:extLst>
      <p:ext uri="{BB962C8B-B14F-4D97-AF65-F5344CB8AC3E}">
        <p14:creationId xmlns:p14="http://schemas.microsoft.com/office/powerpoint/2010/main" val="3618363570"/>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a:extLst>
              <a:ext uri="{FF2B5EF4-FFF2-40B4-BE49-F238E27FC236}">
                <a16:creationId xmlns:a16="http://schemas.microsoft.com/office/drawing/2014/main" id="{BB83C290-0FB0-48B4-A5B2-94BC4E033C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C57AA832-9114-44F1-BBB3-B0669CA45310}" type="slidenum">
              <a:rPr lang="en-US" altLang="en-US">
                <a:solidFill>
                  <a:srgbClr val="000000"/>
                </a:solidFill>
              </a:rPr>
              <a:pPr defTabSz="931774" fontAlgn="base">
                <a:spcBef>
                  <a:spcPct val="0"/>
                </a:spcBef>
                <a:spcAft>
                  <a:spcPct val="0"/>
                </a:spcAft>
                <a:defRPr/>
              </a:pPr>
              <a:t>136</a:t>
            </a:fld>
            <a:endParaRPr lang="en-US" altLang="en-US">
              <a:solidFill>
                <a:srgbClr val="000000"/>
              </a:solidFill>
            </a:endParaRPr>
          </a:p>
        </p:txBody>
      </p:sp>
      <p:sp>
        <p:nvSpPr>
          <p:cNvPr id="337923" name="Rectangle 2">
            <a:extLst>
              <a:ext uri="{FF2B5EF4-FFF2-40B4-BE49-F238E27FC236}">
                <a16:creationId xmlns:a16="http://schemas.microsoft.com/office/drawing/2014/main" id="{DB2F7C5E-06DE-4E69-9FA5-643AF381B163}"/>
              </a:ext>
            </a:extLst>
          </p:cNvPr>
          <p:cNvSpPr>
            <a:spLocks noGrp="1" noRot="1" noChangeAspect="1" noChangeArrowheads="1" noTextEdit="1"/>
          </p:cNvSpPr>
          <p:nvPr>
            <p:ph type="sldImg"/>
          </p:nvPr>
        </p:nvSpPr>
        <p:spPr>
          <a:ln/>
        </p:spPr>
      </p:sp>
      <p:sp>
        <p:nvSpPr>
          <p:cNvPr id="337924" name="Rectangle 3">
            <a:extLst>
              <a:ext uri="{FF2B5EF4-FFF2-40B4-BE49-F238E27FC236}">
                <a16:creationId xmlns:a16="http://schemas.microsoft.com/office/drawing/2014/main" id="{E62A83F5-90D9-46F2-A3EC-27CEA6B142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Calibri" panose="020F0502020204030204" pitchFamily="34" charset="0"/>
                <a:ea typeface="Calibri" panose="020F0502020204030204" pitchFamily="34" charset="0"/>
                <a:cs typeface="Times New Roman" panose="02020603050405020304" pitchFamily="18" charset="0"/>
              </a:rPr>
              <a:t>The FamilySearch  Library has acquired a number of indexes to Funeral Sermons as well as collections of funeral sermons.</a:t>
            </a:r>
            <a:endParaRPr lang="en-US" altLang="en-US">
              <a:latin typeface="Arial" panose="020B0604020202020204" pitchFamily="34" charset="0"/>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a:extLst>
              <a:ext uri="{FF2B5EF4-FFF2-40B4-BE49-F238E27FC236}">
                <a16:creationId xmlns:a16="http://schemas.microsoft.com/office/drawing/2014/main" id="{98FB5AA9-7C00-42EB-B332-CE0C1959BD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E3CED0E8-0E8F-41BA-BBC3-59EFF837ECB0}" type="slidenum">
              <a:rPr lang="en-US" altLang="en-US">
                <a:solidFill>
                  <a:srgbClr val="000000"/>
                </a:solidFill>
              </a:rPr>
              <a:pPr defTabSz="931774" fontAlgn="base">
                <a:spcBef>
                  <a:spcPct val="0"/>
                </a:spcBef>
                <a:spcAft>
                  <a:spcPct val="0"/>
                </a:spcAft>
                <a:defRPr/>
              </a:pPr>
              <a:t>137</a:t>
            </a:fld>
            <a:endParaRPr lang="en-US" altLang="en-US">
              <a:solidFill>
                <a:srgbClr val="000000"/>
              </a:solidFill>
            </a:endParaRPr>
          </a:p>
        </p:txBody>
      </p:sp>
      <p:sp>
        <p:nvSpPr>
          <p:cNvPr id="346115" name="Rectangle 2">
            <a:extLst>
              <a:ext uri="{FF2B5EF4-FFF2-40B4-BE49-F238E27FC236}">
                <a16:creationId xmlns:a16="http://schemas.microsoft.com/office/drawing/2014/main" id="{CD68D70E-9F1E-4629-9260-330B365B3217}"/>
              </a:ext>
            </a:extLst>
          </p:cNvPr>
          <p:cNvSpPr>
            <a:spLocks noGrp="1" noRot="1" noChangeAspect="1" noChangeArrowheads="1" noTextEdit="1"/>
          </p:cNvSpPr>
          <p:nvPr>
            <p:ph type="sldImg"/>
          </p:nvPr>
        </p:nvSpPr>
        <p:spPr>
          <a:ln/>
        </p:spPr>
      </p:sp>
      <p:sp>
        <p:nvSpPr>
          <p:cNvPr id="346116" name="Rectangle 3">
            <a:extLst>
              <a:ext uri="{FF2B5EF4-FFF2-40B4-BE49-F238E27FC236}">
                <a16:creationId xmlns:a16="http://schemas.microsoft.com/office/drawing/2014/main" id="{B94DB799-FD60-487B-B1C1-33368FE302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Searching the Library catalog for Funeral Sermons</a:t>
            </a:r>
            <a:endParaRPr lang="en-US" altLang="en-US">
              <a:latin typeface="Arial" panose="020B0604020202020204" pitchFamily="34" charset="0"/>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You can search for funeral sermons in the library catalog either under the nobility or provincial name such as</a:t>
            </a:r>
          </a:p>
          <a:p>
            <a:pPr marL="914400" marR="0">
              <a:spcBef>
                <a:spcPts val="0"/>
              </a:spcBef>
              <a:spcAft>
                <a:spcPts val="0"/>
              </a:spcAft>
              <a:tabLst>
                <a:tab pos="3457575" algn="l"/>
                <a:tab pos="5943600" algn="r"/>
              </a:tabLst>
            </a:pP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Germany, Bayern or </a:t>
            </a:r>
          </a:p>
          <a:p>
            <a:pPr marL="9144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under the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city name as Germany, Bayern, Augsburg</a:t>
            </a:r>
          </a:p>
          <a:p>
            <a:r>
              <a:rPr lang="en-US" sz="1800">
                <a:effectLst/>
                <a:latin typeface="Calibri" panose="020F0502020204030204" pitchFamily="34" charset="0"/>
                <a:ea typeface="Calibri" panose="020F0502020204030204" pitchFamily="34" charset="0"/>
                <a:cs typeface="Times New Roman" panose="02020603050405020304" pitchFamily="18" charset="0"/>
              </a:rPr>
              <a:t>Then under subject heading of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Obituaries.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4914450"/>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Accessing Funeral Sermons in German Periodicals</a:t>
            </a:r>
          </a:p>
          <a:p>
            <a:r>
              <a:rPr lang="en-US" sz="1800">
                <a:effectLst/>
                <a:latin typeface="Calibri" panose="020F0502020204030204" pitchFamily="34" charset="0"/>
                <a:ea typeface="Calibri" panose="020F0502020204030204" pitchFamily="34" charset="0"/>
                <a:cs typeface="Times New Roman" panose="02020603050405020304" pitchFamily="18" charset="0"/>
              </a:rPr>
              <a:t>Many of the compiled funeral sermons and their indexes have been published in various German periodicals.</a:t>
            </a:r>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08358D41-3367-4A13-A4D3-FC192561C7C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4296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Fill in the first and last name of the individual you are searching for. In this example I am using the same person we found on the internet.</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14</a:t>
            </a:fld>
            <a:endParaRPr lang="en-US"/>
          </a:p>
        </p:txBody>
      </p:sp>
    </p:spTree>
    <p:extLst>
      <p:ext uri="{BB962C8B-B14F-4D97-AF65-F5344CB8AC3E}">
        <p14:creationId xmlns:p14="http://schemas.microsoft.com/office/powerpoint/2010/main" val="291925160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Calibri" panose="020F0502020204030204" pitchFamily="34" charset="0"/>
                <a:ea typeface="Calibri" panose="020F0502020204030204" pitchFamily="34" charset="0"/>
                <a:cs typeface="Times New Roman" panose="02020603050405020304" pitchFamily="18" charset="0"/>
              </a:rPr>
              <a:t>As has been mentioned earlier, over 600 German periodicals have been identified. Some focus on specific nobility and provincial areas and some cover the former German empire. As can be seen on the map, the periodical called </a:t>
            </a:r>
            <a:r>
              <a:rPr lang="en-US" sz="1800" err="1">
                <a:latin typeface="Calibri" panose="020F0502020204030204" pitchFamily="34" charset="0"/>
                <a:ea typeface="Calibri" panose="020F0502020204030204" pitchFamily="34" charset="0"/>
                <a:cs typeface="Times New Roman" panose="02020603050405020304" pitchFamily="18" charset="0"/>
              </a:rPr>
              <a:t>Archiv</a:t>
            </a:r>
            <a:r>
              <a:rPr lang="en-US" sz="1800">
                <a:latin typeface="Calibri" panose="020F0502020204030204" pitchFamily="34" charset="0"/>
                <a:ea typeface="Calibri" panose="020F0502020204030204" pitchFamily="34" charset="0"/>
                <a:cs typeface="Times New Roman" panose="02020603050405020304" pitchFamily="18" charset="0"/>
              </a:rPr>
              <a:t> f</a:t>
            </a:r>
            <a:r>
              <a:rPr lang="en-US" sz="1800">
                <a:latin typeface="Calibri" panose="020F0502020204030204" pitchFamily="34" charset="0"/>
                <a:ea typeface="Calibri" panose="020F0502020204030204" pitchFamily="34" charset="0"/>
              </a:rPr>
              <a:t>ü</a:t>
            </a:r>
            <a:r>
              <a:rPr lang="en-US" sz="1800">
                <a:latin typeface="Calibri" panose="020F0502020204030204" pitchFamily="34" charset="0"/>
                <a:ea typeface="Calibri" panose="020F0502020204030204" pitchFamily="34" charset="0"/>
                <a:cs typeface="Times New Roman" panose="02020603050405020304" pitchFamily="18" charset="0"/>
              </a:rPr>
              <a:t>r </a:t>
            </a:r>
            <a:r>
              <a:rPr lang="en-US" sz="1800" err="1">
                <a:latin typeface="Calibri" panose="020F0502020204030204" pitchFamily="34" charset="0"/>
                <a:ea typeface="Calibri" panose="020F0502020204030204" pitchFamily="34" charset="0"/>
                <a:cs typeface="Times New Roman" panose="02020603050405020304" pitchFamily="18" charset="0"/>
              </a:rPr>
              <a:t>Sippenforschung</a:t>
            </a:r>
            <a:r>
              <a:rPr lang="en-US" sz="1800">
                <a:latin typeface="Calibri" panose="020F0502020204030204" pitchFamily="34" charset="0"/>
                <a:ea typeface="Calibri" panose="020F0502020204030204" pitchFamily="34" charset="0"/>
                <a:cs typeface="Times New Roman" panose="02020603050405020304" pitchFamily="18" charset="0"/>
              </a:rPr>
              <a:t> (Archive for lineage research) has articles that do cover the whole empire. The one circled in red on the map, pertains to the article on the right which contains extracted funeral sermons from the Prussian province of Hannover.</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140</a:t>
            </a:fld>
            <a:endParaRPr lang="en-US"/>
          </a:p>
        </p:txBody>
      </p:sp>
    </p:spTree>
    <p:extLst>
      <p:ext uri="{BB962C8B-B14F-4D97-AF65-F5344CB8AC3E}">
        <p14:creationId xmlns:p14="http://schemas.microsoft.com/office/powerpoint/2010/main" val="117927755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We have already mentioned Funeral Sermons in periodicals. There have also been books published about them, such as the following:</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141</a:t>
            </a:fld>
            <a:endParaRPr lang="en-US"/>
          </a:p>
        </p:txBody>
      </p:sp>
    </p:spTree>
    <p:extLst>
      <p:ext uri="{BB962C8B-B14F-4D97-AF65-F5344CB8AC3E}">
        <p14:creationId xmlns:p14="http://schemas.microsoft.com/office/powerpoint/2010/main" val="2993422046"/>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Funeral Sermons in German Repositories</a:t>
            </a:r>
          </a:p>
          <a:p>
            <a:r>
              <a:rPr lang="en-US" sz="1800">
                <a:effectLst/>
                <a:latin typeface="Calibri" panose="020F0502020204030204" pitchFamily="34" charset="0"/>
                <a:ea typeface="Calibri" panose="020F0502020204030204" pitchFamily="34" charset="0"/>
                <a:cs typeface="Times New Roman" panose="02020603050405020304" pitchFamily="18" charset="0"/>
              </a:rPr>
              <a:t>Many of the collections of funeral sermons have ended up in repositories such as the following Berlin, Braunschweig, Lübeck, </a:t>
            </a:r>
            <a:r>
              <a:rPr lang="en-US" sz="1800" err="1">
                <a:effectLst/>
                <a:latin typeface="Calibri" panose="020F0502020204030204" pitchFamily="34" charset="0"/>
                <a:ea typeface="Calibri" panose="020F0502020204030204" pitchFamily="34" charset="0"/>
                <a:cs typeface="Times New Roman" panose="02020603050405020304" pitchFamily="18" charset="0"/>
              </a:rPr>
              <a:t>Pommern</a:t>
            </a:r>
            <a:r>
              <a:rPr lang="en-US" sz="1800">
                <a:effectLst/>
                <a:latin typeface="Calibri" panose="020F0502020204030204" pitchFamily="34" charset="0"/>
                <a:ea typeface="Calibri" panose="020F0502020204030204" pitchFamily="34" charset="0"/>
                <a:cs typeface="Times New Roman" panose="02020603050405020304" pitchFamily="18" charset="0"/>
              </a:rPr>
              <a:t> and Westfalen.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142</a:t>
            </a:fld>
            <a:endParaRPr lang="en-US"/>
          </a:p>
        </p:txBody>
      </p:sp>
    </p:spTree>
    <p:extLst>
      <p:ext uri="{BB962C8B-B14F-4D97-AF65-F5344CB8AC3E}">
        <p14:creationId xmlns:p14="http://schemas.microsoft.com/office/powerpoint/2010/main" val="1926702227"/>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a:extLst>
              <a:ext uri="{FF2B5EF4-FFF2-40B4-BE49-F238E27FC236}">
                <a16:creationId xmlns:a16="http://schemas.microsoft.com/office/drawing/2014/main" id="{EF9A8636-066C-4E86-94D3-4B008EDCAD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6AD23A33-4FA9-41DA-8B11-1DCFA7C48157}" type="slidenum">
              <a:rPr lang="en-US" altLang="en-US">
                <a:solidFill>
                  <a:srgbClr val="000000"/>
                </a:solidFill>
              </a:rPr>
              <a:pPr defTabSz="931774" fontAlgn="base">
                <a:spcBef>
                  <a:spcPct val="0"/>
                </a:spcBef>
                <a:spcAft>
                  <a:spcPct val="0"/>
                </a:spcAft>
                <a:defRPr/>
              </a:pPr>
              <a:t>143</a:t>
            </a:fld>
            <a:endParaRPr lang="en-US" altLang="en-US">
              <a:solidFill>
                <a:srgbClr val="000000"/>
              </a:solidFill>
            </a:endParaRPr>
          </a:p>
        </p:txBody>
      </p:sp>
      <p:sp>
        <p:nvSpPr>
          <p:cNvPr id="349187" name="Rectangle 2">
            <a:extLst>
              <a:ext uri="{FF2B5EF4-FFF2-40B4-BE49-F238E27FC236}">
                <a16:creationId xmlns:a16="http://schemas.microsoft.com/office/drawing/2014/main" id="{79533BD9-7959-40F3-9EB6-756736FD21BA}"/>
              </a:ext>
            </a:extLst>
          </p:cNvPr>
          <p:cNvSpPr>
            <a:spLocks noGrp="1" noRot="1" noChangeAspect="1" noChangeArrowheads="1" noTextEdit="1"/>
          </p:cNvSpPr>
          <p:nvPr>
            <p:ph type="sldImg"/>
          </p:nvPr>
        </p:nvSpPr>
        <p:spPr>
          <a:ln/>
        </p:spPr>
      </p:sp>
      <p:sp>
        <p:nvSpPr>
          <p:cNvPr id="349188" name="Rectangle 3">
            <a:extLst>
              <a:ext uri="{FF2B5EF4-FFF2-40B4-BE49-F238E27FC236}">
                <a16:creationId xmlns:a16="http://schemas.microsoft.com/office/drawing/2014/main" id="{90FF71B7-6B6C-434E-BD67-F3E5FC7C61D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spcBef>
                <a:spcPts val="0"/>
              </a:spcBef>
              <a:spcAft>
                <a:spcPts val="0"/>
              </a:spcAft>
              <a:tabLst>
                <a:tab pos="3457575" algn="l"/>
                <a:tab pos="5943600" algn="r"/>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Locating archives with Funeral Sermons</a:t>
            </a:r>
          </a:p>
          <a:p>
            <a:pPr marL="457200" marR="0">
              <a:spcBef>
                <a:spcPts val="0"/>
              </a:spcBef>
              <a:spcAft>
                <a:spcPts val="0"/>
              </a:spcAft>
              <a:tabLst>
                <a:tab pos="3457575" algn="l"/>
                <a:tab pos="5943600" algn="r"/>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two volume work called</a:t>
            </a:r>
          </a:p>
          <a:p>
            <a:pPr marL="457200" marR="0">
              <a:lnSpc>
                <a:spcPct val="90000"/>
              </a:lnSpc>
              <a:spcBef>
                <a:spcPts val="0"/>
              </a:spcBef>
              <a:spcAft>
                <a:spcPts val="0"/>
              </a:spcAft>
            </a:pP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Minerva </a:t>
            </a:r>
            <a:r>
              <a:rPr lang="en-US" sz="1800" b="1" i="1" dirty="0" err="1">
                <a:effectLst/>
                <a:latin typeface="Times New Roman" panose="02020603050405020304" pitchFamily="18" charset="0"/>
                <a:ea typeface="Times New Roman" panose="02020603050405020304" pitchFamily="18" charset="0"/>
                <a:cs typeface="Times New Roman" panose="02020603050405020304" pitchFamily="18" charset="0"/>
              </a:rPr>
              <a:t>Handbücher</a:t>
            </a: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 Archive </a:t>
            </a:r>
            <a:r>
              <a:rPr lang="en-US" sz="1800" b="1" i="1" dirty="0" err="1">
                <a:effectLst/>
                <a:latin typeface="Times New Roman" panose="02020603050405020304" pitchFamily="18" charset="0"/>
                <a:ea typeface="Times New Roman" panose="02020603050405020304" pitchFamily="18" charset="0"/>
                <a:cs typeface="Times New Roman" panose="02020603050405020304" pitchFamily="18" charset="0"/>
              </a:rPr>
              <a:t>im</a:t>
            </a: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i="1" dirty="0" err="1">
                <a:effectLst/>
                <a:latin typeface="Times New Roman" panose="02020603050405020304" pitchFamily="18" charset="0"/>
                <a:ea typeface="Times New Roman" panose="02020603050405020304" pitchFamily="18" charset="0"/>
                <a:cs typeface="Times New Roman" panose="02020603050405020304" pitchFamily="18" charset="0"/>
              </a:rPr>
              <a:t>deutschsprachigen</a:t>
            </a: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i="1" dirty="0" err="1">
                <a:effectLst/>
                <a:latin typeface="Times New Roman" panose="02020603050405020304" pitchFamily="18" charset="0"/>
                <a:ea typeface="Times New Roman" panose="02020603050405020304" pitchFamily="18" charset="0"/>
                <a:cs typeface="Times New Roman" panose="02020603050405020304" pitchFamily="18" charset="0"/>
              </a:rPr>
              <a:t>Raum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3457575" algn="l"/>
                <a:tab pos="5943600" algn="r"/>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or Minerva Handbooks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Arichves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in German speaking areas. Is one of the best resources for identifying archives and their holdings. It even includes areas of Germany that were lost to other countries after World Wars I and II.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 detailed description and its use were given in Webinar No. 2 of this series.</a:t>
            </a:r>
            <a:endParaRPr lang="en-US" altLang="en-US" dirty="0">
              <a:latin typeface="Arial" panose="020B0604020202020204" pitchFamily="34" charset="0"/>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In volume one of this set of books is the section on the Minden city archive. Under the heading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Best</a:t>
            </a:r>
            <a:r>
              <a:rPr lang="en-US" sz="1800" dirty="0" err="1">
                <a:effectLst/>
                <a:latin typeface="Calibri" panose="020F0502020204030204" pitchFamily="34" charset="0"/>
                <a:ea typeface="Calibri" panose="020F0502020204030204" pitchFamily="34" charset="0"/>
              </a:rPr>
              <a:t>ä</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nde</a:t>
            </a:r>
            <a:r>
              <a:rPr lang="en-US" sz="1800" dirty="0">
                <a:effectLst/>
                <a:latin typeface="Calibri" panose="020F0502020204030204" pitchFamily="34" charset="0"/>
                <a:ea typeface="Calibri" panose="020F0502020204030204" pitchFamily="34" charset="0"/>
                <a:cs typeface="Times New Roman" panose="02020603050405020304" pitchFamily="18" charset="0"/>
              </a:rPr>
              <a:t>”, meaning holdings, it shows that there are 2,700 documents pertaining to Funeral sermons.</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144</a:t>
            </a:fld>
            <a:endParaRPr lang="en-US"/>
          </a:p>
        </p:txBody>
      </p:sp>
    </p:spTree>
    <p:extLst>
      <p:ext uri="{BB962C8B-B14F-4D97-AF65-F5344CB8AC3E}">
        <p14:creationId xmlns:p14="http://schemas.microsoft.com/office/powerpoint/2010/main" val="293870033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Determining if your ancestor had a funeral sermon.</a:t>
            </a:r>
          </a:p>
          <a:p>
            <a:r>
              <a:rPr lang="en-US" sz="1800">
                <a:effectLst/>
                <a:latin typeface="Calibri" panose="020F0502020204030204" pitchFamily="34" charset="0"/>
                <a:ea typeface="Calibri" panose="020F0502020204030204" pitchFamily="34" charset="0"/>
                <a:cs typeface="Times New Roman" panose="02020603050405020304" pitchFamily="18" charset="0"/>
              </a:rPr>
              <a:t>If the ancestral town or area had burial records or obituaries, they need to be searched.</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145</a:t>
            </a:fld>
            <a:endParaRPr lang="en-US"/>
          </a:p>
        </p:txBody>
      </p:sp>
    </p:spTree>
    <p:extLst>
      <p:ext uri="{BB962C8B-B14F-4D97-AF65-F5344CB8AC3E}">
        <p14:creationId xmlns:p14="http://schemas.microsoft.com/office/powerpoint/2010/main" val="4281242929"/>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next thing to do is to search for the death record to see if it indicates that there was a funeral sermon. In the following death record for a Hinrich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Twiefel</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minister wrote:</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mit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einer</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Leichenpredigt</a:t>
            </a:r>
            <a:r>
              <a:rPr lang="en-US" sz="1800" dirty="0">
                <a:effectLst/>
                <a:latin typeface="Calibri" panose="020F0502020204030204" pitchFamily="34" charset="0"/>
                <a:ea typeface="Calibri" panose="020F0502020204030204" pitchFamily="34" charset="0"/>
                <a:cs typeface="Times New Roman" panose="02020603050405020304" pitchFamily="18" charset="0"/>
              </a:rPr>
              <a:t> von der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Kanzel</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(With a funeral sermon from the pulpit.) Sometimes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Leichenpredigt</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abbreviated as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Lpr</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“L. Pr.”</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146</a:t>
            </a:fld>
            <a:endParaRPr lang="en-US"/>
          </a:p>
        </p:txBody>
      </p:sp>
    </p:spTree>
    <p:extLst>
      <p:ext uri="{BB962C8B-B14F-4D97-AF65-F5344CB8AC3E}">
        <p14:creationId xmlns:p14="http://schemas.microsoft.com/office/powerpoint/2010/main" val="1100568684"/>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Errors in funeral sermons</a:t>
            </a:r>
          </a:p>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Were all funeral sermons accurate and without errors? No.</a:t>
            </a:r>
          </a:p>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It is important not to assume all the information in a funeral sermon is correct. </a:t>
            </a:r>
            <a:r>
              <a:rPr lang="en-US" sz="1800" err="1">
                <a:effectLst/>
                <a:latin typeface="Calibri" panose="020F0502020204030204" pitchFamily="34" charset="0"/>
                <a:ea typeface="Calibri" panose="020F0502020204030204" pitchFamily="34" charset="0"/>
                <a:cs typeface="Times New Roman" panose="02020603050405020304" pitchFamily="18" charset="0"/>
              </a:rPr>
              <a:t>Leichenpredigten</a:t>
            </a:r>
            <a:r>
              <a:rPr lang="en-US" sz="1800">
                <a:effectLst/>
                <a:latin typeface="Calibri" panose="020F0502020204030204" pitchFamily="34" charset="0"/>
                <a:ea typeface="Calibri" panose="020F0502020204030204" pitchFamily="34" charset="0"/>
                <a:cs typeface="Times New Roman" panose="02020603050405020304" pitchFamily="18" charset="0"/>
              </a:rPr>
              <a:t> were also referred to as “</a:t>
            </a:r>
            <a:r>
              <a:rPr lang="en-US" sz="1800" err="1">
                <a:effectLst/>
                <a:latin typeface="Calibri" panose="020F0502020204030204" pitchFamily="34" charset="0"/>
                <a:ea typeface="Calibri" panose="020F0502020204030204" pitchFamily="34" charset="0"/>
                <a:cs typeface="Times New Roman" panose="02020603050405020304" pitchFamily="18" charset="0"/>
              </a:rPr>
              <a:t>L</a:t>
            </a:r>
            <a:r>
              <a:rPr lang="en-US" sz="1800" err="1">
                <a:effectLst/>
                <a:latin typeface="Calibri" panose="020F0502020204030204" pitchFamily="34" charset="0"/>
                <a:ea typeface="Calibri" panose="020F0502020204030204" pitchFamily="34" charset="0"/>
                <a:cs typeface="Calibri" panose="020F0502020204030204" pitchFamily="34" charset="0"/>
              </a:rPr>
              <a:t>ü</a:t>
            </a:r>
            <a:r>
              <a:rPr lang="en-US" sz="1800" err="1">
                <a:effectLst/>
                <a:latin typeface="Calibri" panose="020F0502020204030204" pitchFamily="34" charset="0"/>
                <a:ea typeface="Calibri" panose="020F0502020204030204" pitchFamily="34" charset="0"/>
                <a:cs typeface="Times New Roman" panose="02020603050405020304" pitchFamily="18" charset="0"/>
              </a:rPr>
              <a:t>genpredigten</a:t>
            </a:r>
            <a:r>
              <a:rPr lang="en-US" sz="1800">
                <a:effectLst/>
                <a:latin typeface="Calibri" panose="020F0502020204030204" pitchFamily="34" charset="0"/>
                <a:ea typeface="Calibri" panose="020F0502020204030204" pitchFamily="34" charset="0"/>
                <a:cs typeface="Times New Roman" panose="02020603050405020304" pitchFamily="18" charset="0"/>
              </a:rPr>
              <a:t>” (a lie or false sermon). People were not that concerned whether the information was accurate or not.</a:t>
            </a:r>
          </a:p>
          <a:p>
            <a:r>
              <a:rPr lang="en-US" sz="1800">
                <a:effectLst/>
                <a:latin typeface="Calibri" panose="020F0502020204030204" pitchFamily="34" charset="0"/>
                <a:ea typeface="Calibri" panose="020F0502020204030204" pitchFamily="34" charset="0"/>
                <a:cs typeface="Times New Roman" panose="02020603050405020304" pitchFamily="18" charset="0"/>
              </a:rPr>
              <a:t>Information concerning the deceased’s ancestors was added at the end of the life’s story. And the more distant the relationship the greater the probability of error in names, dates, and places.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147</a:t>
            </a:fld>
            <a:endParaRPr lang="en-US"/>
          </a:p>
        </p:txBody>
      </p:sp>
    </p:spTree>
    <p:extLst>
      <p:ext uri="{BB962C8B-B14F-4D97-AF65-F5344CB8AC3E}">
        <p14:creationId xmlns:p14="http://schemas.microsoft.com/office/powerpoint/2010/main" val="2661775247"/>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The following are mistakes in names and dates with the correct names and dates written in parenthesis.</a:t>
            </a:r>
          </a:p>
          <a:p>
            <a:pPr marL="457200" marR="0">
              <a:spcBef>
                <a:spcPts val="0"/>
              </a:spcBef>
              <a:spcAft>
                <a:spcPts val="0"/>
              </a:spcAft>
              <a:tabLst>
                <a:tab pos="3457575" algn="l"/>
                <a:tab pos="5943600" algn="r"/>
              </a:tabLst>
            </a:pPr>
            <a:r>
              <a:rPr lang="en-US" sz="1800" b="1">
                <a:effectLst/>
                <a:latin typeface="Calibri" panose="020F0502020204030204" pitchFamily="34" charset="0"/>
                <a:ea typeface="Calibri" panose="020F0502020204030204" pitchFamily="34" charset="0"/>
                <a:cs typeface="Times New Roman" panose="02020603050405020304" pitchFamily="18" charset="0"/>
              </a:rPr>
              <a:t>Funeral Sermon of:</a:t>
            </a:r>
            <a:br>
              <a:rPr lang="en-US" sz="1800" b="1">
                <a:effectLst/>
                <a:latin typeface="Calibri" panose="020F0502020204030204" pitchFamily="34" charset="0"/>
                <a:ea typeface="Calibri" panose="020F0502020204030204" pitchFamily="34" charset="0"/>
                <a:cs typeface="Times New Roman" panose="02020603050405020304" pitchFamily="18" charset="0"/>
              </a:rPr>
            </a:br>
            <a:r>
              <a:rPr lang="en-US" sz="1800" b="1" err="1">
                <a:effectLst/>
                <a:latin typeface="Calibri" panose="020F0502020204030204" pitchFamily="34" charset="0"/>
                <a:ea typeface="Calibri" panose="020F0502020204030204" pitchFamily="34" charset="0"/>
                <a:cs typeface="Times New Roman" panose="02020603050405020304" pitchFamily="18" charset="0"/>
              </a:rPr>
              <a:t>Rosine</a:t>
            </a:r>
            <a:r>
              <a:rPr lang="en-US" sz="1800" b="1">
                <a:effectLst/>
                <a:latin typeface="Calibri" panose="020F0502020204030204" pitchFamily="34" charset="0"/>
                <a:ea typeface="Calibri" panose="020F0502020204030204" pitchFamily="34" charset="0"/>
                <a:cs typeface="Times New Roman" panose="02020603050405020304" pitchFamily="18" charset="0"/>
              </a:rPr>
              <a:t> Maria Sophia Donner, maiden name  </a:t>
            </a:r>
            <a:r>
              <a:rPr lang="en-US" sz="1800" b="1" err="1">
                <a:effectLst/>
                <a:latin typeface="Calibri" panose="020F0502020204030204" pitchFamily="34" charset="0"/>
                <a:ea typeface="Calibri" panose="020F0502020204030204" pitchFamily="34" charset="0"/>
                <a:cs typeface="Times New Roman" panose="02020603050405020304" pitchFamily="18" charset="0"/>
              </a:rPr>
              <a:t>Husswedel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b="0">
                <a:effectLst/>
                <a:latin typeface="Calibri" panose="020F0502020204030204" pitchFamily="34" charset="0"/>
                <a:ea typeface="Calibri" panose="020F0502020204030204" pitchFamily="34" charset="0"/>
                <a:cs typeface="Times New Roman" panose="02020603050405020304" pitchFamily="18" charset="0"/>
              </a:rPr>
              <a:t>Her </a:t>
            </a:r>
            <a:r>
              <a:rPr lang="en-US" sz="1800" b="1">
                <a:effectLst/>
                <a:latin typeface="Calibri" panose="020F0502020204030204" pitchFamily="34" charset="0"/>
                <a:ea typeface="Calibri" panose="020F0502020204030204" pitchFamily="34" charset="0"/>
                <a:cs typeface="Times New Roman" panose="02020603050405020304" pitchFamily="18" charset="0"/>
              </a:rPr>
              <a:t>FATHER</a:t>
            </a:r>
            <a:r>
              <a:rPr lang="en-US" sz="1800">
                <a:effectLst/>
                <a:latin typeface="Calibri" panose="020F0502020204030204" pitchFamily="34" charset="0"/>
                <a:ea typeface="Calibri" panose="020F0502020204030204" pitchFamily="34" charset="0"/>
                <a:cs typeface="Times New Roman" panose="02020603050405020304" pitchFamily="18" charset="0"/>
              </a:rPr>
              <a:t>: was listed as Johann (Joachim Bernhard </a:t>
            </a:r>
            <a:r>
              <a:rPr lang="en-US" sz="1800" err="1">
                <a:effectLst/>
                <a:latin typeface="Calibri" panose="020F0502020204030204" pitchFamily="34" charset="0"/>
                <a:ea typeface="Calibri" panose="020F0502020204030204" pitchFamily="34" charset="0"/>
                <a:cs typeface="Times New Roman" panose="02020603050405020304" pitchFamily="18" charset="0"/>
              </a:rPr>
              <a:t>Husswedel</a:t>
            </a:r>
            <a:br>
              <a:rPr lang="en-US" sz="1800">
                <a:effectLst/>
                <a:latin typeface="Calibri" panose="020F0502020204030204" pitchFamily="34" charset="0"/>
                <a:ea typeface="Calibri" panose="020F0502020204030204" pitchFamily="34" charset="0"/>
                <a:cs typeface="Times New Roman" panose="02020603050405020304" pitchFamily="18" charset="0"/>
              </a:rPr>
            </a:br>
            <a:r>
              <a:rPr lang="en-US" sz="1800">
                <a:effectLst/>
                <a:latin typeface="Calibri" panose="020F0502020204030204" pitchFamily="34" charset="0"/>
                <a:ea typeface="Calibri" panose="020F0502020204030204" pitchFamily="34" charset="0"/>
                <a:cs typeface="Times New Roman" panose="02020603050405020304" pitchFamily="18" charset="0"/>
              </a:rPr>
              <a:t>Her </a:t>
            </a:r>
            <a:r>
              <a:rPr lang="en-US" sz="1800" b="1">
                <a:effectLst/>
                <a:latin typeface="Calibri" panose="020F0502020204030204" pitchFamily="34" charset="0"/>
                <a:ea typeface="Calibri" panose="020F0502020204030204" pitchFamily="34" charset="0"/>
                <a:cs typeface="Times New Roman" panose="02020603050405020304" pitchFamily="18" charset="0"/>
              </a:rPr>
              <a:t>OLDER SISTER</a:t>
            </a:r>
            <a:r>
              <a:rPr lang="en-US" sz="1800">
                <a:effectLst/>
                <a:latin typeface="Calibri" panose="020F0502020204030204" pitchFamily="34" charset="0"/>
                <a:ea typeface="Calibri" panose="020F0502020204030204" pitchFamily="34" charset="0"/>
                <a:cs typeface="Times New Roman" panose="02020603050405020304" pitchFamily="18" charset="0"/>
              </a:rPr>
              <a:t>: was recorded as being married in 1759 (married 15 October 1754)</a:t>
            </a:r>
            <a:br>
              <a:rPr lang="en-US" sz="1800">
                <a:effectLst/>
                <a:latin typeface="Calibri" panose="020F0502020204030204" pitchFamily="34" charset="0"/>
                <a:ea typeface="Calibri" panose="020F0502020204030204" pitchFamily="34" charset="0"/>
                <a:cs typeface="Times New Roman" panose="02020603050405020304" pitchFamily="18" charset="0"/>
              </a:rPr>
            </a:br>
            <a:r>
              <a:rPr lang="en-US" sz="1800">
                <a:effectLst/>
                <a:latin typeface="Calibri" panose="020F0502020204030204" pitchFamily="34" charset="0"/>
                <a:ea typeface="Calibri" panose="020F0502020204030204" pitchFamily="34" charset="0"/>
                <a:cs typeface="Times New Roman" panose="02020603050405020304" pitchFamily="18" charset="0"/>
              </a:rPr>
              <a:t>Her </a:t>
            </a:r>
            <a:r>
              <a:rPr lang="en-US" sz="1800" b="1" err="1">
                <a:effectLst/>
                <a:latin typeface="Calibri" panose="020F0502020204030204" pitchFamily="34" charset="0"/>
                <a:ea typeface="Calibri" panose="020F0502020204030204" pitchFamily="34" charset="0"/>
                <a:cs typeface="Times New Roman" panose="02020603050405020304" pitchFamily="18" charset="0"/>
              </a:rPr>
              <a:t>HUSBAND</a:t>
            </a:r>
            <a:r>
              <a:rPr lang="en-US" sz="1800" err="1">
                <a:effectLst/>
                <a:latin typeface="Calibri" panose="020F0502020204030204" pitchFamily="34" charset="0"/>
                <a:ea typeface="Calibri" panose="020F0502020204030204" pitchFamily="34" charset="0"/>
                <a:cs typeface="Times New Roman" panose="02020603050405020304" pitchFamily="18" charset="0"/>
              </a:rPr>
              <a:t>:It</a:t>
            </a:r>
            <a:r>
              <a:rPr lang="en-US" sz="1800">
                <a:effectLst/>
                <a:latin typeface="Calibri" panose="020F0502020204030204" pitchFamily="34" charset="0"/>
                <a:ea typeface="Calibri" panose="020F0502020204030204" pitchFamily="34" charset="0"/>
                <a:cs typeface="Times New Roman" panose="02020603050405020304" pitchFamily="18" charset="0"/>
              </a:rPr>
              <a:t> showed she married Johann Wilhelm Donner 16 September 1764 (married 15 October 1764)</a:t>
            </a:r>
            <a:br>
              <a:rPr lang="en-US" sz="1800">
                <a:effectLst/>
                <a:latin typeface="Calibri" panose="020F0502020204030204" pitchFamily="34" charset="0"/>
                <a:ea typeface="Calibri" panose="020F0502020204030204" pitchFamily="34" charset="0"/>
                <a:cs typeface="Times New Roman" panose="02020603050405020304" pitchFamily="18" charset="0"/>
              </a:rPr>
            </a:br>
            <a:r>
              <a:rPr lang="en-US" sz="1800">
                <a:effectLst/>
                <a:latin typeface="Calibri" panose="020F0502020204030204" pitchFamily="34" charset="0"/>
                <a:ea typeface="Calibri" panose="020F0502020204030204" pitchFamily="34" charset="0"/>
                <a:cs typeface="Times New Roman" panose="02020603050405020304" pitchFamily="18" charset="0"/>
              </a:rPr>
              <a:t>Her </a:t>
            </a:r>
            <a:r>
              <a:rPr lang="en-US" sz="1800" b="1">
                <a:effectLst/>
                <a:latin typeface="Calibri" panose="020F0502020204030204" pitchFamily="34" charset="0"/>
                <a:ea typeface="Calibri" panose="020F0502020204030204" pitchFamily="34" charset="0"/>
                <a:cs typeface="Times New Roman" panose="02020603050405020304" pitchFamily="18" charset="0"/>
              </a:rPr>
              <a:t>SON</a:t>
            </a:r>
            <a:r>
              <a:rPr lang="en-US" sz="1800">
                <a:effectLst/>
                <a:latin typeface="Calibri" panose="020F0502020204030204" pitchFamily="34" charset="0"/>
                <a:ea typeface="Calibri" panose="020F0502020204030204" pitchFamily="34" charset="0"/>
                <a:cs typeface="Times New Roman" panose="02020603050405020304" pitchFamily="18" charset="0"/>
              </a:rPr>
              <a:t>: was listed as being 18 years old (age 21 years old)</a:t>
            </a:r>
            <a:br>
              <a:rPr lang="en-US" sz="1800">
                <a:effectLst/>
                <a:latin typeface="Calibri" panose="020F0502020204030204" pitchFamily="34" charset="0"/>
                <a:ea typeface="Calibri" panose="020F0502020204030204" pitchFamily="34" charset="0"/>
                <a:cs typeface="Times New Roman" panose="02020603050405020304" pitchFamily="18" charset="0"/>
              </a:rPr>
            </a:br>
            <a:r>
              <a:rPr lang="en-US" sz="1800" b="1">
                <a:effectLst/>
                <a:latin typeface="Calibri" panose="020F0502020204030204" pitchFamily="34" charset="0"/>
                <a:ea typeface="Calibri" panose="020F0502020204030204" pitchFamily="34" charset="0"/>
                <a:cs typeface="Times New Roman" panose="02020603050405020304" pitchFamily="18" charset="0"/>
              </a:rPr>
              <a:t>DAUGHTER</a:t>
            </a:r>
            <a:r>
              <a:rPr lang="en-US" sz="1800">
                <a:effectLst/>
                <a:latin typeface="Calibri" panose="020F0502020204030204" pitchFamily="34" charset="0"/>
                <a:ea typeface="Calibri" panose="020F0502020204030204" pitchFamily="34" charset="0"/>
                <a:cs typeface="Times New Roman" panose="02020603050405020304" pitchFamily="18" charset="0"/>
              </a:rPr>
              <a:t>: 7 years old (age 3 years old)</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148</a:t>
            </a:fld>
            <a:endParaRPr lang="en-US"/>
          </a:p>
        </p:txBody>
      </p:sp>
    </p:spTree>
    <p:extLst>
      <p:ext uri="{BB962C8B-B14F-4D97-AF65-F5344CB8AC3E}">
        <p14:creationId xmlns:p14="http://schemas.microsoft.com/office/powerpoint/2010/main" val="3779010398"/>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The case of the wrong ancestor</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149</a:t>
            </a:fld>
            <a:endParaRPr lang="en-US"/>
          </a:p>
        </p:txBody>
      </p:sp>
    </p:spTree>
    <p:extLst>
      <p:ext uri="{BB962C8B-B14F-4D97-AF65-F5344CB8AC3E}">
        <p14:creationId xmlns:p14="http://schemas.microsoft.com/office/powerpoint/2010/main" val="595005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Under the name tab, it gives us his full name including another version of his given name. This information was found in the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Pedigree Resource File connected to a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Navorska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family tree.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Under the Events tab, it provides information on the date and place of birth, marriage, and burial. The names of his parents and spouse are also included on this FamilySearch site.</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15</a:t>
            </a:fld>
            <a:endParaRPr lang="en-US"/>
          </a:p>
        </p:txBody>
      </p:sp>
    </p:spTree>
    <p:extLst>
      <p:ext uri="{BB962C8B-B14F-4D97-AF65-F5344CB8AC3E}">
        <p14:creationId xmlns:p14="http://schemas.microsoft.com/office/powerpoint/2010/main" val="4244757719"/>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Funeral sermon of Andreas </a:t>
            </a:r>
            <a:r>
              <a:rPr lang="en-US" sz="1800" err="1">
                <a:effectLst/>
                <a:latin typeface="Calibri" panose="020F0502020204030204" pitchFamily="34" charset="0"/>
                <a:ea typeface="Calibri" panose="020F0502020204030204" pitchFamily="34" charset="0"/>
                <a:cs typeface="Times New Roman" panose="02020603050405020304" pitchFamily="18" charset="0"/>
              </a:rPr>
              <a:t>Covinus</a:t>
            </a:r>
            <a:r>
              <a:rPr lang="en-US" sz="1800">
                <a:effectLst/>
                <a:latin typeface="Calibri" panose="020F0502020204030204" pitchFamily="34" charset="0"/>
                <a:ea typeface="Calibri" panose="020F0502020204030204" pitchFamily="34" charset="0"/>
                <a:cs typeface="Times New Roman" panose="02020603050405020304" pitchFamily="18" charset="0"/>
              </a:rPr>
              <a:t>, born 1575 in </a:t>
            </a:r>
            <a:r>
              <a:rPr lang="en-US" sz="1800" err="1">
                <a:effectLst/>
                <a:latin typeface="Calibri" panose="020F0502020204030204" pitchFamily="34" charset="0"/>
                <a:ea typeface="Calibri" panose="020F0502020204030204" pitchFamily="34" charset="0"/>
                <a:cs typeface="Times New Roman" panose="02020603050405020304" pitchFamily="18" charset="0"/>
              </a:rPr>
              <a:t>Neuhaldensleben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*In the funeral sermon, it was claimed that Andreas </a:t>
            </a:r>
            <a:r>
              <a:rPr lang="en-US" sz="1800" err="1">
                <a:effectLst/>
                <a:latin typeface="Calibri" panose="020F0502020204030204" pitchFamily="34" charset="0"/>
                <a:ea typeface="Calibri" panose="020F0502020204030204" pitchFamily="34" charset="0"/>
                <a:cs typeface="Times New Roman" panose="02020603050405020304" pitchFamily="18" charset="0"/>
              </a:rPr>
              <a:t>Covinus</a:t>
            </a:r>
            <a:r>
              <a:rPr lang="en-US" sz="1800">
                <a:effectLst/>
                <a:latin typeface="Calibri" panose="020F0502020204030204" pitchFamily="34" charset="0"/>
                <a:ea typeface="Calibri" panose="020F0502020204030204" pitchFamily="34" charset="0"/>
                <a:cs typeface="Times New Roman" panose="02020603050405020304" pitchFamily="18" charset="0"/>
              </a:rPr>
              <a:t> was the descendant of theologian Anton Corvinus who  was the assistant of Martin Luther.</a:t>
            </a:r>
          </a:p>
          <a:p>
            <a:r>
              <a:rPr lang="en-US" sz="1800">
                <a:effectLst/>
                <a:latin typeface="Calibri" panose="020F0502020204030204" pitchFamily="34" charset="0"/>
                <a:ea typeface="Calibri" panose="020F0502020204030204" pitchFamily="34" charset="0"/>
                <a:cs typeface="Times New Roman" panose="02020603050405020304" pitchFamily="18" charset="0"/>
              </a:rPr>
              <a:t>*Anton Corvinus had five children. Only one daughter survived to have children. So Andreas </a:t>
            </a:r>
            <a:r>
              <a:rPr lang="en-US" sz="1800" err="1">
                <a:effectLst/>
                <a:latin typeface="Calibri" panose="020F0502020204030204" pitchFamily="34" charset="0"/>
                <a:ea typeface="Calibri" panose="020F0502020204030204" pitchFamily="34" charset="0"/>
                <a:cs typeface="Times New Roman" panose="02020603050405020304" pitchFamily="18" charset="0"/>
              </a:rPr>
              <a:t>Covinus</a:t>
            </a:r>
            <a:r>
              <a:rPr lang="en-US" sz="1800">
                <a:effectLst/>
                <a:latin typeface="Calibri" panose="020F0502020204030204" pitchFamily="34" charset="0"/>
                <a:ea typeface="Calibri" panose="020F0502020204030204" pitchFamily="34" charset="0"/>
                <a:cs typeface="Times New Roman" panose="02020603050405020304" pitchFamily="18" charset="0"/>
              </a:rPr>
              <a:t> could not have been his descendent.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Never assume anything and verify everything!</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150</a:t>
            </a:fld>
            <a:endParaRPr lang="en-US"/>
          </a:p>
        </p:txBody>
      </p:sp>
    </p:spTree>
    <p:extLst>
      <p:ext uri="{BB962C8B-B14F-4D97-AF65-F5344CB8AC3E}">
        <p14:creationId xmlns:p14="http://schemas.microsoft.com/office/powerpoint/2010/main" val="2437147142"/>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7">
            <a:extLst>
              <a:ext uri="{FF2B5EF4-FFF2-40B4-BE49-F238E27FC236}">
                <a16:creationId xmlns:a16="http://schemas.microsoft.com/office/drawing/2014/main" id="{13CE606F-38EF-35CF-640C-FE8A4E38A6F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9999648-CBE2-4F82-870B-01137281DF9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7667" name="Rectangle 2">
            <a:extLst>
              <a:ext uri="{FF2B5EF4-FFF2-40B4-BE49-F238E27FC236}">
                <a16:creationId xmlns:a16="http://schemas.microsoft.com/office/drawing/2014/main" id="{DED02ACB-0F8F-4F4E-8C2A-FA192B7DB3C3}"/>
              </a:ext>
            </a:extLst>
          </p:cNvPr>
          <p:cNvSpPr>
            <a:spLocks noGrp="1" noRot="1" noChangeAspect="1" noChangeArrowheads="1" noTextEdit="1"/>
          </p:cNvSpPr>
          <p:nvPr>
            <p:ph type="sldImg"/>
          </p:nvPr>
        </p:nvSpPr>
        <p:spPr>
          <a:ln/>
        </p:spPr>
      </p:sp>
      <p:sp>
        <p:nvSpPr>
          <p:cNvPr id="497668" name="Rectangle 3">
            <a:extLst>
              <a:ext uri="{FF2B5EF4-FFF2-40B4-BE49-F238E27FC236}">
                <a16:creationId xmlns:a16="http://schemas.microsoft.com/office/drawing/2014/main" id="{70EA15C9-2B36-974E-92D4-A27418779F0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Steps and resources to use to find a coat of arms. </a:t>
            </a:r>
            <a:r>
              <a:rPr lang="en-US" sz="1800">
                <a:effectLst/>
                <a:latin typeface="Calibri" panose="020F0502020204030204" pitchFamily="34" charset="0"/>
                <a:ea typeface="Calibri" panose="020F0502020204030204" pitchFamily="34" charset="0"/>
                <a:cs typeface="Times New Roman" panose="02020603050405020304" pitchFamily="18" charset="0"/>
              </a:rPr>
              <a:t>All of the books used in determining a coat of arms can be found at the FamilySearch Library in Salt Lake City.</a:t>
            </a:r>
            <a:endParaRPr lang="en-US" altLang="en-US">
              <a:latin typeface="Arial" panose="020B0604020202020204" pitchFamily="34" charset="0"/>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7">
            <a:extLst>
              <a:ext uri="{FF2B5EF4-FFF2-40B4-BE49-F238E27FC236}">
                <a16:creationId xmlns:a16="http://schemas.microsoft.com/office/drawing/2014/main" id="{50C78081-46D2-A8C9-EF61-74DFB12DE43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533B4C2-CC9D-4523-9C8D-DA75B5DE02B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9715" name="Rectangle 2">
            <a:extLst>
              <a:ext uri="{FF2B5EF4-FFF2-40B4-BE49-F238E27FC236}">
                <a16:creationId xmlns:a16="http://schemas.microsoft.com/office/drawing/2014/main" id="{64D2C8B1-9265-4094-4FBC-E7B116AC3818}"/>
              </a:ext>
            </a:extLst>
          </p:cNvPr>
          <p:cNvSpPr>
            <a:spLocks noGrp="1" noRot="1" noChangeAspect="1" noChangeArrowheads="1" noTextEdit="1"/>
          </p:cNvSpPr>
          <p:nvPr>
            <p:ph type="sldImg"/>
          </p:nvPr>
        </p:nvSpPr>
        <p:spPr>
          <a:ln/>
        </p:spPr>
      </p:sp>
      <p:sp>
        <p:nvSpPr>
          <p:cNvPr id="499716" name="Rectangle 3">
            <a:extLst>
              <a:ext uri="{FF2B5EF4-FFF2-40B4-BE49-F238E27FC236}">
                <a16:creationId xmlns:a16="http://schemas.microsoft.com/office/drawing/2014/main" id="{2860A454-0420-AD9F-074C-2AF2368760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spcBef>
                <a:spcPts val="0"/>
              </a:spcBef>
              <a:spcAft>
                <a:spcPts val="0"/>
              </a:spcAft>
              <a:tabLst>
                <a:tab pos="3457575" algn="l"/>
                <a:tab pos="5943600" algn="r"/>
              </a:tabLst>
            </a:pPr>
            <a:r>
              <a:rPr lang="en-US" sz="1800">
                <a:effectLst/>
                <a:latin typeface="Calibri" panose="020F0502020204030204" pitchFamily="34" charset="0"/>
                <a:ea typeface="Calibri" panose="020F0502020204030204" pitchFamily="34" charset="0"/>
                <a:cs typeface="Times New Roman" panose="02020603050405020304" pitchFamily="18" charset="0"/>
              </a:rPr>
              <a:t>This is the first book to use.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The title page gives the name as </a:t>
            </a:r>
            <a:r>
              <a:rPr lang="en-US" sz="1800" i="1">
                <a:effectLst/>
                <a:latin typeface="Calibri" panose="020F0502020204030204" pitchFamily="34" charset="0"/>
                <a:ea typeface="Calibri" panose="020F0502020204030204" pitchFamily="34" charset="0"/>
                <a:cs typeface="Times New Roman" panose="02020603050405020304" pitchFamily="18" charset="0"/>
              </a:rPr>
              <a:t>General-Index </a:t>
            </a:r>
            <a:r>
              <a:rPr lang="en-US" sz="1800" i="1" err="1">
                <a:effectLst/>
                <a:latin typeface="Calibri" panose="020F0502020204030204" pitchFamily="34" charset="0"/>
                <a:ea typeface="Calibri" panose="020F0502020204030204" pitchFamily="34" charset="0"/>
                <a:cs typeface="Times New Roman" panose="02020603050405020304" pitchFamily="18" charset="0"/>
              </a:rPr>
              <a:t>zu</a:t>
            </a:r>
            <a:r>
              <a:rPr lang="en-US" sz="1800" i="1">
                <a:effectLst/>
                <a:latin typeface="Calibri" panose="020F0502020204030204" pitchFamily="34" charset="0"/>
                <a:ea typeface="Calibri" panose="020F0502020204030204" pitchFamily="34" charset="0"/>
                <a:cs typeface="Times New Roman" panose="02020603050405020304" pitchFamily="18" charset="0"/>
              </a:rPr>
              <a:t> den </a:t>
            </a:r>
            <a:r>
              <a:rPr lang="en-US" sz="1800" i="1" err="1">
                <a:effectLst/>
                <a:latin typeface="Calibri" panose="020F0502020204030204" pitchFamily="34" charset="0"/>
                <a:ea typeface="Calibri" panose="020F0502020204030204" pitchFamily="34" charset="0"/>
                <a:cs typeface="Times New Roman" panose="02020603050405020304" pitchFamily="18" charset="0"/>
              </a:rPr>
              <a:t>Siebmacher’schen</a:t>
            </a:r>
            <a:r>
              <a:rPr lang="en-US" sz="1800" i="1">
                <a:effectLst/>
                <a:latin typeface="Calibri" panose="020F0502020204030204" pitchFamily="34" charset="0"/>
                <a:ea typeface="Calibri" panose="020F0502020204030204" pitchFamily="34" charset="0"/>
                <a:cs typeface="Times New Roman" panose="02020603050405020304" pitchFamily="18" charset="0"/>
              </a:rPr>
              <a:t> </a:t>
            </a:r>
            <a:r>
              <a:rPr lang="en-US" sz="1800" i="1" err="1">
                <a:effectLst/>
                <a:latin typeface="Calibri" panose="020F0502020204030204" pitchFamily="34" charset="0"/>
                <a:ea typeface="Calibri" panose="020F0502020204030204" pitchFamily="34" charset="0"/>
                <a:cs typeface="Times New Roman" panose="02020603050405020304" pitchFamily="18" charset="0"/>
              </a:rPr>
              <a:t>Wappenb</a:t>
            </a:r>
            <a:r>
              <a:rPr lang="en-US" sz="1800" i="1" err="1">
                <a:effectLst/>
                <a:latin typeface="Calibri" panose="020F0502020204030204" pitchFamily="34" charset="0"/>
                <a:ea typeface="Calibri" panose="020F0502020204030204" pitchFamily="34" charset="0"/>
              </a:rPr>
              <a:t>üchern</a:t>
            </a:r>
            <a:r>
              <a:rPr lang="en-US" sz="1800" i="1">
                <a:effectLst/>
                <a:latin typeface="Calibri" panose="020F0502020204030204" pitchFamily="34" charset="0"/>
                <a:ea typeface="Calibri" panose="020F0502020204030204" pitchFamily="34" charset="0"/>
              </a:rPr>
              <a:t> 1605-1967</a:t>
            </a:r>
            <a:r>
              <a:rPr lang="en-US" sz="1800">
                <a:effectLst/>
                <a:latin typeface="Calibri" panose="020F0502020204030204" pitchFamily="34" charset="0"/>
                <a:ea typeface="Calibri" panose="020F0502020204030204" pitchFamily="34" charset="0"/>
              </a:rPr>
              <a:t>,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Translated means General Index to </a:t>
            </a:r>
            <a:r>
              <a:rPr lang="en-US" sz="1800" err="1">
                <a:effectLst/>
                <a:latin typeface="Calibri" panose="020F0502020204030204" pitchFamily="34" charset="0"/>
                <a:ea typeface="Calibri" panose="020F0502020204030204" pitchFamily="34" charset="0"/>
              </a:rPr>
              <a:t>Siebmacher</a:t>
            </a:r>
            <a:r>
              <a:rPr lang="en-US" sz="1800">
                <a:effectLst/>
                <a:latin typeface="Calibri" panose="020F0502020204030204" pitchFamily="34" charset="0"/>
                <a:ea typeface="Calibri" panose="020F0502020204030204" pitchFamily="34" charset="0"/>
              </a:rPr>
              <a:t> Coats of Arms Books 1605 - 1967. The book’s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call number is 943 D6j.</a:t>
            </a:r>
            <a:endParaRPr lang="en-US" altLang="en-US">
              <a:latin typeface="Arial" panose="020B0604020202020204" pitchFamily="34" charset="0"/>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7">
            <a:extLst>
              <a:ext uri="{FF2B5EF4-FFF2-40B4-BE49-F238E27FC236}">
                <a16:creationId xmlns:a16="http://schemas.microsoft.com/office/drawing/2014/main" id="{856965D3-19BF-D5A5-76E0-5FA66838C1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35C4F53-05D5-4755-940C-121B1AF24F6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01763" name="Rectangle 2">
            <a:extLst>
              <a:ext uri="{FF2B5EF4-FFF2-40B4-BE49-F238E27FC236}">
                <a16:creationId xmlns:a16="http://schemas.microsoft.com/office/drawing/2014/main" id="{E209978D-DF84-399D-2F9C-82E410BDA24A}"/>
              </a:ext>
            </a:extLst>
          </p:cNvPr>
          <p:cNvSpPr>
            <a:spLocks noGrp="1" noRot="1" noChangeAspect="1" noChangeArrowheads="1" noTextEdit="1"/>
          </p:cNvSpPr>
          <p:nvPr>
            <p:ph type="sldImg"/>
          </p:nvPr>
        </p:nvSpPr>
        <p:spPr>
          <a:ln/>
        </p:spPr>
      </p:sp>
      <p:sp>
        <p:nvSpPr>
          <p:cNvPr id="501764" name="Rectangle 3">
            <a:extLst>
              <a:ext uri="{FF2B5EF4-FFF2-40B4-BE49-F238E27FC236}">
                <a16:creationId xmlns:a16="http://schemas.microsoft.com/office/drawing/2014/main" id="{C85EDCCE-D78A-4520-E2CC-94C154BDBB4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In this book, the surnames are listed alphabetically. In this example, under the name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Brummer, is the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locality abbreviation </a:t>
            </a:r>
            <a:r>
              <a:rPr lang="en-US" sz="1800" err="1">
                <a:effectLst/>
                <a:latin typeface="Calibri" panose="020F0502020204030204" pitchFamily="34" charset="0"/>
                <a:ea typeface="Calibri" panose="020F0502020204030204" pitchFamily="34" charset="0"/>
                <a:cs typeface="Times New Roman" panose="02020603050405020304" pitchFamily="18" charset="0"/>
              </a:rPr>
              <a:t>W</a:t>
            </a:r>
            <a:r>
              <a:rPr lang="en-US" sz="1800" err="1">
                <a:effectLst/>
                <a:latin typeface="Calibri" panose="020F0502020204030204" pitchFamily="34" charset="0"/>
                <a:ea typeface="Calibri" panose="020F0502020204030204" pitchFamily="34" charset="0"/>
              </a:rPr>
              <a:t>ü</a:t>
            </a:r>
            <a:r>
              <a:rPr lang="en-US" sz="1800" err="1">
                <a:effectLst/>
                <a:latin typeface="Calibri" panose="020F0502020204030204" pitchFamily="34" charset="0"/>
                <a:ea typeface="Calibri" panose="020F0502020204030204" pitchFamily="34" charset="0"/>
                <a:cs typeface="Times New Roman" panose="02020603050405020304" pitchFamily="18" charset="0"/>
              </a:rPr>
              <a:t>A</a:t>
            </a:r>
            <a:r>
              <a:rPr lang="en-US" sz="1800">
                <a:effectLst/>
                <a:latin typeface="Calibri" panose="020F0502020204030204" pitchFamily="34" charset="0"/>
                <a:ea typeface="Calibri" panose="020F0502020204030204" pitchFamily="34" charset="0"/>
                <a:cs typeface="Times New Roman" panose="02020603050405020304" pitchFamily="18" charset="0"/>
              </a:rPr>
              <a:t>. The “</a:t>
            </a:r>
            <a:r>
              <a:rPr lang="en-US" sz="1800" err="1">
                <a:effectLst/>
                <a:latin typeface="Calibri" panose="020F0502020204030204" pitchFamily="34" charset="0"/>
                <a:ea typeface="Calibri" panose="020F0502020204030204" pitchFamily="34" charset="0"/>
                <a:cs typeface="Times New Roman" panose="02020603050405020304" pitchFamily="18" charset="0"/>
              </a:rPr>
              <a:t>W</a:t>
            </a:r>
            <a:r>
              <a:rPr lang="en-US" sz="1800" err="1">
                <a:effectLst/>
                <a:latin typeface="Calibri" panose="020F0502020204030204" pitchFamily="34" charset="0"/>
                <a:ea typeface="Calibri" panose="020F0502020204030204" pitchFamily="34" charset="0"/>
              </a:rPr>
              <a:t>ü</a:t>
            </a:r>
            <a:r>
              <a:rPr lang="en-US" sz="1800">
                <a:effectLst/>
                <a:latin typeface="Calibri" panose="020F0502020204030204" pitchFamily="34" charset="0"/>
                <a:ea typeface="Calibri" panose="020F0502020204030204" pitchFamily="34" charset="0"/>
              </a:rPr>
              <a:t>” is for Württemberg and the “A” is for </a:t>
            </a:r>
            <a:r>
              <a:rPr lang="en-US" sz="1800" err="1">
                <a:effectLst/>
                <a:latin typeface="Calibri" panose="020F0502020204030204" pitchFamily="34" charset="0"/>
                <a:ea typeface="Calibri" panose="020F0502020204030204" pitchFamily="34" charset="0"/>
              </a:rPr>
              <a:t>Abgestorben</a:t>
            </a:r>
            <a:r>
              <a:rPr lang="en-US" sz="1800">
                <a:effectLst/>
                <a:latin typeface="Calibri" panose="020F0502020204030204" pitchFamily="34" charset="0"/>
                <a:ea typeface="Calibri" panose="020F0502020204030204" pitchFamily="34" charset="0"/>
              </a:rPr>
              <a:t>, which means deceased. The number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187 is a page number. In the volume pertaining to Württemberg that the name Brummer is found on.</a:t>
            </a:r>
            <a:endParaRPr lang="en-US" altLang="en-US">
              <a:latin typeface="Arial" panose="020B0604020202020204" pitchFamily="34" charset="0"/>
            </a:endParaRPr>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7">
            <a:extLst>
              <a:ext uri="{FF2B5EF4-FFF2-40B4-BE49-F238E27FC236}">
                <a16:creationId xmlns:a16="http://schemas.microsoft.com/office/drawing/2014/main" id="{A47FB173-6FB6-2280-8F94-ED01C02B86C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50CA287-C0C1-41A4-9955-2F942B17A8F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04835" name="Rectangle 2">
            <a:extLst>
              <a:ext uri="{FF2B5EF4-FFF2-40B4-BE49-F238E27FC236}">
                <a16:creationId xmlns:a16="http://schemas.microsoft.com/office/drawing/2014/main" id="{D8F286AB-E109-DB33-727E-6537FDE2FEEA}"/>
              </a:ext>
            </a:extLst>
          </p:cNvPr>
          <p:cNvSpPr>
            <a:spLocks noGrp="1" noRot="1" noChangeAspect="1" noChangeArrowheads="1" noTextEdit="1"/>
          </p:cNvSpPr>
          <p:nvPr>
            <p:ph type="sldImg"/>
          </p:nvPr>
        </p:nvSpPr>
        <p:spPr>
          <a:ln/>
        </p:spPr>
      </p:sp>
      <p:sp>
        <p:nvSpPr>
          <p:cNvPr id="504836" name="Rectangle 3">
            <a:extLst>
              <a:ext uri="{FF2B5EF4-FFF2-40B4-BE49-F238E27FC236}">
                <a16:creationId xmlns:a16="http://schemas.microsoft.com/office/drawing/2014/main" id="{5C7E167C-AF4E-2262-39C1-9977C1F9D2F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In the front of this index book is a list of the locality abbreviations. Looking up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the </a:t>
            </a:r>
            <a:r>
              <a:rPr lang="en-US" sz="1800" err="1">
                <a:effectLst/>
                <a:latin typeface="Calibri" panose="020F0502020204030204" pitchFamily="34" charset="0"/>
                <a:ea typeface="Calibri" panose="020F0502020204030204" pitchFamily="34" charset="0"/>
                <a:cs typeface="Times New Roman" panose="02020603050405020304" pitchFamily="18" charset="0"/>
              </a:rPr>
              <a:t>W</a:t>
            </a:r>
            <a:r>
              <a:rPr lang="en-US" sz="1800" err="1">
                <a:effectLst/>
                <a:latin typeface="Calibri" panose="020F0502020204030204" pitchFamily="34" charset="0"/>
                <a:ea typeface="Calibri" panose="020F0502020204030204" pitchFamily="34" charset="0"/>
              </a:rPr>
              <a:t>ü</a:t>
            </a:r>
            <a:r>
              <a:rPr lang="en-US" sz="1800" err="1">
                <a:effectLst/>
                <a:latin typeface="Calibri" panose="020F0502020204030204" pitchFamily="34" charset="0"/>
                <a:ea typeface="Calibri" panose="020F0502020204030204" pitchFamily="34" charset="0"/>
                <a:cs typeface="Times New Roman" panose="02020603050405020304" pitchFamily="18" charset="0"/>
              </a:rPr>
              <a:t>A</a:t>
            </a:r>
            <a:r>
              <a:rPr lang="en-US" sz="1800">
                <a:effectLst/>
                <a:latin typeface="Calibri" panose="020F0502020204030204" pitchFamily="34" charset="0"/>
                <a:ea typeface="Calibri" panose="020F0502020204030204" pitchFamily="34" charset="0"/>
                <a:cs typeface="Times New Roman" panose="02020603050405020304" pitchFamily="18" charset="0"/>
              </a:rPr>
              <a:t>, it shows that it is in *volume 23. To the right, it verifies that it pertains to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Württemberg </a:t>
            </a:r>
            <a:r>
              <a:rPr lang="en-US" sz="1800" err="1">
                <a:effectLst/>
                <a:latin typeface="Calibri" panose="020F0502020204030204" pitchFamily="34" charset="0"/>
                <a:ea typeface="Calibri" panose="020F0502020204030204" pitchFamily="34" charset="0"/>
              </a:rPr>
              <a:t>Abgestorbene</a:t>
            </a:r>
            <a:r>
              <a:rPr lang="en-US" sz="1800">
                <a:effectLst/>
                <a:latin typeface="Calibri" panose="020F0502020204030204" pitchFamily="34" charset="0"/>
                <a:ea typeface="Calibri" panose="020F0502020204030204" pitchFamily="34" charset="0"/>
              </a:rPr>
              <a:t>. To the right of that is microfilm number *1636808, item 3.</a:t>
            </a:r>
            <a:endParaRPr lang="en-US" altLang="en-US">
              <a:latin typeface="Arial" panose="020B0604020202020204" pitchFamily="34" charset="0"/>
            </a:endParaRPr>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7">
            <a:extLst>
              <a:ext uri="{FF2B5EF4-FFF2-40B4-BE49-F238E27FC236}">
                <a16:creationId xmlns:a16="http://schemas.microsoft.com/office/drawing/2014/main" id="{8E8AFC08-5A0D-DC55-2E3E-1E0B8FF7F2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C82D0B9-90E2-4954-88EF-E0A8156E2F4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0979" name="Rectangle 2">
            <a:extLst>
              <a:ext uri="{FF2B5EF4-FFF2-40B4-BE49-F238E27FC236}">
                <a16:creationId xmlns:a16="http://schemas.microsoft.com/office/drawing/2014/main" id="{90D549F1-BA0B-9D88-E8C2-13816381CF67}"/>
              </a:ext>
            </a:extLst>
          </p:cNvPr>
          <p:cNvSpPr>
            <a:spLocks noGrp="1" noRot="1" noChangeAspect="1" noChangeArrowheads="1" noTextEdit="1"/>
          </p:cNvSpPr>
          <p:nvPr>
            <p:ph type="sldImg"/>
          </p:nvPr>
        </p:nvSpPr>
        <p:spPr>
          <a:ln/>
        </p:spPr>
      </p:sp>
      <p:sp>
        <p:nvSpPr>
          <p:cNvPr id="510980" name="Rectangle 3">
            <a:extLst>
              <a:ext uri="{FF2B5EF4-FFF2-40B4-BE49-F238E27FC236}">
                <a16:creationId xmlns:a16="http://schemas.microsoft.com/office/drawing/2014/main" id="{ED1203C7-1D4D-25BC-D2A1-0437D2F617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In another set of heraldry books, is the book that contains the coats of arms for the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kingdom of W</a:t>
            </a:r>
            <a:r>
              <a:rPr lang="en-US" sz="1800">
                <a:effectLst/>
                <a:latin typeface="Calibri" panose="020F0502020204030204" pitchFamily="34" charset="0"/>
                <a:ea typeface="Calibri" panose="020F0502020204030204" pitchFamily="34" charset="0"/>
              </a:rPr>
              <a:t>ürttemberg. The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title page shows that it is</a:t>
            </a:r>
            <a:r>
              <a:rPr lang="en-US" sz="1800">
                <a:effectLst/>
                <a:latin typeface="Calibri" panose="020F0502020204030204" pitchFamily="34" charset="0"/>
                <a:ea typeface="Calibri" panose="020F0502020204030204" pitchFamily="34" charset="0"/>
                <a:cs typeface="Times New Roman" panose="02020603050405020304" pitchFamily="18" charset="0"/>
              </a:rPr>
              <a:t> volume 23, as referred to in </a:t>
            </a:r>
            <a:r>
              <a:rPr lang="en-US" sz="1800" err="1">
                <a:effectLst/>
                <a:latin typeface="Calibri" panose="020F0502020204030204" pitchFamily="34" charset="0"/>
                <a:ea typeface="Calibri" panose="020F0502020204030204" pitchFamily="34" charset="0"/>
                <a:cs typeface="Times New Roman" panose="02020603050405020304" pitchFamily="18" charset="0"/>
              </a:rPr>
              <a:t>Siebmacher’s</a:t>
            </a:r>
            <a:r>
              <a:rPr lang="en-US" sz="1800">
                <a:effectLst/>
                <a:latin typeface="Calibri" panose="020F0502020204030204" pitchFamily="34" charset="0"/>
                <a:ea typeface="Calibri" panose="020F0502020204030204" pitchFamily="34" charset="0"/>
                <a:cs typeface="Times New Roman" panose="02020603050405020304" pitchFamily="18" charset="0"/>
              </a:rPr>
              <a:t> coat of arms index book.</a:t>
            </a:r>
            <a:endParaRPr lang="en-US" altLang="en-US">
              <a:latin typeface="Arial" panose="020B0604020202020204" pitchFamily="34" charset="0"/>
            </a:endParaRPr>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7">
            <a:extLst>
              <a:ext uri="{FF2B5EF4-FFF2-40B4-BE49-F238E27FC236}">
                <a16:creationId xmlns:a16="http://schemas.microsoft.com/office/drawing/2014/main" id="{67A46C9A-B5F2-F8E3-1EE2-EC46B36FED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AE70F99-BA96-4694-8D85-9250525E0424}"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3027" name="Rectangle 2">
            <a:extLst>
              <a:ext uri="{FF2B5EF4-FFF2-40B4-BE49-F238E27FC236}">
                <a16:creationId xmlns:a16="http://schemas.microsoft.com/office/drawing/2014/main" id="{83B4495A-22B1-C444-D3E8-D06D7B4B92D3}"/>
              </a:ext>
            </a:extLst>
          </p:cNvPr>
          <p:cNvSpPr>
            <a:spLocks noGrp="1" noRot="1" noChangeAspect="1" noChangeArrowheads="1" noTextEdit="1"/>
          </p:cNvSpPr>
          <p:nvPr>
            <p:ph type="sldImg"/>
          </p:nvPr>
        </p:nvSpPr>
        <p:spPr>
          <a:ln/>
        </p:spPr>
      </p:sp>
      <p:sp>
        <p:nvSpPr>
          <p:cNvPr id="513028" name="Rectangle 3">
            <a:extLst>
              <a:ext uri="{FF2B5EF4-FFF2-40B4-BE49-F238E27FC236}">
                <a16:creationId xmlns:a16="http://schemas.microsoft.com/office/drawing/2014/main" id="{5AB855C7-ED52-51DE-8D8F-8F606FD3F51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In the index to coat of arms, it stated that the Brummer name was on page *187. Turning to that page in volume 23, It shows the entry for the Brummer family.</a:t>
            </a:r>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7">
            <a:extLst>
              <a:ext uri="{FF2B5EF4-FFF2-40B4-BE49-F238E27FC236}">
                <a16:creationId xmlns:a16="http://schemas.microsoft.com/office/drawing/2014/main" id="{ED0DB11B-567A-0F93-4078-2A5271CE02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5DDE806-1A51-45FA-8D45-B70287972B8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4051" name="Rectangle 2">
            <a:extLst>
              <a:ext uri="{FF2B5EF4-FFF2-40B4-BE49-F238E27FC236}">
                <a16:creationId xmlns:a16="http://schemas.microsoft.com/office/drawing/2014/main" id="{7EB6F452-E32E-CB7B-4AF0-7467A1BF575C}"/>
              </a:ext>
            </a:extLst>
          </p:cNvPr>
          <p:cNvSpPr>
            <a:spLocks noGrp="1" noRot="1" noChangeAspect="1" noChangeArrowheads="1" noTextEdit="1"/>
          </p:cNvSpPr>
          <p:nvPr>
            <p:ph type="sldImg"/>
          </p:nvPr>
        </p:nvSpPr>
        <p:spPr>
          <a:ln/>
        </p:spPr>
      </p:sp>
      <p:sp>
        <p:nvSpPr>
          <p:cNvPr id="514052" name="Rectangle 3">
            <a:extLst>
              <a:ext uri="{FF2B5EF4-FFF2-40B4-BE49-F238E27FC236}">
                <a16:creationId xmlns:a16="http://schemas.microsoft.com/office/drawing/2014/main" id="{2C545491-C8A5-D992-E641-C3FC7A9EF2C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This entry provides the family information of Benedict Brummer from </a:t>
            </a:r>
            <a:r>
              <a:rPr lang="en-US" sz="1800" err="1">
                <a:effectLst/>
                <a:latin typeface="Calibri" panose="020F0502020204030204" pitchFamily="34" charset="0"/>
                <a:ea typeface="Calibri" panose="020F0502020204030204" pitchFamily="34" charset="0"/>
                <a:cs typeface="Times New Roman" panose="02020603050405020304" pitchFamily="18" charset="0"/>
              </a:rPr>
              <a:t>B</a:t>
            </a:r>
            <a:r>
              <a:rPr lang="en-US" sz="1800" err="1">
                <a:effectLst/>
                <a:latin typeface="Calibri" panose="020F0502020204030204" pitchFamily="34" charset="0"/>
                <a:ea typeface="Calibri" panose="020F0502020204030204" pitchFamily="34" charset="0"/>
              </a:rPr>
              <a:t>ärenfeld</a:t>
            </a:r>
            <a:r>
              <a:rPr lang="en-US" sz="1800">
                <a:effectLst/>
                <a:latin typeface="Calibri" panose="020F0502020204030204" pitchFamily="34" charset="0"/>
                <a:ea typeface="Calibri" panose="020F0502020204030204" pitchFamily="34" charset="0"/>
              </a:rPr>
              <a:t>. On the top right of the entry is a reference to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rPr>
              <a:t> “</a:t>
            </a:r>
            <a:r>
              <a:rPr lang="en-US" sz="1800" err="1">
                <a:effectLst/>
                <a:latin typeface="Calibri" panose="020F0502020204030204" pitchFamily="34" charset="0"/>
                <a:ea typeface="Calibri" panose="020F0502020204030204" pitchFamily="34" charset="0"/>
              </a:rPr>
              <a:t>Taf</a:t>
            </a:r>
            <a:r>
              <a:rPr lang="en-US" sz="1800">
                <a:effectLst/>
                <a:latin typeface="Calibri" panose="020F0502020204030204" pitchFamily="34" charset="0"/>
                <a:ea typeface="Calibri" panose="020F0502020204030204" pitchFamily="34" charset="0"/>
              </a:rPr>
              <a:t>. 100” or table 100.</a:t>
            </a:r>
            <a:endParaRPr lang="en-US" altLang="en-US">
              <a:latin typeface="Arial" panose="020B0604020202020204" pitchFamily="34" charset="0"/>
            </a:endParaRPr>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7">
            <a:extLst>
              <a:ext uri="{FF2B5EF4-FFF2-40B4-BE49-F238E27FC236}">
                <a16:creationId xmlns:a16="http://schemas.microsoft.com/office/drawing/2014/main" id="{71BCF480-2B89-DEE2-3697-871CD44F704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44D4BB7-78A1-4391-99A7-8D69B4BAB19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5075" name="Rectangle 2">
            <a:extLst>
              <a:ext uri="{FF2B5EF4-FFF2-40B4-BE49-F238E27FC236}">
                <a16:creationId xmlns:a16="http://schemas.microsoft.com/office/drawing/2014/main" id="{F461D0A0-E8BA-3F3D-1ED2-5A18E6C6B99E}"/>
              </a:ext>
            </a:extLst>
          </p:cNvPr>
          <p:cNvSpPr>
            <a:spLocks noGrp="1" noRot="1" noChangeAspect="1" noChangeArrowheads="1" noTextEdit="1"/>
          </p:cNvSpPr>
          <p:nvPr>
            <p:ph type="sldImg"/>
          </p:nvPr>
        </p:nvSpPr>
        <p:spPr>
          <a:ln/>
        </p:spPr>
      </p:sp>
      <p:sp>
        <p:nvSpPr>
          <p:cNvPr id="515076" name="Rectangle 3">
            <a:extLst>
              <a:ext uri="{FF2B5EF4-FFF2-40B4-BE49-F238E27FC236}">
                <a16:creationId xmlns:a16="http://schemas.microsoft.com/office/drawing/2014/main" id="{AF28A9EC-DE42-15B4-F0FA-43159EFE51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effectLst/>
                <a:latin typeface="Calibri" panose="020F0502020204030204" pitchFamily="34" charset="0"/>
                <a:ea typeface="Calibri" panose="020F0502020204030204" pitchFamily="34" charset="0"/>
                <a:cs typeface="Times New Roman" panose="02020603050405020304" pitchFamily="18" charset="0"/>
              </a:rPr>
              <a:t>Turning to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table 100, in the middle on the left side is the </a:t>
            </a:r>
            <a:r>
              <a:rPr lang="en-US" sz="18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800">
                <a:effectLst/>
                <a:latin typeface="Calibri" panose="020F0502020204030204" pitchFamily="34" charset="0"/>
                <a:ea typeface="Calibri" panose="020F0502020204030204" pitchFamily="34" charset="0"/>
                <a:cs typeface="Times New Roman" panose="02020603050405020304" pitchFamily="18" charset="0"/>
              </a:rPr>
              <a:t>coat of arms for the Brummer family.</a:t>
            </a:r>
            <a:endParaRPr lang="en-US" altLang="en-US">
              <a:latin typeface="Arial" panose="020B0604020202020204" pitchFamily="34" charset="0"/>
            </a:endParaRPr>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This concludes Webinar number seven in our series.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159</a:t>
            </a:fld>
            <a:endParaRPr lang="en-US"/>
          </a:p>
        </p:txBody>
      </p:sp>
    </p:spTree>
    <p:extLst>
      <p:ext uri="{BB962C8B-B14F-4D97-AF65-F5344CB8AC3E}">
        <p14:creationId xmlns:p14="http://schemas.microsoft.com/office/powerpoint/2010/main" val="4205507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By clicking on his FamilySearch tree, it takes us to a pedigree chart which only goes back to his </a:t>
            </a:r>
            <a:r>
              <a:rPr lang="en-US" sz="1800">
                <a:effectLst/>
                <a:latin typeface="Times New Roman" panose="02020603050405020304" pitchFamily="18" charset="0"/>
                <a:ea typeface="Calibri" panose="020F0502020204030204" pitchFamily="34" charset="0"/>
              </a:rPr>
              <a:t>great grandparents </a:t>
            </a:r>
            <a:r>
              <a:rPr lang="en-US" sz="1800" dirty="0">
                <a:effectLst/>
                <a:latin typeface="Times New Roman" panose="02020603050405020304" pitchFamily="18" charset="0"/>
                <a:ea typeface="Calibri" panose="020F0502020204030204" pitchFamily="34" charset="0"/>
              </a:rPr>
              <a:t>on his father’s side.</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16</a:t>
            </a:fld>
            <a:endParaRPr lang="en-US"/>
          </a:p>
        </p:txBody>
      </p:sp>
    </p:spTree>
    <p:extLst>
      <p:ext uri="{BB962C8B-B14F-4D97-AF65-F5344CB8AC3E}">
        <p14:creationId xmlns:p14="http://schemas.microsoft.com/office/powerpoint/2010/main" val="2633271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Periodical Resources</a:t>
            </a:r>
            <a:r>
              <a:rPr lang="en-US" sz="1800" kern="1200" dirty="0">
                <a:solidFill>
                  <a:srgbClr val="080808"/>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Next, I want to talk about periodical resources and the use of German periodical indexes and periodicals.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From the 1500’s to the mid-1800’s published genealogy works identified nobility and the upper-class people. Between 1848 and the early 1900’s, genealogy became popular in all classes in Germany. German Genealogical societies began to be formed after World War I. These societies began publishing genealogical periodicals in order for society members and others to share genealogical information. People from all over Germany began submitting their family histories, their pedigrees, and their genealogies to be published in these periodicals.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How many German periodicals are there? A study determined there are  over 600 German periodicals found throughout what was the former German empire area. Each of the periodicals had between 20-60 volumes. Even if there were an average of 30 volumes, if we time it by 600, that would be 18,000 volumes. That is quite a haystack of volumes to go through to find a family history needle. </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17</a:t>
            </a:fld>
            <a:endParaRPr lang="en-US"/>
          </a:p>
        </p:txBody>
      </p:sp>
    </p:spTree>
    <p:extLst>
      <p:ext uri="{BB962C8B-B14F-4D97-AF65-F5344CB8AC3E}">
        <p14:creationId xmlns:p14="http://schemas.microsoft.com/office/powerpoint/2010/main" val="1058180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2000" dirty="0">
                <a:latin typeface="Times New Roman" panose="02020603050405020304" pitchFamily="18" charset="0"/>
                <a:ea typeface="Calibri" panose="020F0502020204030204" pitchFamily="34" charset="0"/>
                <a:cs typeface="Times New Roman" panose="02020603050405020304" pitchFamily="18" charset="0"/>
              </a:rPr>
              <a:t>Using German Periodical Indexes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465887"/>
            <a:r>
              <a:rPr lang="en-US" sz="2000" dirty="0">
                <a:latin typeface="Times New Roman" panose="02020603050405020304" pitchFamily="18" charset="0"/>
                <a:ea typeface="Calibri" panose="020F0502020204030204" pitchFamily="34" charset="0"/>
                <a:cs typeface="Times New Roman" panose="02020603050405020304" pitchFamily="18" charset="0"/>
              </a:rPr>
              <a:t>Many of the periodicals have been indexed in one or more of the following periodical indexes:</a:t>
            </a:r>
          </a:p>
          <a:p>
            <a:pPr marL="757066" lvl="1" indent="-291179">
              <a:buFont typeface="Arial" panose="020B0604020202020204" pitchFamily="34" charset="0"/>
              <a:buChar char="•"/>
              <a:tabLst>
                <a:tab pos="931774" algn="l"/>
              </a:tabLst>
            </a:pPr>
            <a:r>
              <a:rPr lang="en-US" sz="2000" i="1" dirty="0" err="1">
                <a:latin typeface="Times New Roman" panose="02020603050405020304" pitchFamily="18" charset="0"/>
                <a:ea typeface="Calibri" panose="020F0502020204030204" pitchFamily="34" charset="0"/>
                <a:cs typeface="Times New Roman" panose="02020603050405020304" pitchFamily="18" charset="0"/>
              </a:rPr>
              <a:t>Familienforscher</a:t>
            </a:r>
            <a:r>
              <a:rPr lang="en-US" sz="2000" dirty="0">
                <a:latin typeface="Times New Roman" panose="02020603050405020304" pitchFamily="18" charset="0"/>
                <a:ea typeface="Calibri" panose="020F0502020204030204" pitchFamily="34" charset="0"/>
                <a:cs typeface="Times New Roman" panose="02020603050405020304" pitchFamily="18" charset="0"/>
              </a:rPr>
              <a:t> (show of sources for family research).</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r>
              <a:rPr lang="en-US" sz="2000" i="1" dirty="0" err="1">
                <a:latin typeface="Times New Roman" panose="02020603050405020304" pitchFamily="18" charset="0"/>
                <a:ea typeface="Calibri" panose="020F0502020204030204" pitchFamily="34" charset="0"/>
              </a:rPr>
              <a:t>Familiengeschichtliche</a:t>
            </a:r>
            <a:r>
              <a:rPr lang="en-US" sz="2000" i="1" dirty="0">
                <a:latin typeface="Times New Roman" panose="02020603050405020304" pitchFamily="18" charset="0"/>
                <a:ea typeface="Calibri" panose="020F0502020204030204" pitchFamily="34" charset="0"/>
              </a:rPr>
              <a:t> </a:t>
            </a:r>
            <a:r>
              <a:rPr lang="en-US" sz="2000" i="1" dirty="0" err="1">
                <a:latin typeface="Times New Roman" panose="02020603050405020304" pitchFamily="18" charset="0"/>
                <a:ea typeface="Calibri" panose="020F0502020204030204" pitchFamily="34" charset="0"/>
              </a:rPr>
              <a:t>Quellen</a:t>
            </a:r>
            <a:r>
              <a:rPr lang="en-US" sz="2000" dirty="0">
                <a:latin typeface="Times New Roman" panose="02020603050405020304" pitchFamily="18" charset="0"/>
                <a:ea typeface="Calibri" panose="020F0502020204030204" pitchFamily="34" charset="0"/>
              </a:rPr>
              <a:t> (family history sources)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57066" lvl="1" indent="-291179">
              <a:buFont typeface="Arial" panose="020B0604020202020204" pitchFamily="34" charset="0"/>
              <a:buChar char="•"/>
              <a:tabLst>
                <a:tab pos="931774" algn="l"/>
              </a:tabLst>
            </a:pPr>
            <a:r>
              <a:rPr lang="en-US" sz="2000" i="1" dirty="0">
                <a:latin typeface="Times New Roman" panose="02020603050405020304" pitchFamily="18" charset="0"/>
                <a:ea typeface="Calibri" panose="020F0502020204030204" pitchFamily="34" charset="0"/>
                <a:cs typeface="Times New Roman" panose="02020603050405020304" pitchFamily="18" charset="0"/>
              </a:rPr>
              <a:t>Der </a:t>
            </a:r>
            <a:r>
              <a:rPr lang="en-US" sz="2000" i="1" dirty="0" err="1">
                <a:latin typeface="Times New Roman" panose="02020603050405020304" pitchFamily="18" charset="0"/>
                <a:ea typeface="Calibri" panose="020F0502020204030204" pitchFamily="34" charset="0"/>
                <a:cs typeface="Times New Roman" panose="02020603050405020304" pitchFamily="18" charset="0"/>
              </a:rPr>
              <a:t>Schlüssel</a:t>
            </a:r>
            <a:r>
              <a:rPr lang="en-US" sz="2000" dirty="0">
                <a:latin typeface="Times New Roman" panose="02020603050405020304" pitchFamily="18" charset="0"/>
                <a:ea typeface="Calibri" panose="020F0502020204030204" pitchFamily="34" charset="0"/>
                <a:cs typeface="Times New Roman" panose="02020603050405020304" pitchFamily="18" charset="0"/>
              </a:rPr>
              <a:t> (the key).</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57066" lvl="1" indent="-291179">
              <a:buFont typeface="Arial" panose="020B0604020202020204" pitchFamily="34" charset="0"/>
              <a:buChar char="•"/>
              <a:tabLst>
                <a:tab pos="931774" algn="l"/>
              </a:tabLst>
            </a:pPr>
            <a:r>
              <a:rPr lang="en-US" sz="2000" i="1" dirty="0" err="1">
                <a:latin typeface="Times New Roman" panose="02020603050405020304" pitchFamily="18" charset="0"/>
                <a:ea typeface="Calibri" panose="020F0502020204030204" pitchFamily="34" charset="0"/>
                <a:cs typeface="Times New Roman" panose="02020603050405020304" pitchFamily="18" charset="0"/>
              </a:rPr>
              <a:t>Quellenschau</a:t>
            </a:r>
            <a:r>
              <a:rPr lang="en-US" sz="2000" i="1" dirty="0">
                <a:latin typeface="Times New Roman" panose="02020603050405020304" pitchFamily="18" charset="0"/>
                <a:ea typeface="Calibri" panose="020F0502020204030204" pitchFamily="34" charset="0"/>
                <a:cs typeface="Times New Roman" panose="02020603050405020304" pitchFamily="18" charset="0"/>
              </a:rPr>
              <a:t> für</a:t>
            </a:r>
            <a:r>
              <a:rPr lang="en-US" sz="2000" dirty="0">
                <a:latin typeface="Times New Roman" panose="02020603050405020304" pitchFamily="18" charset="0"/>
                <a:ea typeface="Calibri" panose="020F0502020204030204" pitchFamily="34" charset="0"/>
              </a:rPr>
              <a:t>.</a:t>
            </a:r>
          </a:p>
          <a:p>
            <a:pPr marL="742950" marR="0" lvl="1" indent="-285750">
              <a:spcBef>
                <a:spcPts val="0"/>
              </a:spcBef>
              <a:spcAft>
                <a:spcPts val="0"/>
              </a:spcAft>
              <a:buFont typeface="Arial" panose="020B0604020202020204" pitchFamily="34" charset="0"/>
              <a:buChar char="•"/>
              <a:tabLst>
                <a:tab pos="914400" algn="l"/>
              </a:tabLst>
            </a:pP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Der </a:t>
            </a:r>
            <a:r>
              <a:rPr lang="en-US" sz="2000" i="1" dirty="0" err="1">
                <a:effectLst/>
                <a:latin typeface="Times New Roman" panose="02020603050405020304" pitchFamily="18" charset="0"/>
                <a:ea typeface="Calibri" panose="020F0502020204030204" pitchFamily="34" charset="0"/>
                <a:cs typeface="Times New Roman" panose="02020603050405020304" pitchFamily="18" charset="0"/>
              </a:rPr>
              <a:t>Schlüssel</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(the key).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i="1" dirty="0" err="1">
                <a:effectLst/>
                <a:latin typeface="Times New Roman" panose="02020603050405020304" pitchFamily="18" charset="0"/>
                <a:ea typeface="Calibri" panose="020F0502020204030204" pitchFamily="34" charset="0"/>
              </a:rPr>
              <a:t>Quellenschau</a:t>
            </a:r>
            <a:r>
              <a:rPr lang="en-US" sz="2000" i="1" dirty="0">
                <a:effectLst/>
                <a:latin typeface="Times New Roman" panose="02020603050405020304" pitchFamily="18" charset="0"/>
                <a:ea typeface="Calibri" panose="020F0502020204030204" pitchFamily="34" charset="0"/>
              </a:rPr>
              <a:t> für </a:t>
            </a:r>
            <a:r>
              <a:rPr lang="en-US" sz="2000" i="1" dirty="0" err="1">
                <a:effectLst/>
                <a:latin typeface="Times New Roman" panose="02020603050405020304" pitchFamily="18" charset="0"/>
                <a:ea typeface="Calibri" panose="020F0502020204030204" pitchFamily="34" charset="0"/>
              </a:rPr>
              <a:t>Familienforscher</a:t>
            </a:r>
            <a:r>
              <a:rPr lang="en-US" sz="2000" dirty="0">
                <a:effectLst/>
                <a:latin typeface="Times New Roman" panose="02020603050405020304" pitchFamily="18" charset="0"/>
                <a:ea typeface="Calibri" panose="020F0502020204030204" pitchFamily="34" charset="0"/>
              </a:rPr>
              <a:t> (show of sources for family research).’</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18</a:t>
            </a:fld>
            <a:endParaRPr lang="en-US"/>
          </a:p>
        </p:txBody>
      </p:sp>
    </p:spTree>
    <p:extLst>
      <p:ext uri="{BB962C8B-B14F-4D97-AF65-F5344CB8AC3E}">
        <p14:creationId xmlns:p14="http://schemas.microsoft.com/office/powerpoint/2010/main" val="3309309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31774"/>
            <a:r>
              <a:rPr lang="en-US" sz="1800" dirty="0">
                <a:latin typeface="Times New Roman" panose="02020603050405020304" pitchFamily="18" charset="0"/>
                <a:ea typeface="Calibri" panose="020F0502020204030204" pitchFamily="34" charset="0"/>
                <a:cs typeface="Times New Roman" panose="02020603050405020304" pitchFamily="18" charset="0"/>
              </a:rPr>
              <a:t>The importance of German periodicals and periodical indexes. </a:t>
            </a:r>
            <a:br>
              <a:rPr lang="en-US" sz="1800" dirty="0">
                <a:latin typeface="Times New Roman" panose="02020603050405020304" pitchFamily="18" charset="0"/>
                <a:ea typeface="Calibri" panose="020F0502020204030204" pitchFamily="34" charset="0"/>
                <a:cs typeface="Times New Roman" panose="02020603050405020304" pitchFamily="18" charset="0"/>
              </a:rPr>
            </a:br>
            <a:r>
              <a:rPr lang="en-US" sz="1800" dirty="0">
                <a:latin typeface="Times New Roman" panose="02020603050405020304" pitchFamily="18" charset="0"/>
                <a:ea typeface="Calibri" panose="020F0502020204030204" pitchFamily="34" charset="0"/>
                <a:cs typeface="Times New Roman" panose="02020603050405020304" pitchFamily="18" charset="0"/>
              </a:rPr>
              <a:t>The following are types of genealogical material found in periodicals: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1397660"/>
            <a:r>
              <a:rPr lang="en-US" sz="1800" dirty="0">
                <a:latin typeface="Times New Roman" panose="02020603050405020304" pitchFamily="18" charset="0"/>
                <a:ea typeface="Calibri" panose="020F0502020204030204" pitchFamily="34" charset="0"/>
                <a:cs typeface="Times New Roman" panose="02020603050405020304" pitchFamily="18" charset="0"/>
              </a:rPr>
              <a:t>Family histories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1397660"/>
            <a:r>
              <a:rPr lang="en-US" sz="1800" dirty="0">
                <a:latin typeface="Times New Roman" panose="02020603050405020304" pitchFamily="18" charset="0"/>
                <a:ea typeface="Calibri" panose="020F0502020204030204" pitchFamily="34" charset="0"/>
                <a:cs typeface="Times New Roman" panose="02020603050405020304" pitchFamily="18" charset="0"/>
              </a:rPr>
              <a:t>Compiled genealogies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1397660"/>
            <a:r>
              <a:rPr lang="en-US" sz="1800" dirty="0">
                <a:latin typeface="Times New Roman" panose="02020603050405020304" pitchFamily="18" charset="0"/>
                <a:ea typeface="Calibri" panose="020F0502020204030204" pitchFamily="34" charset="0"/>
                <a:cs typeface="Times New Roman" panose="02020603050405020304" pitchFamily="18" charset="0"/>
              </a:rPr>
              <a:t>Pedigree charts (ascending and descending)</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1397660"/>
            <a:r>
              <a:rPr lang="en-US" sz="1800" dirty="0">
                <a:latin typeface="Times New Roman" panose="02020603050405020304" pitchFamily="18" charset="0"/>
                <a:ea typeface="Calibri" panose="020F0502020204030204" pitchFamily="34" charset="0"/>
                <a:cs typeface="Times New Roman" panose="02020603050405020304" pitchFamily="18" charset="0"/>
              </a:rPr>
              <a:t>Solutions to genealogical research problems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1397660"/>
            <a:r>
              <a:rPr lang="en-US" sz="1800" dirty="0">
                <a:latin typeface="Times New Roman" panose="02020603050405020304" pitchFamily="18" charset="0"/>
                <a:ea typeface="Calibri" panose="020F0502020204030204" pitchFamily="34" charset="0"/>
                <a:cs typeface="Times New Roman" panose="02020603050405020304" pitchFamily="18" charset="0"/>
              </a:rPr>
              <a:t>and Extracted records</a:t>
            </a:r>
            <a:endParaRPr lang="en-US"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244EC6E-F309-4459-8879-ABA3EB771DBE}" type="slidenum">
              <a:rPr lang="en-US" smtClean="0"/>
              <a:t>19</a:t>
            </a:fld>
            <a:endParaRPr lang="en-US"/>
          </a:p>
        </p:txBody>
      </p:sp>
    </p:spTree>
    <p:extLst>
      <p:ext uri="{BB962C8B-B14F-4D97-AF65-F5344CB8AC3E}">
        <p14:creationId xmlns:p14="http://schemas.microsoft.com/office/powerpoint/2010/main" val="1856403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this lecture I will be covering some specific topics. The beginning slide number for each topic is given on the right. First, we will talk about…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Compiled Genealogy Resources that include	  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Internet Resources								  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FamilySearch Resources and 					12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Periodical Resources							17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Next, we will talk about…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German Genealogical Collections including	53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Family Histories 								54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Deutsche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Geschlechterbücher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German lineage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Books								62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Deutsches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Familienarchive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or German Family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Archives							       75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Ahnenstammkartei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or Ancestral Pedigree Index		82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Ortssippenbücher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or Locality lineage books		93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Mappenstücke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 collection of documents 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thousands of family lines					     114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Leichenpredigten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or Funeral Sermons		     122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Last of all we will talk about…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tabLst>
                <a:tab pos="2621915"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Finding a Coat of Arms					     151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 if you should tie into a nobility line.</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3993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Family Histories in Printed Sources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Times New Roman" panose="02020603050405020304" pitchFamily="18" charset="0"/>
                <a:ea typeface="Calibri" panose="020F0502020204030204" pitchFamily="34" charset="0"/>
              </a:rPr>
              <a:t>Finding a family history begins by searching these three periodical indexes of sources of surnames and family histories. </a:t>
            </a:r>
            <a:endParaRPr lang="en-US" sz="1800">
              <a:latin typeface="Times New Roman" panose="02020603050405020304" pitchFamily="18" charset="0"/>
              <a:ea typeface="Calibri" panose="020F0502020204030204" pitchFamily="34" charset="0"/>
            </a:endParaRPr>
          </a:p>
          <a:p>
            <a:r>
              <a:rPr lang="en-US" sz="1800">
                <a:latin typeface="Times New Roman" panose="02020603050405020304" pitchFamily="18" charset="0"/>
                <a:ea typeface="Calibri" panose="020F0502020204030204" pitchFamily="34" charset="0"/>
              </a:rPr>
              <a:t>The following are examples of using these. </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20</a:t>
            </a:fld>
            <a:endParaRPr lang="en-US"/>
          </a:p>
        </p:txBody>
      </p:sp>
    </p:spTree>
    <p:extLst>
      <p:ext uri="{BB962C8B-B14F-4D97-AF65-F5344CB8AC3E}">
        <p14:creationId xmlns:p14="http://schemas.microsoft.com/office/powerpoint/2010/main" val="205491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The </a:t>
            </a:r>
            <a:r>
              <a:rPr lang="en-US" sz="1800" err="1">
                <a:latin typeface="Times New Roman" panose="02020603050405020304" pitchFamily="18" charset="0"/>
                <a:ea typeface="Calibri" panose="020F0502020204030204" pitchFamily="34" charset="0"/>
              </a:rPr>
              <a:t>Familiengeschichtliche</a:t>
            </a:r>
            <a:r>
              <a:rPr lang="en-US" sz="1800">
                <a:latin typeface="Times New Roman" panose="02020603050405020304" pitchFamily="18" charset="0"/>
                <a:ea typeface="Calibri" panose="020F0502020204030204" pitchFamily="34" charset="0"/>
              </a:rPr>
              <a:t> </a:t>
            </a:r>
            <a:r>
              <a:rPr lang="en-US" sz="1800" err="1">
                <a:latin typeface="Times New Roman" panose="02020603050405020304" pitchFamily="18" charset="0"/>
                <a:ea typeface="Calibri" panose="020F0502020204030204" pitchFamily="34" charset="0"/>
              </a:rPr>
              <a:t>Quellen</a:t>
            </a:r>
            <a:r>
              <a:rPr lang="en-US" sz="1800">
                <a:latin typeface="Times New Roman" panose="02020603050405020304" pitchFamily="18" charset="0"/>
                <a:ea typeface="Calibri" panose="020F0502020204030204" pitchFamily="34" charset="0"/>
              </a:rPr>
              <a:t>, or *Family History Sources</a:t>
            </a:r>
            <a:r>
              <a:rPr lang="en-US" sz="1800">
                <a:effectLst/>
                <a:latin typeface="Times New Roman" panose="02020603050405020304" pitchFamily="18" charset="0"/>
                <a:ea typeface="Calibri" panose="020F0502020204030204" pitchFamily="34" charset="0"/>
              </a:rPr>
              <a:t> is a 19-volume surname index of hundreds of German periodicals. It is an index of every surname listed in every periodical included in the nineteen volumes.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21</a:t>
            </a:fld>
            <a:endParaRPr lang="en-US"/>
          </a:p>
        </p:txBody>
      </p:sp>
    </p:spTree>
    <p:extLst>
      <p:ext uri="{BB962C8B-B14F-4D97-AF65-F5344CB8AC3E}">
        <p14:creationId xmlns:p14="http://schemas.microsoft.com/office/powerpoint/2010/main" val="34843182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a:extLst>
              <a:ext uri="{FF2B5EF4-FFF2-40B4-BE49-F238E27FC236}">
                <a16:creationId xmlns:a16="http://schemas.microsoft.com/office/drawing/2014/main" id="{A92514A9-4517-417E-BFF8-5000CACC191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17633ACD-AC5B-4A00-B126-15C22AC9E5AC}" type="slidenum">
              <a:rPr lang="en-US" altLang="en-US">
                <a:solidFill>
                  <a:prstClr val="black"/>
                </a:solidFill>
              </a:rPr>
              <a:pPr defTabSz="931774">
                <a:spcBef>
                  <a:spcPct val="0"/>
                </a:spcBef>
                <a:defRPr/>
              </a:pPr>
              <a:t>22</a:t>
            </a:fld>
            <a:endParaRPr lang="en-US" altLang="en-US">
              <a:solidFill>
                <a:prstClr val="black"/>
              </a:solidFill>
            </a:endParaRPr>
          </a:p>
        </p:txBody>
      </p:sp>
      <p:sp>
        <p:nvSpPr>
          <p:cNvPr id="74755" name="Rectangle 2">
            <a:extLst>
              <a:ext uri="{FF2B5EF4-FFF2-40B4-BE49-F238E27FC236}">
                <a16:creationId xmlns:a16="http://schemas.microsoft.com/office/drawing/2014/main" id="{B31C7ECF-DA97-425F-818E-6EB7F341DBC5}"/>
              </a:ext>
            </a:extLst>
          </p:cNvPr>
          <p:cNvSpPr>
            <a:spLocks noGrp="1" noRot="1" noChangeAspect="1" noChangeArrowheads="1" noTextEdit="1"/>
          </p:cNvSpPr>
          <p:nvPr>
            <p:ph type="sldImg"/>
          </p:nvPr>
        </p:nvSpPr>
        <p:spPr>
          <a:ln/>
        </p:spPr>
      </p:sp>
      <p:sp>
        <p:nvSpPr>
          <p:cNvPr id="74756" name="Rectangle 3">
            <a:extLst>
              <a:ext uri="{FF2B5EF4-FFF2-40B4-BE49-F238E27FC236}">
                <a16:creationId xmlns:a16="http://schemas.microsoft.com/office/drawing/2014/main" id="{A09DD70C-44B7-439C-A39D-21AB1AE87A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1774">
              <a:defRPr/>
            </a:pPr>
            <a:r>
              <a:rPr lang="en-US" sz="1800" dirty="0">
                <a:latin typeface="Times New Roman" panose="02020603050405020304" pitchFamily="18" charset="0"/>
                <a:ea typeface="Calibri" panose="020F0502020204030204" pitchFamily="34" charset="0"/>
                <a:cs typeface="Times New Roman" panose="02020603050405020304" pitchFamily="18" charset="0"/>
              </a:rPr>
              <a:t>A person came to the Library looking to find information on their immigrant ancestor Frank </a:t>
            </a:r>
            <a:r>
              <a:rPr lang="en-US" sz="1800" dirty="0" err="1">
                <a:latin typeface="Times New Roman" panose="02020603050405020304" pitchFamily="18" charset="0"/>
                <a:ea typeface="Calibri" panose="020F0502020204030204" pitchFamily="34" charset="0"/>
                <a:cs typeface="Times New Roman" panose="02020603050405020304" pitchFamily="18" charset="0"/>
              </a:rPr>
              <a:t>Jacobsmeyer</a:t>
            </a:r>
            <a:r>
              <a:rPr lang="en-US" sz="1800" dirty="0">
                <a:latin typeface="Times New Roman" panose="02020603050405020304" pitchFamily="18" charset="0"/>
                <a:ea typeface="Calibri" panose="020F0502020204030204" pitchFamily="34" charset="0"/>
                <a:cs typeface="Times New Roman" panose="02020603050405020304" pitchFamily="18" charset="0"/>
              </a:rPr>
              <a:t>, who settled in St. Louis, Missouri.</a:t>
            </a:r>
            <a:r>
              <a:rPr lang="en-US" sz="1800" dirty="0">
                <a:effectLst/>
                <a:latin typeface="Times New Roman" panose="02020603050405020304" pitchFamily="18" charset="0"/>
                <a:ea typeface="Calibri" panose="020F0502020204030204" pitchFamily="34" charset="0"/>
              </a:rPr>
              <a:t> The family had not been able to determine where he came from in Germany.</a:t>
            </a:r>
            <a:endParaRPr lang="en-US" sz="1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9433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B3538F84-3968-4105-8BDF-0D5092628B9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32258E4D-B169-4970-B72B-9B2DFB448F31}" type="slidenum">
              <a:rPr lang="en-US" altLang="en-US">
                <a:solidFill>
                  <a:prstClr val="black"/>
                </a:solidFill>
              </a:rPr>
              <a:pPr defTabSz="931774">
                <a:spcBef>
                  <a:spcPct val="0"/>
                </a:spcBef>
                <a:defRPr/>
              </a:pPr>
              <a:t>23</a:t>
            </a:fld>
            <a:endParaRPr lang="en-US" altLang="en-US">
              <a:solidFill>
                <a:prstClr val="black"/>
              </a:solidFill>
            </a:endParaRPr>
          </a:p>
        </p:txBody>
      </p:sp>
      <p:sp>
        <p:nvSpPr>
          <p:cNvPr id="78851" name="Rectangle 2">
            <a:extLst>
              <a:ext uri="{FF2B5EF4-FFF2-40B4-BE49-F238E27FC236}">
                <a16:creationId xmlns:a16="http://schemas.microsoft.com/office/drawing/2014/main" id="{47DBA77F-00EF-4BC0-9EE4-E06FFBC73D97}"/>
              </a:ext>
            </a:extLst>
          </p:cNvPr>
          <p:cNvSpPr>
            <a:spLocks noGrp="1" noRot="1" noChangeAspect="1" noChangeArrowheads="1" noTextEdit="1"/>
          </p:cNvSpPr>
          <p:nvPr>
            <p:ph type="sldImg"/>
          </p:nvPr>
        </p:nvSpPr>
        <p:spPr>
          <a:ln/>
        </p:spPr>
      </p:sp>
      <p:sp>
        <p:nvSpPr>
          <p:cNvPr id="78852" name="Rectangle 3">
            <a:extLst>
              <a:ext uri="{FF2B5EF4-FFF2-40B4-BE49-F238E27FC236}">
                <a16:creationId xmlns:a16="http://schemas.microsoft.com/office/drawing/2014/main" id="{49A523C9-34BE-441E-92F8-DB61647C7F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They found their surname listed in volume three of the </a:t>
            </a:r>
            <a:r>
              <a:rPr lang="en-US" sz="1800" err="1">
                <a:latin typeface="Times New Roman" panose="02020603050405020304" pitchFamily="18" charset="0"/>
                <a:ea typeface="Calibri" panose="020F0502020204030204" pitchFamily="34" charset="0"/>
              </a:rPr>
              <a:t>Familiengeschichtliche</a:t>
            </a:r>
            <a:r>
              <a:rPr lang="en-US" sz="1800">
                <a:latin typeface="Times New Roman" panose="02020603050405020304" pitchFamily="18" charset="0"/>
                <a:ea typeface="Calibri" panose="020F0502020204030204" pitchFamily="34" charset="0"/>
              </a:rPr>
              <a:t> </a:t>
            </a:r>
            <a:r>
              <a:rPr lang="en-US" sz="1800" err="1">
                <a:latin typeface="Times New Roman" panose="02020603050405020304" pitchFamily="18" charset="0"/>
                <a:ea typeface="Calibri" panose="020F0502020204030204" pitchFamily="34" charset="0"/>
              </a:rPr>
              <a:t>Quellen</a:t>
            </a:r>
            <a:r>
              <a:rPr lang="en-US" sz="1800">
                <a:latin typeface="Times New Roman" panose="02020603050405020304" pitchFamily="18" charset="0"/>
                <a:ea typeface="Calibri" panose="020F0502020204030204" pitchFamily="34" charset="0"/>
              </a:rPr>
              <a:t>. Following the name was the reference number 31.</a:t>
            </a:r>
            <a:endParaRPr lang="en-US" altLang="en-US">
              <a:latin typeface="Arial" panose="020B0604020202020204" pitchFamily="34" charset="0"/>
            </a:endParaRPr>
          </a:p>
        </p:txBody>
      </p:sp>
    </p:spTree>
    <p:extLst>
      <p:ext uri="{BB962C8B-B14F-4D97-AF65-F5344CB8AC3E}">
        <p14:creationId xmlns:p14="http://schemas.microsoft.com/office/powerpoint/2010/main" val="34037582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Turning to the front of the volume, all of the references are listed numerically. Number 31 was a family history on the </a:t>
            </a:r>
            <a:r>
              <a:rPr lang="en-US" sz="1800" err="1">
                <a:latin typeface="Times New Roman" panose="02020603050405020304" pitchFamily="18" charset="0"/>
                <a:ea typeface="Calibri" panose="020F0502020204030204" pitchFamily="34" charset="0"/>
              </a:rPr>
              <a:t>Huchzermeyer</a:t>
            </a:r>
            <a:r>
              <a:rPr lang="en-US" sz="1800">
                <a:latin typeface="Times New Roman" panose="02020603050405020304" pitchFamily="18" charset="0"/>
                <a:ea typeface="Calibri" panose="020F0502020204030204" pitchFamily="34" charset="0"/>
              </a:rPr>
              <a:t> Family.</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24</a:t>
            </a:fld>
            <a:endParaRPr lang="en-US"/>
          </a:p>
        </p:txBody>
      </p:sp>
    </p:spTree>
    <p:extLst>
      <p:ext uri="{BB962C8B-B14F-4D97-AF65-F5344CB8AC3E}">
        <p14:creationId xmlns:p14="http://schemas.microsoft.com/office/powerpoint/2010/main" val="1691107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47658825-3B20-4569-B907-C6B52EC47A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FC08E02B-7C2C-4011-A610-C71F7C8E9414}" type="slidenum">
              <a:rPr lang="en-US" altLang="en-US">
                <a:solidFill>
                  <a:prstClr val="black"/>
                </a:solidFill>
              </a:rPr>
              <a:pPr defTabSz="931774">
                <a:spcBef>
                  <a:spcPct val="0"/>
                </a:spcBef>
                <a:defRPr/>
              </a:pPr>
              <a:t>25</a:t>
            </a:fld>
            <a:endParaRPr lang="en-US" altLang="en-US">
              <a:solidFill>
                <a:prstClr val="black"/>
              </a:solidFill>
            </a:endParaRPr>
          </a:p>
        </p:txBody>
      </p:sp>
      <p:sp>
        <p:nvSpPr>
          <p:cNvPr id="87043" name="Rectangle 2">
            <a:extLst>
              <a:ext uri="{FF2B5EF4-FFF2-40B4-BE49-F238E27FC236}">
                <a16:creationId xmlns:a16="http://schemas.microsoft.com/office/drawing/2014/main" id="{7F15E23F-6CC1-43ED-9F68-AD43670D18A4}"/>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048FAF7A-EB28-4F67-B764-E5E71084BB2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An index at back of this family history book, identified the page with a </a:t>
            </a:r>
            <a:r>
              <a:rPr lang="en-US" sz="1800" err="1">
                <a:latin typeface="Times New Roman" panose="02020603050405020304" pitchFamily="18" charset="0"/>
                <a:ea typeface="Calibri" panose="020F0502020204030204" pitchFamily="34" charset="0"/>
              </a:rPr>
              <a:t>Huchzermeyer</a:t>
            </a:r>
            <a:r>
              <a:rPr lang="en-US" sz="1800">
                <a:latin typeface="Times New Roman" panose="02020603050405020304" pitchFamily="18" charset="0"/>
                <a:ea typeface="Calibri" panose="020F0502020204030204" pitchFamily="34" charset="0"/>
              </a:rPr>
              <a:t> descending pedigree that listed a </a:t>
            </a:r>
            <a:r>
              <a:rPr lang="en-US" sz="1800" err="1">
                <a:latin typeface="Times New Roman" panose="02020603050405020304" pitchFamily="18" charset="0"/>
                <a:ea typeface="Calibri" panose="020F0502020204030204" pitchFamily="34" charset="0"/>
              </a:rPr>
              <a:t>Jacobsmeier</a:t>
            </a:r>
            <a:r>
              <a:rPr lang="en-US" sz="1800">
                <a:latin typeface="Times New Roman" panose="02020603050405020304" pitchFamily="18" charset="0"/>
                <a:ea typeface="Calibri" panose="020F0502020204030204" pitchFamily="34" charset="0"/>
              </a:rPr>
              <a:t> from </a:t>
            </a:r>
            <a:r>
              <a:rPr lang="en-US" sz="1800" err="1">
                <a:latin typeface="Times New Roman" panose="02020603050405020304" pitchFamily="18" charset="0"/>
                <a:ea typeface="Calibri" panose="020F0502020204030204" pitchFamily="34" charset="0"/>
              </a:rPr>
              <a:t>Dünne</a:t>
            </a:r>
            <a:r>
              <a:rPr lang="en-US" sz="1800">
                <a:latin typeface="Times New Roman" panose="02020603050405020304" pitchFamily="18" charset="0"/>
                <a:ea typeface="Calibri" panose="020F0502020204030204" pitchFamily="34" charset="0"/>
              </a:rPr>
              <a:t>. </a:t>
            </a:r>
            <a:r>
              <a:rPr lang="en-US" sz="1800" err="1">
                <a:latin typeface="Times New Roman" panose="02020603050405020304" pitchFamily="18" charset="0"/>
                <a:ea typeface="Calibri" panose="020F0502020204030204" pitchFamily="34" charset="0"/>
              </a:rPr>
              <a:t>Dünne</a:t>
            </a:r>
            <a:r>
              <a:rPr lang="en-US" sz="1800">
                <a:latin typeface="Times New Roman" panose="02020603050405020304" pitchFamily="18" charset="0"/>
                <a:ea typeface="Calibri" panose="020F0502020204030204" pitchFamily="34" charset="0"/>
              </a:rPr>
              <a:t> is in the Minden County of the Prussian province of Westfalen.</a:t>
            </a:r>
            <a:endParaRPr lang="en-US" altLang="en-US">
              <a:latin typeface="Arial" panose="020B0604020202020204" pitchFamily="34" charset="0"/>
            </a:endParaRPr>
          </a:p>
        </p:txBody>
      </p:sp>
    </p:spTree>
    <p:extLst>
      <p:ext uri="{BB962C8B-B14F-4D97-AF65-F5344CB8AC3E}">
        <p14:creationId xmlns:p14="http://schemas.microsoft.com/office/powerpoint/2010/main" val="2318585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a:extLst>
              <a:ext uri="{FF2B5EF4-FFF2-40B4-BE49-F238E27FC236}">
                <a16:creationId xmlns:a16="http://schemas.microsoft.com/office/drawing/2014/main" id="{73E0FC3A-7118-4ABA-925D-50280B37EA8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B86D2692-1B0E-4ED7-AE97-08234178B1CD}" type="slidenum">
              <a:rPr lang="en-US" altLang="en-US">
                <a:solidFill>
                  <a:prstClr val="black"/>
                </a:solidFill>
              </a:rPr>
              <a:pPr defTabSz="931774">
                <a:spcBef>
                  <a:spcPct val="0"/>
                </a:spcBef>
                <a:defRPr/>
              </a:pPr>
              <a:t>26</a:t>
            </a:fld>
            <a:endParaRPr lang="en-US" altLang="en-US">
              <a:solidFill>
                <a:prstClr val="black"/>
              </a:solidFill>
            </a:endParaRPr>
          </a:p>
        </p:txBody>
      </p:sp>
      <p:sp>
        <p:nvSpPr>
          <p:cNvPr id="91139" name="Rectangle 2">
            <a:extLst>
              <a:ext uri="{FF2B5EF4-FFF2-40B4-BE49-F238E27FC236}">
                <a16:creationId xmlns:a16="http://schemas.microsoft.com/office/drawing/2014/main" id="{2794A527-BA18-4439-AFCA-D95F338AC3AB}"/>
              </a:ext>
            </a:extLst>
          </p:cNvPr>
          <p:cNvSpPr>
            <a:spLocks noGrp="1" noRot="1" noChangeAspect="1" noChangeArrowheads="1" noTextEdit="1"/>
          </p:cNvSpPr>
          <p:nvPr>
            <p:ph type="sldImg"/>
          </p:nvPr>
        </p:nvSpPr>
        <p:spPr>
          <a:ln/>
        </p:spPr>
      </p:sp>
      <p:sp>
        <p:nvSpPr>
          <p:cNvPr id="91140" name="Rectangle 3">
            <a:extLst>
              <a:ext uri="{FF2B5EF4-FFF2-40B4-BE49-F238E27FC236}">
                <a16:creationId xmlns:a16="http://schemas.microsoft.com/office/drawing/2014/main" id="{AD59AF3B-7E83-4E1D-8C4D-0C31A9A04D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Franz, or Frank, Heinrich was found in the Minden County emigration records showing he was born in the parish of </a:t>
            </a:r>
            <a:r>
              <a:rPr lang="en-US" sz="1800" err="1">
                <a:latin typeface="Times New Roman" panose="02020603050405020304" pitchFamily="18" charset="0"/>
                <a:ea typeface="Calibri" panose="020F0502020204030204" pitchFamily="34" charset="0"/>
              </a:rPr>
              <a:t>Löhne</a:t>
            </a:r>
            <a:r>
              <a:rPr lang="en-US" sz="1800">
                <a:latin typeface="Times New Roman" panose="02020603050405020304" pitchFamily="18" charset="0"/>
                <a:ea typeface="Calibri" panose="020F0502020204030204" pitchFamily="34" charset="0"/>
              </a:rPr>
              <a:t> on 26 February 1820. </a:t>
            </a:r>
            <a:endParaRPr lang="en-US" altLang="en-US">
              <a:latin typeface="Arial" panose="020B0604020202020204" pitchFamily="34" charset="0"/>
            </a:endParaRPr>
          </a:p>
        </p:txBody>
      </p:sp>
    </p:spTree>
    <p:extLst>
      <p:ext uri="{BB962C8B-B14F-4D97-AF65-F5344CB8AC3E}">
        <p14:creationId xmlns:p14="http://schemas.microsoft.com/office/powerpoint/2010/main" val="33066616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This record gives his father’s name as Carl Friedrich </a:t>
            </a:r>
            <a:r>
              <a:rPr lang="en-US" sz="1800" err="1">
                <a:latin typeface="Times New Roman" panose="02020603050405020304" pitchFamily="18" charset="0"/>
                <a:ea typeface="Calibri" panose="020F0502020204030204" pitchFamily="34" charset="0"/>
              </a:rPr>
              <a:t>Jacobsmeyer</a:t>
            </a:r>
            <a:r>
              <a:rPr lang="en-US" sz="1800">
                <a:latin typeface="Times New Roman" panose="02020603050405020304" pitchFamily="18" charset="0"/>
                <a:ea typeface="Calibri" panose="020F0502020204030204" pitchFamily="34" charset="0"/>
              </a:rPr>
              <a:t>, his mother as A. M </a:t>
            </a:r>
            <a:r>
              <a:rPr lang="en-US" sz="1800" err="1">
                <a:latin typeface="Times New Roman" panose="02020603050405020304" pitchFamily="18" charset="0"/>
                <a:ea typeface="Calibri" panose="020F0502020204030204" pitchFamily="34" charset="0"/>
              </a:rPr>
              <a:t>Pahmeyer</a:t>
            </a:r>
            <a:r>
              <a:rPr lang="en-US" sz="1800">
                <a:latin typeface="Times New Roman" panose="02020603050405020304" pitchFamily="18" charset="0"/>
                <a:ea typeface="Calibri" panose="020F0502020204030204" pitchFamily="34" charset="0"/>
              </a:rPr>
              <a:t>, and Franz, who emigrated *in 1839.</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27</a:t>
            </a:fld>
            <a:endParaRPr lang="en-US"/>
          </a:p>
        </p:txBody>
      </p:sp>
    </p:spTree>
    <p:extLst>
      <p:ext uri="{BB962C8B-B14F-4D97-AF65-F5344CB8AC3E}">
        <p14:creationId xmlns:p14="http://schemas.microsoft.com/office/powerpoint/2010/main" val="30192867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a:extLst>
              <a:ext uri="{FF2B5EF4-FFF2-40B4-BE49-F238E27FC236}">
                <a16:creationId xmlns:a16="http://schemas.microsoft.com/office/drawing/2014/main" id="{04FFF168-15C1-481C-954C-F04752E5AFE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87F03902-7FED-4CA0-9DB7-D0CFCE10CCC1}" type="slidenum">
              <a:rPr lang="en-US" altLang="en-US">
                <a:solidFill>
                  <a:prstClr val="black"/>
                </a:solidFill>
              </a:rPr>
              <a:pPr defTabSz="931774">
                <a:spcBef>
                  <a:spcPct val="0"/>
                </a:spcBef>
                <a:defRPr/>
              </a:pPr>
              <a:t>28</a:t>
            </a:fld>
            <a:endParaRPr lang="en-US" altLang="en-US">
              <a:solidFill>
                <a:prstClr val="black"/>
              </a:solidFill>
            </a:endParaRPr>
          </a:p>
        </p:txBody>
      </p:sp>
      <p:sp>
        <p:nvSpPr>
          <p:cNvPr id="113667" name="Rectangle 2">
            <a:extLst>
              <a:ext uri="{FF2B5EF4-FFF2-40B4-BE49-F238E27FC236}">
                <a16:creationId xmlns:a16="http://schemas.microsoft.com/office/drawing/2014/main" id="{0F08AD29-F92A-4B0F-A253-65DF4DD251B3}"/>
              </a:ext>
            </a:extLst>
          </p:cNvPr>
          <p:cNvSpPr>
            <a:spLocks noGrp="1" noRot="1" noChangeAspect="1" noChangeArrowheads="1" noTextEdit="1"/>
          </p:cNvSpPr>
          <p:nvPr>
            <p:ph type="sldImg"/>
          </p:nvPr>
        </p:nvSpPr>
        <p:spPr>
          <a:ln/>
        </p:spPr>
      </p:sp>
      <p:sp>
        <p:nvSpPr>
          <p:cNvPr id="113668" name="Rectangle 3">
            <a:extLst>
              <a:ext uri="{FF2B5EF4-FFF2-40B4-BE49-F238E27FC236}">
                <a16:creationId xmlns:a16="http://schemas.microsoft.com/office/drawing/2014/main" id="{49F71B82-3899-460F-B0B1-B0016ADFFB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This next example in taken from the periodical index called der </a:t>
            </a:r>
            <a:r>
              <a:rPr lang="en-US" sz="1800" err="1">
                <a:latin typeface="Times New Roman" panose="02020603050405020304" pitchFamily="18" charset="0"/>
                <a:ea typeface="Calibri" panose="020F0502020204030204" pitchFamily="34" charset="0"/>
              </a:rPr>
              <a:t>Schlüssel</a:t>
            </a:r>
            <a:r>
              <a:rPr lang="en-US" sz="1800">
                <a:latin typeface="Times New Roman" panose="02020603050405020304" pitchFamily="18" charset="0"/>
                <a:ea typeface="Calibri" panose="020F0502020204030204" pitchFamily="34" charset="0"/>
              </a:rPr>
              <a:t> (the key). It is a nine-volume work.</a:t>
            </a:r>
            <a:endParaRPr lang="en-US" altLang="en-US">
              <a:latin typeface="Arial" panose="020B0604020202020204" pitchFamily="34" charset="0"/>
            </a:endParaRPr>
          </a:p>
        </p:txBody>
      </p:sp>
    </p:spTree>
    <p:extLst>
      <p:ext uri="{BB962C8B-B14F-4D97-AF65-F5344CB8AC3E}">
        <p14:creationId xmlns:p14="http://schemas.microsoft.com/office/powerpoint/2010/main" val="31816776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a:extLst>
              <a:ext uri="{FF2B5EF4-FFF2-40B4-BE49-F238E27FC236}">
                <a16:creationId xmlns:a16="http://schemas.microsoft.com/office/drawing/2014/main" id="{EECA0980-B024-4D02-9A4E-8CE53AF2638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E5E69D9F-7C07-42A3-A907-16F7C1A91556}" type="slidenum">
              <a:rPr lang="en-US" altLang="en-US">
                <a:solidFill>
                  <a:prstClr val="black"/>
                </a:solidFill>
              </a:rPr>
              <a:pPr defTabSz="931774">
                <a:spcBef>
                  <a:spcPct val="0"/>
                </a:spcBef>
                <a:defRPr/>
              </a:pPr>
              <a:t>29</a:t>
            </a:fld>
            <a:endParaRPr lang="en-US" altLang="en-US">
              <a:solidFill>
                <a:prstClr val="black"/>
              </a:solidFill>
            </a:endParaRPr>
          </a:p>
        </p:txBody>
      </p:sp>
      <p:sp>
        <p:nvSpPr>
          <p:cNvPr id="115715" name="Rectangle 2">
            <a:extLst>
              <a:ext uri="{FF2B5EF4-FFF2-40B4-BE49-F238E27FC236}">
                <a16:creationId xmlns:a16="http://schemas.microsoft.com/office/drawing/2014/main" id="{5DD97038-DB50-48FD-9AA8-E0F7CE763710}"/>
              </a:ext>
            </a:extLst>
          </p:cNvPr>
          <p:cNvSpPr>
            <a:spLocks noGrp="1" noRot="1" noChangeAspect="1" noChangeArrowheads="1" noTextEdit="1"/>
          </p:cNvSpPr>
          <p:nvPr>
            <p:ph type="sldImg"/>
          </p:nvPr>
        </p:nvSpPr>
        <p:spPr>
          <a:ln/>
        </p:spPr>
      </p:sp>
      <p:sp>
        <p:nvSpPr>
          <p:cNvPr id="115716" name="Rectangle 3">
            <a:extLst>
              <a:ext uri="{FF2B5EF4-FFF2-40B4-BE49-F238E27FC236}">
                <a16:creationId xmlns:a16="http://schemas.microsoft.com/office/drawing/2014/main" id="{5273E639-F003-45E2-9278-85BA651FB0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Each volume of der </a:t>
            </a:r>
            <a:r>
              <a:rPr lang="en-US" sz="1800" dirty="0" err="1">
                <a:latin typeface="Times New Roman" panose="02020603050405020304" pitchFamily="18" charset="0"/>
                <a:ea typeface="Calibri" panose="020F0502020204030204" pitchFamily="34" charset="0"/>
              </a:rPr>
              <a:t>Schlüssel</a:t>
            </a:r>
            <a:r>
              <a:rPr lang="en-US" sz="1800" dirty="0">
                <a:latin typeface="Times New Roman" panose="02020603050405020304" pitchFamily="18" charset="0"/>
                <a:ea typeface="Calibri" panose="020F0502020204030204" pitchFamily="34" charset="0"/>
              </a:rPr>
              <a:t> has a locality index, a subject index and a surname index.</a:t>
            </a:r>
            <a:endParaRPr lang="en-US" altLang="en-US" dirty="0">
              <a:latin typeface="Arial" panose="020B0604020202020204" pitchFamily="34" charset="0"/>
            </a:endParaRPr>
          </a:p>
        </p:txBody>
      </p:sp>
    </p:spTree>
    <p:extLst>
      <p:ext uri="{BB962C8B-B14F-4D97-AF65-F5344CB8AC3E}">
        <p14:creationId xmlns:p14="http://schemas.microsoft.com/office/powerpoint/2010/main" val="2318189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nSpc>
                <a:spcPct val="90000"/>
              </a:lnSpc>
              <a:spcBef>
                <a:spcPts val="0"/>
              </a:spcBef>
              <a:spcAft>
                <a:spcPts val="0"/>
              </a:spcAft>
              <a:tabLst>
                <a:tab pos="3221990" algn="ctr"/>
              </a:tabLs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 this lecture I will talk about using compiled genealogy resources to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extend German ancestral lines and </a:t>
            </a: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prevent duplication of family research.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90000"/>
              </a:lnSpc>
              <a:spcBef>
                <a:spcPts val="0"/>
              </a:spcBef>
              <a:spcAft>
                <a:spcPts val="0"/>
              </a:spcAft>
              <a:tabLst>
                <a:tab pos="3221990" algn="ctr"/>
              </a:tabLs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Many genealogists do not realize that they may be duplicating family research that has already been completed by someone else.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The further we extend an ancestral line, the greater the likelihood that someone has connected to it and extended it even further.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One time at the Salt Lake FamilySearch Library, a patron came in wanting to know if her line could be extended back further if she hired a researcher. She gave her earliest ancestor’s name, his date, and place of birth. I went over to the book stacks and checked some compiled genealogy resources that I will be talking about in this lecture. After a couple of minutes I returned with a periodical volume and opened it up to an article that listed her very ancestor. The author of the article had extended the line back several generations in Germany and on back to the origin of the family in the Netherlands.</a:t>
            </a:r>
            <a:endParaRPr lang="en-US" dirty="0"/>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08358D41-3367-4A13-A4D3-FC192561C7C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22982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The indexes are author and title only. That means that only those names, subjects and localities that are in the title along with the names of the authors, are indexed. If there are other names, subjects, and localities listed in an article, they will not be indexed.</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In this example we have the surname *“Fust” and the item number is *1349. </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30</a:t>
            </a:fld>
            <a:endParaRPr lang="en-US"/>
          </a:p>
        </p:txBody>
      </p:sp>
    </p:spTree>
    <p:extLst>
      <p:ext uri="{BB962C8B-B14F-4D97-AF65-F5344CB8AC3E}">
        <p14:creationId xmlns:p14="http://schemas.microsoft.com/office/powerpoint/2010/main" val="2390641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In the front of each volume each entry is in numerical order, which makes it easy to find the one you need.</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31</a:t>
            </a:fld>
            <a:endParaRPr lang="en-US"/>
          </a:p>
        </p:txBody>
      </p:sp>
    </p:spTree>
    <p:extLst>
      <p:ext uri="{BB962C8B-B14F-4D97-AF65-F5344CB8AC3E}">
        <p14:creationId xmlns:p14="http://schemas.microsoft.com/office/powerpoint/2010/main" val="22404762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There are four things to look for when using this resource.</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First</a:t>
            </a:r>
          </a:p>
          <a:p>
            <a:r>
              <a:rPr lang="en-US" sz="1800">
                <a:latin typeface="Times New Roman" panose="02020603050405020304" pitchFamily="18" charset="0"/>
                <a:ea typeface="Calibri" panose="020F0502020204030204" pitchFamily="34" charset="0"/>
              </a:rPr>
              <a:t>The name of the periodical that the article is in is given at the top of the page. For this one it is the </a:t>
            </a:r>
            <a:r>
              <a:rPr lang="en-US" sz="1800" i="1" err="1">
                <a:latin typeface="Times New Roman" panose="02020603050405020304" pitchFamily="18" charset="0"/>
                <a:ea typeface="Calibri" panose="020F0502020204030204" pitchFamily="34" charset="0"/>
              </a:rPr>
              <a:t>Hessische</a:t>
            </a:r>
            <a:r>
              <a:rPr lang="en-US" sz="1800" i="1">
                <a:latin typeface="Times New Roman" panose="02020603050405020304" pitchFamily="18" charset="0"/>
                <a:ea typeface="Calibri" panose="020F0502020204030204" pitchFamily="34" charset="0"/>
              </a:rPr>
              <a:t> </a:t>
            </a:r>
            <a:r>
              <a:rPr lang="en-US" sz="1800" i="1" err="1">
                <a:latin typeface="Times New Roman" panose="02020603050405020304" pitchFamily="18" charset="0"/>
                <a:ea typeface="Calibri" panose="020F0502020204030204" pitchFamily="34" charset="0"/>
              </a:rPr>
              <a:t>Familienkunde</a:t>
            </a:r>
            <a:r>
              <a:rPr lang="en-US" sz="1800" i="0">
                <a:latin typeface="Times New Roman" panose="02020603050405020304" pitchFamily="18" charset="0"/>
                <a:ea typeface="Calibri" panose="020F0502020204030204" pitchFamily="34" charset="0"/>
              </a:rPr>
              <a:t> or Hessen Family information</a:t>
            </a:r>
            <a:r>
              <a:rPr lang="en-US" sz="1800">
                <a:latin typeface="Times New Roman" panose="02020603050405020304" pitchFamily="18" charset="0"/>
                <a:ea typeface="Calibri" panose="020F0502020204030204" pitchFamily="34" charset="0"/>
              </a:rPr>
              <a:t>.</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32</a:t>
            </a:fld>
            <a:endParaRPr lang="en-US"/>
          </a:p>
        </p:txBody>
      </p:sp>
    </p:spTree>
    <p:extLst>
      <p:ext uri="{BB962C8B-B14F-4D97-AF65-F5344CB8AC3E}">
        <p14:creationId xmlns:p14="http://schemas.microsoft.com/office/powerpoint/2010/main" val="21411909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Second</a:t>
            </a:r>
          </a:p>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The name of the author and the title.</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The name of the author can be important because they often write other articles about the same family or the same town or area. By checking the surname index for the author’s surname, you may find additional information.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33</a:t>
            </a:fld>
            <a:endParaRPr lang="en-US"/>
          </a:p>
        </p:txBody>
      </p:sp>
    </p:spTree>
    <p:extLst>
      <p:ext uri="{BB962C8B-B14F-4D97-AF65-F5344CB8AC3E}">
        <p14:creationId xmlns:p14="http://schemas.microsoft.com/office/powerpoint/2010/main" val="1973462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Third</a:t>
            </a:r>
          </a:p>
          <a:p>
            <a:r>
              <a:rPr lang="en-US" sz="1800">
                <a:latin typeface="Times New Roman" panose="02020603050405020304" pitchFamily="18" charset="0"/>
                <a:ea typeface="Calibri" panose="020F0502020204030204" pitchFamily="34" charset="0"/>
              </a:rPr>
              <a:t>The year following the title is the year that this article was published in this periodical. The years act as volumes. This volume is 1968.</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34</a:t>
            </a:fld>
            <a:endParaRPr lang="en-US"/>
          </a:p>
        </p:txBody>
      </p:sp>
    </p:spTree>
    <p:extLst>
      <p:ext uri="{BB962C8B-B14F-4D97-AF65-F5344CB8AC3E}">
        <p14:creationId xmlns:p14="http://schemas.microsoft.com/office/powerpoint/2010/main" val="4123456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Fourth</a:t>
            </a:r>
          </a:p>
          <a:p>
            <a:r>
              <a:rPr lang="en-US" sz="1800">
                <a:latin typeface="Times New Roman" panose="02020603050405020304" pitchFamily="18" charset="0"/>
                <a:ea typeface="Calibri" panose="020F0502020204030204" pitchFamily="34" charset="0"/>
              </a:rPr>
              <a:t>Is the page number that the article is on. This article is on page 1.</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35</a:t>
            </a:fld>
            <a:endParaRPr lang="en-US"/>
          </a:p>
        </p:txBody>
      </p:sp>
    </p:spTree>
    <p:extLst>
      <p:ext uri="{BB962C8B-B14F-4D97-AF65-F5344CB8AC3E}">
        <p14:creationId xmlns:p14="http://schemas.microsoft.com/office/powerpoint/2010/main" val="217886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a:extLst>
              <a:ext uri="{FF2B5EF4-FFF2-40B4-BE49-F238E27FC236}">
                <a16:creationId xmlns:a16="http://schemas.microsoft.com/office/drawing/2014/main" id="{BF3FC09A-9DFF-4FA8-8A13-1B2064FE6FD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3993A3CA-BA04-4E6E-83E8-55E6E9E6FC58}" type="slidenum">
              <a:rPr lang="en-US" altLang="en-US">
                <a:solidFill>
                  <a:prstClr val="black"/>
                </a:solidFill>
              </a:rPr>
              <a:pPr defTabSz="931774">
                <a:spcBef>
                  <a:spcPct val="0"/>
                </a:spcBef>
                <a:defRPr/>
              </a:pPr>
              <a:t>36</a:t>
            </a:fld>
            <a:endParaRPr lang="en-US" altLang="en-US">
              <a:solidFill>
                <a:prstClr val="black"/>
              </a:solidFill>
            </a:endParaRPr>
          </a:p>
        </p:txBody>
      </p:sp>
      <p:sp>
        <p:nvSpPr>
          <p:cNvPr id="130051" name="Rectangle 2">
            <a:extLst>
              <a:ext uri="{FF2B5EF4-FFF2-40B4-BE49-F238E27FC236}">
                <a16:creationId xmlns:a16="http://schemas.microsoft.com/office/drawing/2014/main" id="{F13C17D9-976B-40CA-B22B-1EBC739C343C}"/>
              </a:ext>
            </a:extLst>
          </p:cNvPr>
          <p:cNvSpPr>
            <a:spLocks noGrp="1" noRot="1" noChangeAspect="1" noChangeArrowheads="1" noTextEdit="1"/>
          </p:cNvSpPr>
          <p:nvPr>
            <p:ph type="sldImg"/>
          </p:nvPr>
        </p:nvSpPr>
        <p:spPr>
          <a:ln/>
        </p:spPr>
      </p:sp>
      <p:sp>
        <p:nvSpPr>
          <p:cNvPr id="130052" name="Rectangle 3">
            <a:extLst>
              <a:ext uri="{FF2B5EF4-FFF2-40B4-BE49-F238E27FC236}">
                <a16:creationId xmlns:a16="http://schemas.microsoft.com/office/drawing/2014/main" id="{FB8246F7-2983-4584-AD8F-AF313D772D6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This is the title page for the 1968 volume.</a:t>
            </a:r>
            <a:endParaRPr lang="en-US" altLang="en-US">
              <a:latin typeface="Arial" panose="020B0604020202020204" pitchFamily="34" charset="0"/>
            </a:endParaRPr>
          </a:p>
        </p:txBody>
      </p:sp>
    </p:spTree>
    <p:extLst>
      <p:ext uri="{BB962C8B-B14F-4D97-AF65-F5344CB8AC3E}">
        <p14:creationId xmlns:p14="http://schemas.microsoft.com/office/powerpoint/2010/main" val="27940545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a:extLst>
              <a:ext uri="{FF2B5EF4-FFF2-40B4-BE49-F238E27FC236}">
                <a16:creationId xmlns:a16="http://schemas.microsoft.com/office/drawing/2014/main" id="{8907C4B5-9857-4ABC-9C97-6AEE336C26E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F84DDAB2-F7CC-402E-804D-1B6C91018550}" type="slidenum">
              <a:rPr lang="en-US" altLang="en-US">
                <a:solidFill>
                  <a:prstClr val="black"/>
                </a:solidFill>
              </a:rPr>
              <a:pPr defTabSz="931774">
                <a:spcBef>
                  <a:spcPct val="0"/>
                </a:spcBef>
                <a:defRPr/>
              </a:pPr>
              <a:t>37</a:t>
            </a:fld>
            <a:endParaRPr lang="en-US" altLang="en-US">
              <a:solidFill>
                <a:prstClr val="black"/>
              </a:solidFill>
            </a:endParaRPr>
          </a:p>
        </p:txBody>
      </p:sp>
      <p:sp>
        <p:nvSpPr>
          <p:cNvPr id="132099" name="Rectangle 2">
            <a:extLst>
              <a:ext uri="{FF2B5EF4-FFF2-40B4-BE49-F238E27FC236}">
                <a16:creationId xmlns:a16="http://schemas.microsoft.com/office/drawing/2014/main" id="{0825868E-B17B-4E2F-86F6-B3AE6EDBA9F9}"/>
              </a:ext>
            </a:extLst>
          </p:cNvPr>
          <p:cNvSpPr>
            <a:spLocks noGrp="1" noRot="1" noChangeAspect="1" noChangeArrowheads="1" noTextEdit="1"/>
          </p:cNvSpPr>
          <p:nvPr>
            <p:ph type="sldImg"/>
          </p:nvPr>
        </p:nvSpPr>
        <p:spPr>
          <a:ln/>
        </p:spPr>
      </p:sp>
      <p:sp>
        <p:nvSpPr>
          <p:cNvPr id="132100" name="Rectangle 3">
            <a:extLst>
              <a:ext uri="{FF2B5EF4-FFF2-40B4-BE49-F238E27FC236}">
                <a16:creationId xmlns:a16="http://schemas.microsoft.com/office/drawing/2014/main" id="{B7C57721-D70D-4CD5-A150-8477C32E695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And this is page one of the article on the Fust Family.</a:t>
            </a:r>
            <a:endParaRPr lang="en-US" altLang="en-US">
              <a:latin typeface="Arial" panose="020B0604020202020204" pitchFamily="34" charset="0"/>
            </a:endParaRPr>
          </a:p>
        </p:txBody>
      </p:sp>
    </p:spTree>
    <p:extLst>
      <p:ext uri="{BB962C8B-B14F-4D97-AF65-F5344CB8AC3E}">
        <p14:creationId xmlns:p14="http://schemas.microsoft.com/office/powerpoint/2010/main" val="23401670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1127645-366D-76DF-D171-F55F9DFB3DAE}"/>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0B11A6-E162-495A-8085-8AD983EAD1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88450" name="Rectangle 2">
            <a:extLst>
              <a:ext uri="{FF2B5EF4-FFF2-40B4-BE49-F238E27FC236}">
                <a16:creationId xmlns:a16="http://schemas.microsoft.com/office/drawing/2014/main" id="{7821DA13-A85A-74E3-6310-0391640F608D}"/>
              </a:ext>
            </a:extLst>
          </p:cNvPr>
          <p:cNvSpPr>
            <a:spLocks noGrp="1" noRot="1" noChangeAspect="1" noChangeArrowheads="1" noTextEdit="1"/>
          </p:cNvSpPr>
          <p:nvPr>
            <p:ph type="sldImg"/>
          </p:nvPr>
        </p:nvSpPr>
        <p:spPr>
          <a:ln/>
        </p:spPr>
      </p:sp>
      <p:sp>
        <p:nvSpPr>
          <p:cNvPr id="488451" name="Rectangle 3">
            <a:extLst>
              <a:ext uri="{FF2B5EF4-FFF2-40B4-BE49-F238E27FC236}">
                <a16:creationId xmlns:a16="http://schemas.microsoft.com/office/drawing/2014/main" id="{0A4A4CCF-2826-8331-D74C-57B65D3353A4}"/>
              </a:ext>
            </a:extLst>
          </p:cNvPr>
          <p:cNvSpPr>
            <a:spLocks noGrp="1" noChangeArrowheads="1"/>
          </p:cNvSpPr>
          <p:nvPr>
            <p:ph type="body" idx="1"/>
          </p:nvPr>
        </p:nvSpPr>
        <p:spPr/>
        <p:txBody>
          <a:bodyPr/>
          <a:lstStyle/>
          <a:p>
            <a:r>
              <a:rPr lang="en-US" altLang="en-US"/>
              <a:t>The </a:t>
            </a:r>
            <a:r>
              <a:rPr lang="en-US" altLang="en-US" err="1"/>
              <a:t>Quellenschau</a:t>
            </a:r>
            <a:r>
              <a:rPr lang="en-US" altLang="en-US"/>
              <a:t> für </a:t>
            </a:r>
            <a:r>
              <a:rPr lang="en-US" altLang="en-US" err="1"/>
              <a:t>Familienforscher</a:t>
            </a:r>
            <a:r>
              <a:rPr lang="en-US" altLang="en-US"/>
              <a:t> means a show of sources for family researchers. It is a three -volume work, outlined here in red.</a:t>
            </a:r>
          </a:p>
        </p:txBody>
      </p:sp>
    </p:spTree>
    <p:extLst>
      <p:ext uri="{BB962C8B-B14F-4D97-AF65-F5344CB8AC3E}">
        <p14:creationId xmlns:p14="http://schemas.microsoft.com/office/powerpoint/2010/main" val="14772527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1127645-366D-76DF-D171-F55F9DFB3DAE}"/>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0B11A6-E162-495A-8085-8AD983EAD1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88450" name="Rectangle 2">
            <a:extLst>
              <a:ext uri="{FF2B5EF4-FFF2-40B4-BE49-F238E27FC236}">
                <a16:creationId xmlns:a16="http://schemas.microsoft.com/office/drawing/2014/main" id="{7821DA13-A85A-74E3-6310-0391640F608D}"/>
              </a:ext>
            </a:extLst>
          </p:cNvPr>
          <p:cNvSpPr>
            <a:spLocks noGrp="1" noRot="1" noChangeAspect="1" noChangeArrowheads="1" noTextEdit="1"/>
          </p:cNvSpPr>
          <p:nvPr>
            <p:ph type="sldImg"/>
          </p:nvPr>
        </p:nvSpPr>
        <p:spPr>
          <a:ln/>
        </p:spPr>
      </p:sp>
      <p:sp>
        <p:nvSpPr>
          <p:cNvPr id="488451" name="Rectangle 3">
            <a:extLst>
              <a:ext uri="{FF2B5EF4-FFF2-40B4-BE49-F238E27FC236}">
                <a16:creationId xmlns:a16="http://schemas.microsoft.com/office/drawing/2014/main" id="{0A4A4CCF-2826-8331-D74C-57B65D3353A4}"/>
              </a:ext>
            </a:extLst>
          </p:cNvPr>
          <p:cNvSpPr>
            <a:spLocks noGrp="1" noChangeArrowheads="1"/>
          </p:cNvSpPr>
          <p:nvPr>
            <p:ph type="body" idx="1"/>
          </p:nvPr>
        </p:nvSpPr>
        <p:spPr/>
        <p:txBody>
          <a:bodyPr/>
          <a:lstStyle/>
          <a:p>
            <a:r>
              <a:rPr lang="en-US" altLang="en-US"/>
              <a:t>The </a:t>
            </a:r>
            <a:r>
              <a:rPr lang="en-US" altLang="en-US" err="1"/>
              <a:t>Quellenschau</a:t>
            </a:r>
            <a:r>
              <a:rPr lang="en-US" altLang="en-US"/>
              <a:t> für </a:t>
            </a:r>
            <a:r>
              <a:rPr lang="en-US" altLang="en-US" err="1"/>
              <a:t>Familienforscher</a:t>
            </a:r>
            <a:r>
              <a:rPr lang="en-US" altLang="en-US"/>
              <a:t> means a show of sources for family researchers. It is a three -volume work, outlined here in red.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First, I want to talk about internet resources.</a:t>
            </a:r>
            <a:endParaRPr lang="en-US" dirty="0"/>
          </a:p>
        </p:txBody>
      </p:sp>
      <p:sp>
        <p:nvSpPr>
          <p:cNvPr id="4" name="Slide Number Placeholder 3"/>
          <p:cNvSpPr>
            <a:spLocks noGrp="1"/>
          </p:cNvSpPr>
          <p:nvPr>
            <p:ph type="sldNum" sz="quarter" idx="5"/>
          </p:nvPr>
        </p:nvSpPr>
        <p:spPr/>
        <p:txBody>
          <a:bodyPr/>
          <a:lstStyle/>
          <a:p>
            <a:fld id="{EA1FBEF8-F5C8-4934-A9BD-7CCB7AC0670D}" type="slidenum">
              <a:rPr lang="en-US" smtClean="0"/>
              <a:t>4</a:t>
            </a:fld>
            <a:endParaRPr lang="en-US"/>
          </a:p>
        </p:txBody>
      </p:sp>
    </p:spTree>
    <p:extLst>
      <p:ext uri="{BB962C8B-B14F-4D97-AF65-F5344CB8AC3E}">
        <p14:creationId xmlns:p14="http://schemas.microsoft.com/office/powerpoint/2010/main" val="20382649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0B17B36-4310-3031-2A8E-8082A608DAFF}"/>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434884D-46CE-49D4-840C-781EA19622C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47138" name="Rectangle 2">
            <a:extLst>
              <a:ext uri="{FF2B5EF4-FFF2-40B4-BE49-F238E27FC236}">
                <a16:creationId xmlns:a16="http://schemas.microsoft.com/office/drawing/2014/main" id="{AA866383-43C2-DA01-1198-0718CA2E11CF}"/>
              </a:ext>
            </a:extLst>
          </p:cNvPr>
          <p:cNvSpPr>
            <a:spLocks noGrp="1" noRot="1" noChangeAspect="1" noChangeArrowheads="1" noTextEdit="1"/>
          </p:cNvSpPr>
          <p:nvPr>
            <p:ph type="sldImg"/>
          </p:nvPr>
        </p:nvSpPr>
        <p:spPr>
          <a:ln/>
        </p:spPr>
      </p:sp>
      <p:sp>
        <p:nvSpPr>
          <p:cNvPr id="347139" name="Rectangle 3">
            <a:extLst>
              <a:ext uri="{FF2B5EF4-FFF2-40B4-BE49-F238E27FC236}">
                <a16:creationId xmlns:a16="http://schemas.microsoft.com/office/drawing/2014/main" id="{6CD20575-A797-89BC-DC6E-4278274D475A}"/>
              </a:ext>
            </a:extLst>
          </p:cNvPr>
          <p:cNvSpPr>
            <a:spLocks noGrp="1" noChangeArrowheads="1"/>
          </p:cNvSpPr>
          <p:nvPr>
            <p:ph type="body" idx="1"/>
          </p:nvPr>
        </p:nvSpPr>
        <p:spPr/>
        <p:txBody>
          <a:bodyPr/>
          <a:lstStyle/>
          <a:p>
            <a:pPr marL="457200" marR="0">
              <a:spcBef>
                <a:spcPts val="0"/>
              </a:spcBef>
              <a:spcAft>
                <a:spcPts val="0"/>
              </a:spcAf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Volume one lists four indexes. The locality index is an index of cities and towns,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area index is an index of areas such as nobility, government, and cultural areas.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subject index is an index of subjects such as occupations, schools, and record types.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last index is the surname index.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Volume two is a list of sources pertaining to volume one.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Volume three is in two parts.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Part one contains the locality, area, subject, and surname indexes.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Part two provides a list of sources for part one in volume three.</a:t>
            </a: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4230368-A443-81A0-39B7-16253FA6EBFA}"/>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273BBF-E760-4A7D-A494-7AF5170DDE1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2546" name="Rectangle 2">
            <a:extLst>
              <a:ext uri="{FF2B5EF4-FFF2-40B4-BE49-F238E27FC236}">
                <a16:creationId xmlns:a16="http://schemas.microsoft.com/office/drawing/2014/main" id="{6FBD1F00-7F83-11BE-EB33-4B21DBF3521F}"/>
              </a:ext>
            </a:extLst>
          </p:cNvPr>
          <p:cNvSpPr>
            <a:spLocks noGrp="1" noRot="1" noChangeAspect="1" noChangeArrowheads="1" noTextEdit="1"/>
          </p:cNvSpPr>
          <p:nvPr>
            <p:ph type="sldImg"/>
          </p:nvPr>
        </p:nvSpPr>
        <p:spPr>
          <a:ln/>
        </p:spPr>
      </p:sp>
      <p:sp>
        <p:nvSpPr>
          <p:cNvPr id="492547" name="Rectangle 3">
            <a:extLst>
              <a:ext uri="{FF2B5EF4-FFF2-40B4-BE49-F238E27FC236}">
                <a16:creationId xmlns:a16="http://schemas.microsoft.com/office/drawing/2014/main" id="{8E16D158-4C07-50C7-5B0A-700502EC08B2}"/>
              </a:ext>
            </a:extLst>
          </p:cNvPr>
          <p:cNvSpPr>
            <a:spLocks noGrp="1" noChangeArrowheads="1"/>
          </p:cNvSpPr>
          <p:nvPr>
            <p:ph type="body" idx="1"/>
          </p:nvPr>
        </p:nvSpPr>
        <p:spPr/>
        <p:txBody>
          <a:bodyPr/>
          <a:lstStyle/>
          <a:p>
            <a:r>
              <a:rPr lang="en-US" altLang="en-US"/>
              <a:t>In the locality index the cities and towns are listed alphabetically across the page, making it a little more difficult to search.</a:t>
            </a:r>
          </a:p>
          <a:p>
            <a:r>
              <a:rPr lang="en-US" altLang="en-US"/>
              <a:t>The reference numbers after each locality are the numbers that identifies the sources that were indexed.</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71E8C4A-C0A1-DD49-A229-FA4D6F1C96C8}"/>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F6CC825-F51F-4439-8F1F-405B254B69C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4594" name="Rectangle 2">
            <a:extLst>
              <a:ext uri="{FF2B5EF4-FFF2-40B4-BE49-F238E27FC236}">
                <a16:creationId xmlns:a16="http://schemas.microsoft.com/office/drawing/2014/main" id="{B03691C1-AB00-527C-2424-BCC4D3AD9641}"/>
              </a:ext>
            </a:extLst>
          </p:cNvPr>
          <p:cNvSpPr>
            <a:spLocks noGrp="1" noRot="1" noChangeAspect="1" noChangeArrowheads="1" noTextEdit="1"/>
          </p:cNvSpPr>
          <p:nvPr>
            <p:ph type="sldImg"/>
          </p:nvPr>
        </p:nvSpPr>
        <p:spPr>
          <a:ln/>
        </p:spPr>
      </p:sp>
      <p:sp>
        <p:nvSpPr>
          <p:cNvPr id="494595" name="Rectangle 3">
            <a:extLst>
              <a:ext uri="{FF2B5EF4-FFF2-40B4-BE49-F238E27FC236}">
                <a16:creationId xmlns:a16="http://schemas.microsoft.com/office/drawing/2014/main" id="{63BFBDB5-FAFE-5D98-2FE4-EF737CD48569}"/>
              </a:ext>
            </a:extLst>
          </p:cNvPr>
          <p:cNvSpPr>
            <a:spLocks noGrp="1" noChangeArrowheads="1"/>
          </p:cNvSpPr>
          <p:nvPr>
            <p:ph type="body" idx="1"/>
          </p:nvPr>
        </p:nvSpPr>
        <p:spPr/>
        <p:txBody>
          <a:bodyPr/>
          <a:lstStyle/>
          <a:p>
            <a:r>
              <a:rPr lang="en-US" altLang="en-US" sz="1200"/>
              <a:t>The Area Index is easy to search but you must first know &amp; understand the government and area jurisdiction in order to effectively use it. These were discussed in Webinar No. two.</a:t>
            </a:r>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5522496-B943-7435-3B48-825C39BB1E7B}"/>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1C2780F-2C7C-4C75-AE01-0448C90F347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6642" name="Rectangle 2">
            <a:extLst>
              <a:ext uri="{FF2B5EF4-FFF2-40B4-BE49-F238E27FC236}">
                <a16:creationId xmlns:a16="http://schemas.microsoft.com/office/drawing/2014/main" id="{A3C35E94-2433-83AF-071D-EA8E6FF4EA9B}"/>
              </a:ext>
            </a:extLst>
          </p:cNvPr>
          <p:cNvSpPr>
            <a:spLocks noGrp="1" noRot="1" noChangeAspect="1" noChangeArrowheads="1" noTextEdit="1"/>
          </p:cNvSpPr>
          <p:nvPr>
            <p:ph type="sldImg"/>
          </p:nvPr>
        </p:nvSpPr>
        <p:spPr>
          <a:ln/>
        </p:spPr>
      </p:sp>
      <p:sp>
        <p:nvSpPr>
          <p:cNvPr id="496643" name="Rectangle 3">
            <a:extLst>
              <a:ext uri="{FF2B5EF4-FFF2-40B4-BE49-F238E27FC236}">
                <a16:creationId xmlns:a16="http://schemas.microsoft.com/office/drawing/2014/main" id="{019DBFF1-E10E-2922-F73A-55F030903A8C}"/>
              </a:ext>
            </a:extLst>
          </p:cNvPr>
          <p:cNvSpPr>
            <a:spLocks noGrp="1" noChangeArrowheads="1"/>
          </p:cNvSpPr>
          <p:nvPr>
            <p:ph type="body" idx="1"/>
          </p:nvPr>
        </p:nvSpPr>
        <p:spPr/>
        <p:txBody>
          <a:bodyPr/>
          <a:lstStyle/>
          <a:p>
            <a:r>
              <a:rPr lang="en-US" altLang="en-US" sz="1200"/>
              <a:t>The Subject Index identifies the place or jurisdiction to which it pertains.</a:t>
            </a:r>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A75574B-7CE1-F963-656C-DE3C84C4AC05}"/>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E50B65-8AEA-42E6-A36B-D6A9485CC4B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8690" name="Rectangle 2">
            <a:extLst>
              <a:ext uri="{FF2B5EF4-FFF2-40B4-BE49-F238E27FC236}">
                <a16:creationId xmlns:a16="http://schemas.microsoft.com/office/drawing/2014/main" id="{3A9D5C0C-F9C0-7006-0498-452053A7F431}"/>
              </a:ext>
            </a:extLst>
          </p:cNvPr>
          <p:cNvSpPr>
            <a:spLocks noGrp="1" noRot="1" noChangeAspect="1" noChangeArrowheads="1" noTextEdit="1"/>
          </p:cNvSpPr>
          <p:nvPr>
            <p:ph type="sldImg"/>
          </p:nvPr>
        </p:nvSpPr>
        <p:spPr>
          <a:ln/>
        </p:spPr>
      </p:sp>
      <p:sp>
        <p:nvSpPr>
          <p:cNvPr id="498691" name="Rectangle 3">
            <a:extLst>
              <a:ext uri="{FF2B5EF4-FFF2-40B4-BE49-F238E27FC236}">
                <a16:creationId xmlns:a16="http://schemas.microsoft.com/office/drawing/2014/main" id="{FAD2BD19-AB0A-1BD0-5F3A-6E9B28CE9CB9}"/>
              </a:ext>
            </a:extLst>
          </p:cNvPr>
          <p:cNvSpPr>
            <a:spLocks noGrp="1" noChangeArrowheads="1"/>
          </p:cNvSpPr>
          <p:nvPr>
            <p:ph type="body" idx="1"/>
          </p:nvPr>
        </p:nvSpPr>
        <p:spPr/>
        <p:txBody>
          <a:bodyPr/>
          <a:lstStyle/>
          <a:p>
            <a:r>
              <a:rPr lang="en-US" altLang="en-US"/>
              <a:t>In the surname index, some of the names are listed phonetically. For example, the names beginning with a “C” are listed with those that begin with a “K”.</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D2E8365-7A5A-69E3-B71E-0DD0994AD553}"/>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D3D8483-35D4-4B48-8D1C-B529C1525D4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2258" name="Rectangle 2">
            <a:extLst>
              <a:ext uri="{FF2B5EF4-FFF2-40B4-BE49-F238E27FC236}">
                <a16:creationId xmlns:a16="http://schemas.microsoft.com/office/drawing/2014/main" id="{386C933E-6A09-0468-8993-A3319EC9F080}"/>
              </a:ext>
            </a:extLst>
          </p:cNvPr>
          <p:cNvSpPr>
            <a:spLocks noGrp="1" noRot="1" noChangeAspect="1" noChangeArrowheads="1" noTextEdit="1"/>
          </p:cNvSpPr>
          <p:nvPr>
            <p:ph type="sldImg"/>
          </p:nvPr>
        </p:nvSpPr>
        <p:spPr>
          <a:ln/>
        </p:spPr>
      </p:sp>
      <p:sp>
        <p:nvSpPr>
          <p:cNvPr id="352259" name="Rectangle 3">
            <a:extLst>
              <a:ext uri="{FF2B5EF4-FFF2-40B4-BE49-F238E27FC236}">
                <a16:creationId xmlns:a16="http://schemas.microsoft.com/office/drawing/2014/main" id="{0AFAB8CE-FD70-5B15-4EC3-6638261C3B5B}"/>
              </a:ext>
            </a:extLst>
          </p:cNvPr>
          <p:cNvSpPr>
            <a:spLocks noGrp="1" noChangeArrowheads="1"/>
          </p:cNvSpPr>
          <p:nvPr>
            <p:ph type="body" idx="1"/>
          </p:nvPr>
        </p:nvSpPr>
        <p:spPr/>
        <p:txBody>
          <a:bodyPr/>
          <a:lstStyle/>
          <a:p>
            <a:r>
              <a:rPr lang="en-US" altLang="en-US" sz="2000">
                <a:latin typeface="Times New Roman" panose="02020603050405020304" pitchFamily="18" charset="0"/>
                <a:cs typeface="Times New Roman" panose="02020603050405020304" pitchFamily="18" charset="0"/>
              </a:rPr>
              <a:t>Another time I was helping a patron at the FamilySearch Library who was trying to determine where his </a:t>
            </a:r>
            <a:r>
              <a:rPr lang="en-US" altLang="en-US" sz="2000" err="1">
                <a:latin typeface="Times New Roman" panose="02020603050405020304" pitchFamily="18" charset="0"/>
                <a:cs typeface="Times New Roman" panose="02020603050405020304" pitchFamily="18" charset="0"/>
              </a:rPr>
              <a:t>Nahrgang</a:t>
            </a:r>
            <a:r>
              <a:rPr lang="en-US" altLang="en-US" sz="2000">
                <a:latin typeface="Times New Roman" panose="02020603050405020304" pitchFamily="18" charset="0"/>
                <a:cs typeface="Times New Roman" panose="02020603050405020304" pitchFamily="18" charset="0"/>
              </a:rPr>
              <a:t> family came from in Germany. </a:t>
            </a:r>
            <a:r>
              <a:rPr lang="en-US" sz="1800" b="1">
                <a:solidFill>
                  <a:srgbClr val="FF0000"/>
                </a:solidFill>
                <a:effectLst/>
                <a:latin typeface="Times New Roman" panose="02020603050405020304" pitchFamily="18" charset="0"/>
                <a:ea typeface="Calibri" panose="020F0502020204030204" pitchFamily="34" charset="0"/>
              </a:rPr>
              <a:t>*</a:t>
            </a:r>
            <a:r>
              <a:rPr lang="en-US" altLang="en-US" sz="2000">
                <a:latin typeface="Times New Roman" panose="02020603050405020304" pitchFamily="18" charset="0"/>
                <a:cs typeface="Times New Roman" panose="02020603050405020304" pitchFamily="18" charset="0"/>
              </a:rPr>
              <a:t>He hadn’t been able to find any record in the U.S. that gave anything other than Germany. </a:t>
            </a:r>
            <a:r>
              <a:rPr lang="en-US" sz="1800" b="1">
                <a:solidFill>
                  <a:srgbClr val="FF0000"/>
                </a:solidFill>
                <a:effectLst/>
                <a:latin typeface="Times New Roman" panose="02020603050405020304" pitchFamily="18" charset="0"/>
                <a:ea typeface="Calibri" panose="020F0502020204030204" pitchFamily="34" charset="0"/>
              </a:rPr>
              <a:t>*</a:t>
            </a:r>
            <a:r>
              <a:rPr lang="en-US" altLang="en-US" sz="2000">
                <a:latin typeface="Times New Roman" panose="02020603050405020304" pitchFamily="18" charset="0"/>
                <a:cs typeface="Times New Roman" panose="02020603050405020304" pitchFamily="18" charset="0"/>
              </a:rPr>
              <a:t>German surname books at the library did not list the </a:t>
            </a:r>
            <a:r>
              <a:rPr lang="en-US" altLang="en-US" sz="2000" err="1">
                <a:latin typeface="Times New Roman" panose="02020603050405020304" pitchFamily="18" charset="0"/>
                <a:cs typeface="Times New Roman" panose="02020603050405020304" pitchFamily="18" charset="0"/>
              </a:rPr>
              <a:t>Nahrgang</a:t>
            </a:r>
            <a:r>
              <a:rPr lang="en-US" altLang="en-US" sz="2000">
                <a:latin typeface="Times New Roman" panose="02020603050405020304" pitchFamily="18" charset="0"/>
                <a:cs typeface="Times New Roman" panose="02020603050405020304" pitchFamily="18" charset="0"/>
              </a:rPr>
              <a:t> name either. </a:t>
            </a:r>
            <a:r>
              <a:rPr lang="en-US" sz="1800" b="1">
                <a:solidFill>
                  <a:srgbClr val="FF0000"/>
                </a:solidFill>
                <a:effectLst/>
                <a:latin typeface="Times New Roman" panose="02020603050405020304" pitchFamily="18" charset="0"/>
                <a:ea typeface="Calibri" panose="020F0502020204030204" pitchFamily="34" charset="0"/>
              </a:rPr>
              <a:t>*</a:t>
            </a:r>
            <a:r>
              <a:rPr lang="en-US" altLang="en-US" sz="2000">
                <a:latin typeface="Times New Roman" panose="02020603050405020304" pitchFamily="18" charset="0"/>
                <a:cs typeface="Times New Roman" panose="02020603050405020304" pitchFamily="18" charset="0"/>
              </a:rPr>
              <a:t>It was possible that the name may have been anglicized after they came to America.</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Rectangle 7">
            <a:extLst>
              <a:ext uri="{FF2B5EF4-FFF2-40B4-BE49-F238E27FC236}">
                <a16:creationId xmlns:a16="http://schemas.microsoft.com/office/drawing/2014/main" id="{5396F808-7D16-01B8-A8A8-74FF559718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5D0B570-66D4-450E-BEA0-08752EB29CF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14403" name="Rectangle 2">
            <a:extLst>
              <a:ext uri="{FF2B5EF4-FFF2-40B4-BE49-F238E27FC236}">
                <a16:creationId xmlns:a16="http://schemas.microsoft.com/office/drawing/2014/main" id="{FE5E3A78-8467-F59B-DDC1-89E94C6B5D69}"/>
              </a:ext>
            </a:extLst>
          </p:cNvPr>
          <p:cNvSpPr>
            <a:spLocks noGrp="1" noRot="1" noChangeAspect="1" noChangeArrowheads="1" noTextEdit="1"/>
          </p:cNvSpPr>
          <p:nvPr>
            <p:ph type="sldImg"/>
          </p:nvPr>
        </p:nvSpPr>
        <p:spPr>
          <a:ln/>
        </p:spPr>
      </p:sp>
      <p:sp>
        <p:nvSpPr>
          <p:cNvPr id="614404" name="Rectangle 3">
            <a:extLst>
              <a:ext uri="{FF2B5EF4-FFF2-40B4-BE49-F238E27FC236}">
                <a16:creationId xmlns:a16="http://schemas.microsoft.com/office/drawing/2014/main" id="{41FFEBC9-D9BD-6408-1C79-B40E927D25C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In the </a:t>
            </a:r>
            <a:r>
              <a:rPr lang="en-US" sz="1800" err="1">
                <a:effectLst/>
                <a:latin typeface="Times New Roman" panose="02020603050405020304" pitchFamily="18" charset="0"/>
                <a:ea typeface="Calibri" panose="020F0502020204030204" pitchFamily="34" charset="0"/>
              </a:rPr>
              <a:t>Quellenschau</a:t>
            </a:r>
            <a:r>
              <a:rPr lang="en-US" sz="1800">
                <a:effectLst/>
                <a:latin typeface="Times New Roman" panose="02020603050405020304" pitchFamily="18" charset="0"/>
                <a:ea typeface="Calibri" panose="020F0502020204030204" pitchFamily="34" charset="0"/>
              </a:rPr>
              <a:t> für </a:t>
            </a:r>
            <a:r>
              <a:rPr lang="en-US" sz="1800" err="1">
                <a:effectLst/>
                <a:latin typeface="Times New Roman" panose="02020603050405020304" pitchFamily="18" charset="0"/>
                <a:ea typeface="Calibri" panose="020F0502020204030204" pitchFamily="34" charset="0"/>
              </a:rPr>
              <a:t>Familienforscher</a:t>
            </a:r>
            <a:r>
              <a:rPr lang="en-US" sz="1800">
                <a:effectLst/>
                <a:latin typeface="Times New Roman" panose="02020603050405020304" pitchFamily="18" charset="0"/>
                <a:ea typeface="Calibri" panose="020F0502020204030204" pitchFamily="34" charset="0"/>
              </a:rPr>
              <a:t>, </a:t>
            </a:r>
            <a:r>
              <a:rPr lang="en-US" sz="1800" b="1">
                <a:solidFill>
                  <a:srgbClr val="FF0000"/>
                </a:solidFill>
                <a:effectLst/>
                <a:latin typeface="Times New Roman" panose="02020603050405020304" pitchFamily="18" charset="0"/>
                <a:ea typeface="Calibri" panose="020F0502020204030204" pitchFamily="34" charset="0"/>
              </a:rPr>
              <a:t>*</a:t>
            </a:r>
            <a:r>
              <a:rPr lang="en-US" sz="1800">
                <a:effectLst/>
                <a:latin typeface="Times New Roman" panose="02020603050405020304" pitchFamily="18" charset="0"/>
                <a:ea typeface="Calibri" panose="020F0502020204030204" pitchFamily="34" charset="0"/>
              </a:rPr>
              <a:t>under </a:t>
            </a:r>
            <a:r>
              <a:rPr lang="en-US" sz="1800" err="1">
                <a:effectLst/>
                <a:latin typeface="Times New Roman" panose="02020603050405020304" pitchFamily="18" charset="0"/>
                <a:ea typeface="Calibri" panose="020F0502020204030204" pitchFamily="34" charset="0"/>
              </a:rPr>
              <a:t>Personen</a:t>
            </a:r>
            <a:r>
              <a:rPr lang="en-US" sz="1800">
                <a:effectLst/>
                <a:latin typeface="Times New Roman" panose="02020603050405020304" pitchFamily="18" charset="0"/>
                <a:ea typeface="Calibri" panose="020F0502020204030204" pitchFamily="34" charset="0"/>
              </a:rPr>
              <a:t> Register,</a:t>
            </a:r>
            <a:r>
              <a:rPr lang="en-US" altLang="en-US">
                <a:latin typeface="Arial" panose="020B0604020202020204" pitchFamily="34" charset="0"/>
              </a:rPr>
              <a:t> we found an entry that listed the *</a:t>
            </a:r>
            <a:r>
              <a:rPr lang="en-US" altLang="en-US" err="1">
                <a:latin typeface="Arial" panose="020B0604020202020204" pitchFamily="34" charset="0"/>
              </a:rPr>
              <a:t>Nahrgang</a:t>
            </a:r>
            <a:r>
              <a:rPr lang="en-US" altLang="en-US">
                <a:latin typeface="Arial" panose="020B0604020202020204" pitchFamily="34" charset="0"/>
              </a:rPr>
              <a:t> Family and gave the source number *197/h</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81EF5E2-BB54-939C-C696-58EC219240DD}"/>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F25FA83-15C2-4556-AF14-E0CE05CE1B0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5330" name="Rectangle 2">
            <a:extLst>
              <a:ext uri="{FF2B5EF4-FFF2-40B4-BE49-F238E27FC236}">
                <a16:creationId xmlns:a16="http://schemas.microsoft.com/office/drawing/2014/main" id="{386D0DE8-EF02-8B92-11C9-3941D10E33C2}"/>
              </a:ext>
            </a:extLst>
          </p:cNvPr>
          <p:cNvSpPr>
            <a:spLocks noGrp="1" noRot="1" noChangeAspect="1" noChangeArrowheads="1" noTextEdit="1"/>
          </p:cNvSpPr>
          <p:nvPr>
            <p:ph type="sldImg"/>
          </p:nvPr>
        </p:nvSpPr>
        <p:spPr>
          <a:ln/>
        </p:spPr>
      </p:sp>
      <p:sp>
        <p:nvSpPr>
          <p:cNvPr id="355331" name="Rectangle 3">
            <a:extLst>
              <a:ext uri="{FF2B5EF4-FFF2-40B4-BE49-F238E27FC236}">
                <a16:creationId xmlns:a16="http://schemas.microsoft.com/office/drawing/2014/main" id="{1A7DAC17-F8C4-6B9C-1186-9BD6D8C5BBA5}"/>
              </a:ext>
            </a:extLst>
          </p:cNvPr>
          <p:cNvSpPr>
            <a:spLocks noGrp="1" noChangeArrowheads="1"/>
          </p:cNvSpPr>
          <p:nvPr>
            <p:ph type="body" idx="1"/>
          </p:nvPr>
        </p:nvSpPr>
        <p:spPr/>
        <p:txBody>
          <a:bodyPr/>
          <a:lstStyle/>
          <a:p>
            <a:r>
              <a:rPr lang="en-US" altLang="en-US"/>
              <a:t>In volume two the source *number 197 that pertained to the volume for 1928 was found. The periodical articles in this volume were listed from 197/a – 197/j. *Entry 197/h was titled </a:t>
            </a:r>
            <a:r>
              <a:rPr lang="en-US" altLang="en-US" err="1"/>
              <a:t>Herkunft</a:t>
            </a:r>
            <a:r>
              <a:rPr lang="en-US" altLang="en-US"/>
              <a:t> und </a:t>
            </a:r>
            <a:r>
              <a:rPr lang="en-US" altLang="en-US" err="1"/>
              <a:t>Verbreitung</a:t>
            </a:r>
            <a:r>
              <a:rPr lang="en-US" altLang="en-US"/>
              <a:t> der </a:t>
            </a:r>
            <a:r>
              <a:rPr lang="en-US" altLang="en-US" err="1"/>
              <a:t>Familie</a:t>
            </a:r>
            <a:r>
              <a:rPr lang="en-US" altLang="en-US"/>
              <a:t> </a:t>
            </a:r>
            <a:r>
              <a:rPr lang="en-US" altLang="en-US" err="1"/>
              <a:t>Nahrgang</a:t>
            </a:r>
            <a:r>
              <a:rPr lang="en-US" altLang="en-US"/>
              <a:t> or *Origin and distribution of the </a:t>
            </a:r>
            <a:r>
              <a:rPr lang="en-US" altLang="en-US" err="1"/>
              <a:t>Nahrgang</a:t>
            </a:r>
            <a:r>
              <a:rPr lang="en-US" altLang="en-US"/>
              <a:t> family name. At the *top of the page the name of the periodical was given as </a:t>
            </a:r>
            <a:r>
              <a:rPr lang="en-US" altLang="en-US" err="1"/>
              <a:t>Mitteilungen</a:t>
            </a:r>
            <a:r>
              <a:rPr lang="en-US" altLang="en-US"/>
              <a:t> der </a:t>
            </a:r>
            <a:r>
              <a:rPr lang="en-US" altLang="en-US" err="1"/>
              <a:t>Hessischen</a:t>
            </a:r>
            <a:r>
              <a:rPr lang="en-US" altLang="en-US"/>
              <a:t> </a:t>
            </a:r>
            <a:r>
              <a:rPr lang="en-US" altLang="en-US" err="1"/>
              <a:t>Familiengeschichtlichen</a:t>
            </a:r>
            <a:r>
              <a:rPr lang="en-US" altLang="en-US"/>
              <a:t> </a:t>
            </a:r>
            <a:r>
              <a:rPr lang="en-US" altLang="en-US" err="1"/>
              <a:t>Vereinigung</a:t>
            </a:r>
            <a:r>
              <a:rPr lang="en-US" altLang="en-US"/>
              <a:t> or Messages of the Hessen Family History Society.</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E009218-C445-8063-8791-7E71B831D131}"/>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B7305A-DF64-4FA9-BD27-E6A699D0351A}"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7378" name="Rectangle 2">
            <a:extLst>
              <a:ext uri="{FF2B5EF4-FFF2-40B4-BE49-F238E27FC236}">
                <a16:creationId xmlns:a16="http://schemas.microsoft.com/office/drawing/2014/main" id="{BB66F28A-B1B1-F694-E922-2A033C122D06}"/>
              </a:ext>
            </a:extLst>
          </p:cNvPr>
          <p:cNvSpPr>
            <a:spLocks noGrp="1" noRot="1" noChangeAspect="1" noChangeArrowheads="1" noTextEdit="1"/>
          </p:cNvSpPr>
          <p:nvPr>
            <p:ph type="sldImg"/>
          </p:nvPr>
        </p:nvSpPr>
        <p:spPr>
          <a:ln/>
        </p:spPr>
      </p:sp>
      <p:sp>
        <p:nvSpPr>
          <p:cNvPr id="357379" name="Rectangle 3">
            <a:extLst>
              <a:ext uri="{FF2B5EF4-FFF2-40B4-BE49-F238E27FC236}">
                <a16:creationId xmlns:a16="http://schemas.microsoft.com/office/drawing/2014/main" id="{46743409-0E3D-F254-4451-C7F8464DE292}"/>
              </a:ext>
            </a:extLst>
          </p:cNvPr>
          <p:cNvSpPr>
            <a:spLocks noGrp="1" noChangeArrowheads="1"/>
          </p:cNvSpPr>
          <p:nvPr>
            <p:ph type="body" idx="1"/>
          </p:nvPr>
        </p:nvSpPr>
        <p:spPr/>
        <p:txBody>
          <a:bodyPr/>
          <a:lstStyle/>
          <a:p>
            <a:r>
              <a:rPr lang="en-US" altLang="en-US"/>
              <a:t>This is the article on the </a:t>
            </a:r>
            <a:r>
              <a:rPr lang="en-US" altLang="en-US" err="1"/>
              <a:t>Nahrgang</a:t>
            </a:r>
            <a:r>
              <a:rPr lang="en-US" altLang="en-US"/>
              <a:t> family.</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AA4CFC0-4E94-DC9A-4816-A7EC73A082C3}"/>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98DE9BE-D235-434D-8990-984F783AC0E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8402" name="Rectangle 2">
            <a:extLst>
              <a:ext uri="{FF2B5EF4-FFF2-40B4-BE49-F238E27FC236}">
                <a16:creationId xmlns:a16="http://schemas.microsoft.com/office/drawing/2014/main" id="{EE379B3D-F103-AD7D-F5B9-98890016F4EB}"/>
              </a:ext>
            </a:extLst>
          </p:cNvPr>
          <p:cNvSpPr>
            <a:spLocks noGrp="1" noRot="1" noChangeAspect="1" noChangeArrowheads="1" noTextEdit="1"/>
          </p:cNvSpPr>
          <p:nvPr>
            <p:ph type="sldImg"/>
          </p:nvPr>
        </p:nvSpPr>
        <p:spPr>
          <a:ln/>
        </p:spPr>
      </p:sp>
      <p:sp>
        <p:nvSpPr>
          <p:cNvPr id="358403" name="Rectangle 3">
            <a:extLst>
              <a:ext uri="{FF2B5EF4-FFF2-40B4-BE49-F238E27FC236}">
                <a16:creationId xmlns:a16="http://schemas.microsoft.com/office/drawing/2014/main" id="{E6E0A722-737F-3C18-C6A1-CAC062A7F649}"/>
              </a:ext>
            </a:extLst>
          </p:cNvPr>
          <p:cNvSpPr>
            <a:spLocks noGrp="1" noChangeArrowheads="1"/>
          </p:cNvSpPr>
          <p:nvPr>
            <p:ph type="body" idx="1"/>
          </p:nvPr>
        </p:nvSpPr>
        <p:spPr/>
        <p:txBody>
          <a:bodyPr/>
          <a:lstStyle/>
          <a:p>
            <a:r>
              <a:rPr lang="en-US" altLang="en-US"/>
              <a:t>This map shows the distribution of the </a:t>
            </a:r>
            <a:r>
              <a:rPr lang="en-US" altLang="en-US" err="1"/>
              <a:t>Nahrgang</a:t>
            </a:r>
            <a:r>
              <a:rPr lang="en-US" altLang="en-US"/>
              <a:t> family between 1520  and 1928.</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642AF72B-120A-4B0A-BAA5-FF0C795461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3F5BAA7-C01E-4A9F-AAD3-FFF15D325A27}" type="slidenum">
              <a:rPr lang="en-US" altLang="en-US"/>
              <a:pPr>
                <a:spcBef>
                  <a:spcPct val="0"/>
                </a:spcBef>
              </a:pPr>
              <a:t>5</a:t>
            </a:fld>
            <a:endParaRPr lang="en-US" altLang="en-US"/>
          </a:p>
        </p:txBody>
      </p:sp>
      <p:sp>
        <p:nvSpPr>
          <p:cNvPr id="14339" name="Rectangle 2">
            <a:extLst>
              <a:ext uri="{FF2B5EF4-FFF2-40B4-BE49-F238E27FC236}">
                <a16:creationId xmlns:a16="http://schemas.microsoft.com/office/drawing/2014/main" id="{D29F99E5-C486-EA64-8E16-8E96FB588A32}"/>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81D3D232-5017-FEF6-13BA-16ACB4165C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I was helping someone who was searching for an ancestor by the name of </a:t>
            </a:r>
            <a:r>
              <a:rPr lang="en-US" sz="1800" dirty="0" err="1">
                <a:effectLst/>
                <a:latin typeface="Times New Roman" panose="02020603050405020304" pitchFamily="18" charset="0"/>
                <a:ea typeface="Calibri" panose="020F0502020204030204" pitchFamily="34" charset="0"/>
              </a:rPr>
              <a:t>Engelke</a:t>
            </a:r>
            <a:r>
              <a:rPr lang="en-US" sz="1800" dirty="0">
                <a:effectLst/>
                <a:latin typeface="Times New Roman" panose="02020603050405020304" pitchFamily="18" charset="0"/>
                <a:ea typeface="Calibri" panose="020F0502020204030204" pitchFamily="34" charset="0"/>
              </a:rPr>
              <a:t> Ackerman. Out of curiosity I did a google search for Ackerman Stammbaum (pedigree).</a:t>
            </a:r>
            <a:endParaRPr lang="en-US" altLang="en-US" dirty="0">
              <a:latin typeface="Arial" panose="020B0604020202020204"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75D69185-B93B-442E-BB91-4FBE28E9903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31774" rtl="0" eaLnBrk="1" fontAlgn="auto" latinLnBrk="0" hangingPunct="1">
              <a:lnSpc>
                <a:spcPct val="100000"/>
              </a:lnSpc>
              <a:spcBef>
                <a:spcPct val="0"/>
              </a:spcBef>
              <a:spcAft>
                <a:spcPts val="0"/>
              </a:spcAft>
              <a:buClrTx/>
              <a:buSzTx/>
              <a:buFontTx/>
              <a:buNone/>
              <a:tabLst/>
              <a:defRPr/>
            </a:pPr>
            <a:fld id="{38E153B0-FA46-48CC-A215-BEB52321F1D7}"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31774" rtl="0" eaLnBrk="1" fontAlgn="auto" latinLnBrk="0" hangingPunct="1">
                <a:lnSpc>
                  <a:spcPct val="100000"/>
                </a:lnSpc>
                <a:spcBef>
                  <a:spcPct val="0"/>
                </a:spcBef>
                <a:spcAft>
                  <a:spcPts val="0"/>
                </a:spcAft>
                <a:buClrTx/>
                <a:buSzTx/>
                <a:buFontTx/>
                <a:buNone/>
                <a:tabLst/>
                <a:defRPr/>
              </a:pPr>
              <a:t>50</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7171" name="Rectangle 2">
            <a:extLst>
              <a:ext uri="{FF2B5EF4-FFF2-40B4-BE49-F238E27FC236}">
                <a16:creationId xmlns:a16="http://schemas.microsoft.com/office/drawing/2014/main" id="{C4EDD64F-00BE-4B68-AE19-4567B78E6C6D}"/>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31B45698-3D43-4867-A84A-7400EBD989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2020, the following four webinar lectures were created on using German periodicals &amp; periodical indexes: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 Use of the Periodical index – Der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Schlüssel</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2. Use of the Periodical indexes including the –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Quellenschau</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für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Familienforscher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the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Familiengeschichtliche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Quellen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3. Understanding German Locality Jurisdictions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4. Searching unindexed periodicals, using periodicals and the FamilySearch Library Catalog, and searching digitized and Online periodicals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These lectures were presented and recorded online for the BYU Library Family History Center or BYU Library for short. </a:t>
            </a:r>
            <a:endParaRPr lang="en-US" altLang="en-US" dirty="0">
              <a:latin typeface="Arial" panose="020B0604020202020204" pitchFamily="34" charset="0"/>
            </a:endParaRPr>
          </a:p>
        </p:txBody>
      </p:sp>
    </p:spTree>
    <p:extLst>
      <p:ext uri="{BB962C8B-B14F-4D97-AF65-F5344CB8AC3E}">
        <p14:creationId xmlns:p14="http://schemas.microsoft.com/office/powerpoint/2010/main" val="11975171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Instructions for accessing BYU Webinar lectures on using German Periodicals and Periodical Indexes.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98082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To access the four-lecture series, click on the following website:</a:t>
            </a:r>
            <a:br>
              <a:rPr lang="en-US" sz="1800" u="sng">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3"/>
              </a:rPr>
            </a:br>
            <a:r>
              <a:rPr lang="en-US" sz="1800" u="sng">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3"/>
              </a:rPr>
              <a:t>Webinar Library | BYU Family History Library | BYU Library ...</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931774"/>
            <a:r>
              <a:rPr lang="en-US" sz="1800" u="sng">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3"/>
              </a:rPr>
              <a:t>fh.lib.byu.edu › online-webinars › webinar-recording-index</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931774"/>
            <a:r>
              <a:rPr lang="en-US" sz="1800">
                <a:latin typeface="Times New Roman" panose="02020603050405020304" pitchFamily="18" charset="0"/>
                <a:ea typeface="Calibri" panose="020F0502020204030204" pitchFamily="34" charset="0"/>
                <a:cs typeface="Times New Roman" panose="02020603050405020304" pitchFamily="18" charset="0"/>
              </a:rPr>
              <a:t> Under: Webinar Categories</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931774"/>
            <a:r>
              <a:rPr lang="en-US" sz="1800">
                <a:latin typeface="Times New Roman" panose="02020603050405020304" pitchFamily="18" charset="0"/>
                <a:ea typeface="Calibri" panose="020F0502020204030204" pitchFamily="34" charset="0"/>
                <a:cs typeface="Times New Roman" panose="02020603050405020304" pitchFamily="18" charset="0"/>
              </a:rPr>
              <a:t>Click on: Foreign Country Webinars</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931774"/>
            <a:r>
              <a:rPr lang="en-US" sz="1800">
                <a:latin typeface="Times New Roman" panose="02020603050405020304" pitchFamily="18" charset="0"/>
                <a:ea typeface="Calibri" panose="020F0502020204030204" pitchFamily="34" charset="0"/>
                <a:cs typeface="Times New Roman" panose="02020603050405020304" pitchFamily="18" charset="0"/>
              </a:rPr>
              <a:t>Near the bottom of the list are the four lectures on</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	Using German Periodicals and Periodical Indexes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20978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0" dirty="0">
                <a:effectLst/>
                <a:latin typeface="Times New Roman" panose="02020603050405020304" pitchFamily="18" charset="0"/>
                <a:ea typeface="Calibri" panose="020F0502020204030204" pitchFamily="34" charset="0"/>
                <a:cs typeface="Times New Roman" panose="02020603050405020304" pitchFamily="18" charset="0"/>
              </a:rPr>
              <a:t>German Genealogical Collections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Whenever I was assisting patrons with their German research at the FamilySearch Library in Salt Lake, I would always ask if they had checked the following:</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200171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898126" algn="l"/>
              </a:tabLst>
            </a:pPr>
            <a:r>
              <a:rPr lang="en-US" sz="1800">
                <a:latin typeface="Times New Roman" panose="02020603050405020304" pitchFamily="18" charset="0"/>
                <a:ea typeface="Calibri" panose="020F0502020204030204" pitchFamily="34" charset="0"/>
              </a:rPr>
              <a:t>Family Histories</a:t>
            </a:r>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08358D41-3367-4A13-A4D3-FC192561C7C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03728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Accessing family histories listed in the FamilySearch Library catalog.</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62042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After logging in to FamilySearch</a:t>
            </a:r>
          </a:p>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Begin by clicking on the </a:t>
            </a:r>
            <a:r>
              <a:rPr lang="en-US" sz="1800" b="1">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r>
              <a:rPr lang="en-US" sz="1800">
                <a:latin typeface="Times New Roman" panose="02020603050405020304" pitchFamily="18" charset="0"/>
                <a:ea typeface="Calibri" panose="020F0502020204030204" pitchFamily="34" charset="0"/>
                <a:cs typeface="Times New Roman" panose="02020603050405020304" pitchFamily="18" charset="0"/>
              </a:rPr>
              <a:t>“Search” tab.</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Next click on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“Catalog”.</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79835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Under the heading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“Search by” click on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“Surname”.</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59945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Type the family name in the Surname box. I am using the surname *Burkhardt as an example. Next click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“Search”.</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93463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Usually, a number of books and other resources will be listed. No matter how many are listed, it takes less than a minute to click on each one to determine if it is your family history or not.</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To demonstrate, I will click on the book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titled </a:t>
            </a:r>
            <a:r>
              <a:rPr lang="en-US" sz="1800" i="1">
                <a:latin typeface="Times New Roman" panose="02020603050405020304" pitchFamily="18" charset="0"/>
                <a:ea typeface="Calibri" panose="020F0502020204030204" pitchFamily="34" charset="0"/>
              </a:rPr>
              <a:t>Pioneer days of George H. A. Burkhardt</a:t>
            </a:r>
            <a:r>
              <a:rPr lang="en-US" sz="1800">
                <a:latin typeface="Times New Roman" panose="02020603050405020304" pitchFamily="18" charset="0"/>
                <a:ea typeface="Calibri" panose="020F0502020204030204" pitchFamily="34" charset="0"/>
              </a:rPr>
              <a:t>.</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5819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D2A3F345-9D17-74E4-9D9E-3C12B639F9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617018D-FEEC-42D3-BB68-E032D9B1096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6387" name="Rectangle 2">
            <a:extLst>
              <a:ext uri="{FF2B5EF4-FFF2-40B4-BE49-F238E27FC236}">
                <a16:creationId xmlns:a16="http://schemas.microsoft.com/office/drawing/2014/main" id="{5D80901C-1D5A-3D16-5728-5ECED12A70F8}"/>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A4274DF1-51EE-A596-B1A1-66E80F4B87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In checking several entries, I came across this </a:t>
            </a:r>
            <a:r>
              <a:rPr lang="en-US" sz="1800" dirty="0" err="1">
                <a:effectLst/>
                <a:latin typeface="Times New Roman" panose="02020603050405020304" pitchFamily="18" charset="0"/>
                <a:ea typeface="Calibri" panose="020F0502020204030204" pitchFamily="34" charset="0"/>
              </a:rPr>
              <a:t>Personenliste</a:t>
            </a:r>
            <a:r>
              <a:rPr lang="en-US" sz="1800" dirty="0">
                <a:effectLst/>
                <a:latin typeface="Times New Roman" panose="02020603050405020304" pitchFamily="18" charset="0"/>
                <a:ea typeface="Calibri" panose="020F0502020204030204" pitchFamily="34" charset="0"/>
              </a:rPr>
              <a:t> at the bottom.</a:t>
            </a:r>
            <a:endParaRPr lang="en-US" altLang="en-US" dirty="0">
              <a:latin typeface="Arial" panose="020B0604020202020204"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The first thing to look for are the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Notes on the middle and left side of the page.</a:t>
            </a:r>
          </a:p>
          <a:p>
            <a:r>
              <a:rPr lang="en-US" sz="1800">
                <a:latin typeface="Times New Roman" panose="02020603050405020304" pitchFamily="18" charset="0"/>
                <a:ea typeface="Calibri" panose="020F0502020204030204" pitchFamily="34" charset="0"/>
              </a:rPr>
              <a:t>In the second paragraph it begins with George Jacob Burkhardt’s name. It then gives his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birth and death years. The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year the family immigrated is given next. After that the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place in Germany where the family was from is given. Next it gives the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place in America where they settled. *The last thing is a list of family and relative names that are listed in the first paragraph. From this information you can quickly determine if it is your family or not.</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57385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84763895-FDDF-42A4-9AD8-832FE0D91F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D0EEA392-EFB7-4ED0-B616-B286CB6EE487}"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61</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59395" name="Rectangle 2">
            <a:extLst>
              <a:ext uri="{FF2B5EF4-FFF2-40B4-BE49-F238E27FC236}">
                <a16:creationId xmlns:a16="http://schemas.microsoft.com/office/drawing/2014/main" id="{3A662BB0-6F47-4D5D-9C78-8635507022AE}"/>
              </a:ext>
            </a:extLst>
          </p:cNvPr>
          <p:cNvSpPr>
            <a:spLocks noGrp="1" noRot="1" noChangeAspect="1" noChangeArrowheads="1" noTextEdit="1"/>
          </p:cNvSpPr>
          <p:nvPr>
            <p:ph type="sldImg"/>
          </p:nvPr>
        </p:nvSpPr>
        <p:spPr>
          <a:ln/>
        </p:spPr>
      </p:sp>
      <p:sp>
        <p:nvSpPr>
          <p:cNvPr id="59396" name="Rectangle 3">
            <a:extLst>
              <a:ext uri="{FF2B5EF4-FFF2-40B4-BE49-F238E27FC236}">
                <a16:creationId xmlns:a16="http://schemas.microsoft.com/office/drawing/2014/main" id="{AED1BD23-9D47-4DCF-8274-6F124B7D1B0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If you had a Burkhardt family and the information in the notes matched with your family information, then this would be your family history.</a:t>
            </a:r>
            <a:endParaRPr lang="en-US" altLang="en-US">
              <a:latin typeface="Arial" panose="020B0604020202020204"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Times New Roman" panose="02020603050405020304" pitchFamily="18" charset="0"/>
                <a:ea typeface="Calibri" panose="020F0502020204030204" pitchFamily="34" charset="0"/>
              </a:rPr>
              <a:t>Deutsche </a:t>
            </a:r>
            <a:r>
              <a:rPr lang="en-US" sz="1800" dirty="0" err="1">
                <a:latin typeface="Times New Roman" panose="02020603050405020304" pitchFamily="18" charset="0"/>
                <a:ea typeface="Calibri" panose="020F0502020204030204" pitchFamily="34" charset="0"/>
              </a:rPr>
              <a:t>Geschlechterbücher</a:t>
            </a:r>
            <a:r>
              <a:rPr lang="en-US" sz="1800" dirty="0">
                <a:latin typeface="Times New Roman" panose="02020603050405020304" pitchFamily="18" charset="0"/>
                <a:ea typeface="Calibri" panose="020F0502020204030204" pitchFamily="34" charset="0"/>
              </a:rPr>
              <a:t> (German Lineage Books)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749457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a:extLst>
              <a:ext uri="{FF2B5EF4-FFF2-40B4-BE49-F238E27FC236}">
                <a16:creationId xmlns:a16="http://schemas.microsoft.com/office/drawing/2014/main" id="{C23DD3EE-0DCC-4703-BBB7-341043551A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2DD9FFD-5B7E-4760-B2B0-6571F0736C9C}"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63</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94563" name="Rectangle 2">
            <a:extLst>
              <a:ext uri="{FF2B5EF4-FFF2-40B4-BE49-F238E27FC236}">
                <a16:creationId xmlns:a16="http://schemas.microsoft.com/office/drawing/2014/main" id="{8506913E-B268-4849-AAAD-9E89A8550373}"/>
              </a:ext>
            </a:extLst>
          </p:cNvPr>
          <p:cNvSpPr>
            <a:spLocks noGrp="1" noRot="1" noChangeAspect="1" noChangeArrowheads="1" noTextEdit="1"/>
          </p:cNvSpPr>
          <p:nvPr>
            <p:ph type="sldImg"/>
          </p:nvPr>
        </p:nvSpPr>
        <p:spPr>
          <a:ln/>
        </p:spPr>
      </p:sp>
      <p:sp>
        <p:nvSpPr>
          <p:cNvPr id="194564" name="Rectangle 3">
            <a:extLst>
              <a:ext uri="{FF2B5EF4-FFF2-40B4-BE49-F238E27FC236}">
                <a16:creationId xmlns:a16="http://schemas.microsoft.com/office/drawing/2014/main" id="{F6390BE6-96C5-4977-B825-A701B5F2FA3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panose="020B0604020202020204" pitchFamily="34" charset="0"/>
              <a:buNone/>
              <a:tabLst>
                <a:tab pos="465887"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There are currently 221 volumes individually indexed from various areas of Germany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They are compiled from parish, vital and other records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Written in German.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Those published before 1933 are written in the old Gothic print.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An Index on a CD, includes volumes 1 – 107 at the FamilySearch Library.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eaLnBrk="1" hangingPunct="1"/>
            <a:r>
              <a:rPr lang="en-US" sz="1800" dirty="0">
                <a:solidFill>
                  <a:srgbClr val="000000"/>
                </a:solidFill>
                <a:effectLst/>
                <a:latin typeface="Times New Roman" panose="02020603050405020304" pitchFamily="18" charset="0"/>
                <a:ea typeface="Times New Roman" panose="02020603050405020304" pitchFamily="18" charset="0"/>
              </a:rPr>
              <a:t>About 200 of the volumes are indexed in the 19-volume surname periodical index called the </a:t>
            </a:r>
            <a:r>
              <a:rPr lang="en-US" sz="1800" dirty="0" err="1">
                <a:solidFill>
                  <a:srgbClr val="000000"/>
                </a:solidFill>
                <a:effectLst/>
                <a:latin typeface="Times New Roman" panose="02020603050405020304" pitchFamily="18" charset="0"/>
                <a:ea typeface="Times New Roman" panose="02020603050405020304" pitchFamily="18" charset="0"/>
              </a:rPr>
              <a:t>Familiengeschichtliche</a:t>
            </a:r>
            <a:r>
              <a:rPr lang="en-US" sz="1800" dirty="0">
                <a:solidFill>
                  <a:srgbClr val="000000"/>
                </a:solidFill>
                <a:effectLst/>
                <a:latin typeface="Times New Roman" panose="02020603050405020304" pitchFamily="18" charset="0"/>
                <a:ea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rPr>
              <a:t>Quellen</a:t>
            </a:r>
            <a:r>
              <a:rPr lang="en-US" sz="1800" dirty="0">
                <a:solidFill>
                  <a:srgbClr val="000000"/>
                </a:solidFill>
                <a:effectLst/>
                <a:latin typeface="Times New Roman" panose="02020603050405020304" pitchFamily="18" charset="0"/>
                <a:ea typeface="Times New Roman" panose="02020603050405020304" pitchFamily="18" charset="0"/>
              </a:rPr>
              <a:t>.</a:t>
            </a:r>
          </a:p>
          <a:p>
            <a:pPr eaLnBrk="1" hangingPunct="1"/>
            <a:r>
              <a:rPr lang="en-US" sz="1800" dirty="0">
                <a:solidFill>
                  <a:srgbClr val="000000"/>
                </a:solidFill>
                <a:effectLst/>
                <a:latin typeface="Times New Roman" panose="02020603050405020304" pitchFamily="18" charset="0"/>
                <a:ea typeface="Times New Roman" panose="02020603050405020304" pitchFamily="18" charset="0"/>
              </a:rPr>
              <a:t>Volumes may contain pedigree charts, portraits &amp; family crests.</a:t>
            </a:r>
            <a:endParaRPr lang="en-US" altLang="en-US" dirty="0">
              <a:latin typeface="Arial" panose="020B0604020202020204"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On the title page, highlighted blue, it says that these genealogical handbooks pertain to citizen families. Not everyone was a citizen in Germany. Most of them were those in the middleclass.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64</a:t>
            </a:fld>
            <a:endParaRPr lang="en-US"/>
          </a:p>
        </p:txBody>
      </p:sp>
    </p:spTree>
    <p:extLst>
      <p:ext uri="{BB962C8B-B14F-4D97-AF65-F5344CB8AC3E}">
        <p14:creationId xmlns:p14="http://schemas.microsoft.com/office/powerpoint/2010/main" val="38913865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a:extLst>
              <a:ext uri="{FF2B5EF4-FFF2-40B4-BE49-F238E27FC236}">
                <a16:creationId xmlns:a16="http://schemas.microsoft.com/office/drawing/2014/main" id="{A733825B-D745-49D4-8EC4-08629704E1D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E1D6854-4644-465C-B70F-7055DFC35BE8}" type="slidenum">
              <a:rPr lang="en-US" altLang="en-US"/>
              <a:pPr>
                <a:spcBef>
                  <a:spcPct val="0"/>
                </a:spcBef>
              </a:pPr>
              <a:t>65</a:t>
            </a:fld>
            <a:endParaRPr lang="en-US" altLang="en-US"/>
          </a:p>
        </p:txBody>
      </p:sp>
      <p:sp>
        <p:nvSpPr>
          <p:cNvPr id="196611" name="Rectangle 2">
            <a:extLst>
              <a:ext uri="{FF2B5EF4-FFF2-40B4-BE49-F238E27FC236}">
                <a16:creationId xmlns:a16="http://schemas.microsoft.com/office/drawing/2014/main" id="{57BDC0E2-31D1-42E6-A097-3B32C39DD9D9}"/>
              </a:ext>
            </a:extLst>
          </p:cNvPr>
          <p:cNvSpPr>
            <a:spLocks noGrp="1" noRot="1" noChangeAspect="1" noChangeArrowheads="1" noTextEdit="1"/>
          </p:cNvSpPr>
          <p:nvPr>
            <p:ph type="sldImg"/>
          </p:nvPr>
        </p:nvSpPr>
        <p:spPr>
          <a:ln/>
        </p:spPr>
      </p:sp>
      <p:sp>
        <p:nvSpPr>
          <p:cNvPr id="196612" name="Rectangle 3">
            <a:extLst>
              <a:ext uri="{FF2B5EF4-FFF2-40B4-BE49-F238E27FC236}">
                <a16:creationId xmlns:a16="http://schemas.microsoft.com/office/drawing/2014/main" id="{A3D2C385-4E28-4ABA-AC7D-3265F7CF86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On this index page at the back of the book,, the surname </a:t>
            </a:r>
            <a:r>
              <a:rPr lang="en-US" sz="1800" err="1">
                <a:latin typeface="Times New Roman" panose="02020603050405020304" pitchFamily="18" charset="0"/>
                <a:ea typeface="Calibri" panose="020F0502020204030204" pitchFamily="34" charset="0"/>
              </a:rPr>
              <a:t>Schmeidler</a:t>
            </a:r>
            <a:r>
              <a:rPr lang="en-US" sz="1800">
                <a:latin typeface="Times New Roman" panose="02020603050405020304" pitchFamily="18" charset="0"/>
                <a:ea typeface="Calibri" panose="020F0502020204030204" pitchFamily="34" charset="0"/>
              </a:rPr>
              <a:t> is the only name that is bolded. That is because it is a major family whose lineage is being traced in this volume. All the other names on this page would be collateral lines that are probably connected by marriage.</a:t>
            </a:r>
            <a:endParaRPr lang="en-US" altLang="en-US">
              <a:latin typeface="Arial" panose="020B0604020202020204"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EE1B123-BE7A-40A6-843E-71DF303B9FDC}"/>
              </a:ext>
            </a:extLst>
          </p:cNvPr>
          <p:cNvSpPr>
            <a:spLocks noGrp="1" noChangeArrowheads="1"/>
          </p:cNvSpPr>
          <p:nvPr>
            <p:ph type="sldNum" sz="quarter" idx="5"/>
          </p:nvPr>
        </p:nvSpPr>
        <p:spPr>
          <a:ln/>
        </p:spPr>
        <p:txBody>
          <a:bodyPr/>
          <a:lstStyle/>
          <a:p>
            <a:pPr defTabSz="931774" fontAlgn="base">
              <a:spcBef>
                <a:spcPct val="0"/>
              </a:spcBef>
              <a:spcAft>
                <a:spcPct val="0"/>
              </a:spcAft>
              <a:defRPr/>
            </a:pPr>
            <a:fld id="{CDD5F9DF-EC54-441B-B883-9F0D3F176B90}" type="slidenum">
              <a:rPr lang="en-US" altLang="en-US">
                <a:solidFill>
                  <a:srgbClr val="000000"/>
                </a:solidFill>
                <a:latin typeface="Arial" panose="020B0604020202020204" pitchFamily="34" charset="0"/>
              </a:rPr>
              <a:pPr defTabSz="931774" fontAlgn="base">
                <a:spcBef>
                  <a:spcPct val="0"/>
                </a:spcBef>
                <a:spcAft>
                  <a:spcPct val="0"/>
                </a:spcAft>
                <a:defRPr/>
              </a:pPr>
              <a:t>66</a:t>
            </a:fld>
            <a:endParaRPr lang="en-US" altLang="en-US">
              <a:solidFill>
                <a:srgbClr val="000000"/>
              </a:solidFill>
              <a:latin typeface="Arial" panose="020B0604020202020204" pitchFamily="34" charset="0"/>
            </a:endParaRPr>
          </a:p>
        </p:txBody>
      </p:sp>
      <p:sp>
        <p:nvSpPr>
          <p:cNvPr id="370690" name="Rectangle 2">
            <a:extLst>
              <a:ext uri="{FF2B5EF4-FFF2-40B4-BE49-F238E27FC236}">
                <a16:creationId xmlns:a16="http://schemas.microsoft.com/office/drawing/2014/main" id="{D45D939F-B1CD-414C-A058-535CFD00A2B9}"/>
              </a:ext>
            </a:extLst>
          </p:cNvPr>
          <p:cNvSpPr>
            <a:spLocks noGrp="1" noRot="1" noChangeAspect="1" noChangeArrowheads="1" noTextEdit="1"/>
          </p:cNvSpPr>
          <p:nvPr>
            <p:ph type="sldImg"/>
          </p:nvPr>
        </p:nvSpPr>
        <p:spPr>
          <a:ln/>
        </p:spPr>
      </p:sp>
      <p:sp>
        <p:nvSpPr>
          <p:cNvPr id="370691" name="Rectangle 3">
            <a:extLst>
              <a:ext uri="{FF2B5EF4-FFF2-40B4-BE49-F238E27FC236}">
                <a16:creationId xmlns:a16="http://schemas.microsoft.com/office/drawing/2014/main" id="{FF36320B-2740-4C7E-8ABD-C0C05D3B55A0}"/>
              </a:ext>
            </a:extLst>
          </p:cNvPr>
          <p:cNvSpPr>
            <a:spLocks noGrp="1" noChangeArrowheads="1"/>
          </p:cNvSpPr>
          <p:nvPr>
            <p:ph type="body" idx="1"/>
          </p:nvPr>
        </p:nvSpPr>
        <p:spPr/>
        <p:txBody>
          <a:bodyPr/>
          <a:lstStyle/>
          <a:p>
            <a:r>
              <a:rPr lang="en-US" sz="1800" dirty="0">
                <a:latin typeface="Times New Roman" panose="02020603050405020304" pitchFamily="18" charset="0"/>
                <a:ea typeface="Calibri" panose="020F0502020204030204" pitchFamily="34" charset="0"/>
              </a:rPr>
              <a:t>At the beginning of each family’s genealogy is a pedigree outline. The Roman numerals represent different generations, and the letters represent specific ancestors.</a:t>
            </a:r>
            <a:endParaRPr lang="en-US" alt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3DDEE54-D011-4EAA-9149-7491E5A37036}"/>
              </a:ext>
            </a:extLst>
          </p:cNvPr>
          <p:cNvSpPr>
            <a:spLocks noGrp="1" noChangeArrowheads="1"/>
          </p:cNvSpPr>
          <p:nvPr>
            <p:ph type="sldNum" sz="quarter" idx="5"/>
          </p:nvPr>
        </p:nvSpPr>
        <p:spPr>
          <a:ln/>
        </p:spPr>
        <p:txBody>
          <a:bodyPr/>
          <a:lstStyle/>
          <a:p>
            <a:pPr defTabSz="931774" fontAlgn="base">
              <a:spcBef>
                <a:spcPct val="0"/>
              </a:spcBef>
              <a:spcAft>
                <a:spcPct val="0"/>
              </a:spcAft>
              <a:defRPr/>
            </a:pPr>
            <a:fld id="{69D68520-6739-41BE-B802-9981638611F1}" type="slidenum">
              <a:rPr lang="en-US" altLang="en-US">
                <a:solidFill>
                  <a:srgbClr val="000000"/>
                </a:solidFill>
                <a:latin typeface="Arial" panose="020B0604020202020204" pitchFamily="34" charset="0"/>
              </a:rPr>
              <a:pPr defTabSz="931774" fontAlgn="base">
                <a:spcBef>
                  <a:spcPct val="0"/>
                </a:spcBef>
                <a:spcAft>
                  <a:spcPct val="0"/>
                </a:spcAft>
                <a:defRPr/>
              </a:pPr>
              <a:t>67</a:t>
            </a:fld>
            <a:endParaRPr lang="en-US" altLang="en-US">
              <a:solidFill>
                <a:srgbClr val="000000"/>
              </a:solidFill>
              <a:latin typeface="Arial" panose="020B0604020202020204" pitchFamily="34" charset="0"/>
            </a:endParaRPr>
          </a:p>
        </p:txBody>
      </p:sp>
      <p:sp>
        <p:nvSpPr>
          <p:cNvPr id="371714" name="Rectangle 2">
            <a:extLst>
              <a:ext uri="{FF2B5EF4-FFF2-40B4-BE49-F238E27FC236}">
                <a16:creationId xmlns:a16="http://schemas.microsoft.com/office/drawing/2014/main" id="{924E56FD-FAB8-428B-A90E-57B183A659DD}"/>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C9CEE537-FB97-4F10-8B18-C50C77F0E869}"/>
              </a:ext>
            </a:extLst>
          </p:cNvPr>
          <p:cNvSpPr>
            <a:spLocks noGrp="1" noChangeArrowheads="1"/>
          </p:cNvSpPr>
          <p:nvPr>
            <p:ph type="body" idx="1"/>
          </p:nvPr>
        </p:nvSpPr>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The Roman numeral number “I” on the pedigree outline will be the first generation on the compiled genealogy. This will be the earliest  known ancestor.</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The following symbols are used in each volume for birth, marriage and death.</a:t>
            </a:r>
            <a:endParaRPr lang="en-US" altLang="en-US"/>
          </a:p>
        </p:txBody>
      </p:sp>
    </p:spTree>
    <p:extLst>
      <p:ext uri="{BB962C8B-B14F-4D97-AF65-F5344CB8AC3E}">
        <p14:creationId xmlns:p14="http://schemas.microsoft.com/office/powerpoint/2010/main" val="138403808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4D3FCE7-60FD-442D-AEB5-0410AE890A9D}"/>
              </a:ext>
            </a:extLst>
          </p:cNvPr>
          <p:cNvSpPr>
            <a:spLocks noGrp="1" noChangeArrowheads="1"/>
          </p:cNvSpPr>
          <p:nvPr>
            <p:ph type="sldNum" sz="quarter" idx="5"/>
          </p:nvPr>
        </p:nvSpPr>
        <p:spPr>
          <a:ln/>
        </p:spPr>
        <p:txBody>
          <a:bodyPr/>
          <a:lstStyle/>
          <a:p>
            <a:pPr defTabSz="931774" fontAlgn="base">
              <a:spcBef>
                <a:spcPct val="0"/>
              </a:spcBef>
              <a:spcAft>
                <a:spcPct val="0"/>
              </a:spcAft>
              <a:defRPr/>
            </a:pPr>
            <a:fld id="{44D33A71-5DF9-4C0B-AC8D-B211A5CC0FD9}" type="slidenum">
              <a:rPr lang="en-US" altLang="en-US">
                <a:solidFill>
                  <a:srgbClr val="000000"/>
                </a:solidFill>
                <a:latin typeface="Arial" panose="020B0604020202020204" pitchFamily="34" charset="0"/>
              </a:rPr>
              <a:pPr defTabSz="931774" fontAlgn="base">
                <a:spcBef>
                  <a:spcPct val="0"/>
                </a:spcBef>
                <a:spcAft>
                  <a:spcPct val="0"/>
                </a:spcAft>
                <a:defRPr/>
              </a:pPr>
              <a:t>68</a:t>
            </a:fld>
            <a:endParaRPr lang="en-US" altLang="en-US">
              <a:solidFill>
                <a:srgbClr val="000000"/>
              </a:solidFill>
              <a:latin typeface="Arial" panose="020B0604020202020204" pitchFamily="34" charset="0"/>
            </a:endParaRPr>
          </a:p>
        </p:txBody>
      </p:sp>
      <p:sp>
        <p:nvSpPr>
          <p:cNvPr id="372738" name="Rectangle 2">
            <a:extLst>
              <a:ext uri="{FF2B5EF4-FFF2-40B4-BE49-F238E27FC236}">
                <a16:creationId xmlns:a16="http://schemas.microsoft.com/office/drawing/2014/main" id="{94F589D5-FD5F-4102-9DD7-EB1AECCA904F}"/>
              </a:ext>
            </a:extLst>
          </p:cNvPr>
          <p:cNvSpPr>
            <a:spLocks noGrp="1" noRot="1" noChangeAspect="1" noChangeArrowheads="1" noTextEdit="1"/>
          </p:cNvSpPr>
          <p:nvPr>
            <p:ph type="sldImg"/>
          </p:nvPr>
        </p:nvSpPr>
        <p:spPr>
          <a:ln/>
        </p:spPr>
      </p:sp>
      <p:sp>
        <p:nvSpPr>
          <p:cNvPr id="372739" name="Rectangle 3">
            <a:extLst>
              <a:ext uri="{FF2B5EF4-FFF2-40B4-BE49-F238E27FC236}">
                <a16:creationId xmlns:a16="http://schemas.microsoft.com/office/drawing/2014/main" id="{EE00F069-61E9-4CF6-9CF9-5ABA05551004}"/>
              </a:ext>
            </a:extLst>
          </p:cNvPr>
          <p:cNvSpPr>
            <a:spLocks noGrp="1" noChangeArrowheads="1"/>
          </p:cNvSpPr>
          <p:nvPr>
            <p:ph type="body" idx="1"/>
          </p:nvPr>
        </p:nvSpPr>
        <p:spPr/>
        <p:txBody>
          <a:bodyPr/>
          <a:lstStyle/>
          <a:p>
            <a:r>
              <a:rPr lang="en-US" sz="1800">
                <a:latin typeface="Times New Roman" panose="02020603050405020304" pitchFamily="18" charset="0"/>
                <a:ea typeface="Calibri" panose="020F0502020204030204" pitchFamily="34" charset="0"/>
              </a:rPr>
              <a:t>What looks like a family crest may not be one. These two are occupational seals. The one on the left is for a pastor and the one </a:t>
            </a:r>
            <a:r>
              <a:rPr lang="en-US" sz="1800" err="1">
                <a:latin typeface="Times New Roman" panose="02020603050405020304" pitchFamily="18" charset="0"/>
                <a:ea typeface="Calibri" panose="020F0502020204030204" pitchFamily="34" charset="0"/>
              </a:rPr>
              <a:t>one</a:t>
            </a:r>
            <a:r>
              <a:rPr lang="en-US" sz="1800">
                <a:latin typeface="Times New Roman" panose="02020603050405020304" pitchFamily="18" charset="0"/>
                <a:ea typeface="Calibri" panose="020F0502020204030204" pitchFamily="34" charset="0"/>
              </a:rPr>
              <a:t> the left is for a shoemaker.</a:t>
            </a:r>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a:extLst>
              <a:ext uri="{FF2B5EF4-FFF2-40B4-BE49-F238E27FC236}">
                <a16:creationId xmlns:a16="http://schemas.microsoft.com/office/drawing/2014/main" id="{104A06F9-EC90-4A34-98FE-21388942DB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B8079D4-E3E4-4D9F-B5E3-395BADA391D0}" type="slidenum">
              <a:rPr lang="en-US" altLang="en-US"/>
              <a:pPr>
                <a:spcBef>
                  <a:spcPct val="0"/>
                </a:spcBef>
              </a:pPr>
              <a:t>69</a:t>
            </a:fld>
            <a:endParaRPr lang="en-US" altLang="en-US"/>
          </a:p>
        </p:txBody>
      </p:sp>
      <p:sp>
        <p:nvSpPr>
          <p:cNvPr id="204803" name="Rectangle 2">
            <a:extLst>
              <a:ext uri="{FF2B5EF4-FFF2-40B4-BE49-F238E27FC236}">
                <a16:creationId xmlns:a16="http://schemas.microsoft.com/office/drawing/2014/main" id="{D2A1D6B8-E2CD-41A9-95D7-9FF1E6841E18}"/>
              </a:ext>
            </a:extLst>
          </p:cNvPr>
          <p:cNvSpPr>
            <a:spLocks noGrp="1" noRot="1" noChangeAspect="1" noChangeArrowheads="1" noTextEdit="1"/>
          </p:cNvSpPr>
          <p:nvPr>
            <p:ph type="sldImg"/>
          </p:nvPr>
        </p:nvSpPr>
        <p:spPr>
          <a:ln/>
        </p:spPr>
      </p:sp>
      <p:sp>
        <p:nvSpPr>
          <p:cNvPr id="204804" name="Rectangle 3">
            <a:extLst>
              <a:ext uri="{FF2B5EF4-FFF2-40B4-BE49-F238E27FC236}">
                <a16:creationId xmlns:a16="http://schemas.microsoft.com/office/drawing/2014/main" id="{809A4683-3EC9-4FA0-B8AF-D3870FE0400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If a family has a family crest it will be shown in the lineage book. If your direct line ties into nobility, you may have a family crest or coat of arms. Some coats of arms were awarded to officers in the military or for other meritorious service. These may have been  awarded to just the individual or it may have been awarded to their family. Do not assume if there is a coat of arms with your surname that it is yours. </a:t>
            </a:r>
            <a:r>
              <a:rPr lang="en-US" sz="1800" dirty="0" err="1">
                <a:latin typeface="Times New Roman" panose="02020603050405020304" pitchFamily="18" charset="0"/>
                <a:ea typeface="Calibri" panose="020F0502020204030204" pitchFamily="34" charset="0"/>
              </a:rPr>
              <a:t>Oficially</a:t>
            </a:r>
            <a:r>
              <a:rPr lang="en-US" sz="1800" dirty="0">
                <a:latin typeface="Times New Roman" panose="02020603050405020304" pitchFamily="18" charset="0"/>
                <a:ea typeface="Calibri" panose="020F0502020204030204" pitchFamily="34" charset="0"/>
              </a:rPr>
              <a:t> Using a coat of arms that is not yours is illegal.</a:t>
            </a:r>
            <a:r>
              <a:rPr lang="en-US" sz="1800" dirty="0">
                <a:effectLst/>
                <a:latin typeface="Times New Roman" panose="02020603050405020304" pitchFamily="18" charset="0"/>
                <a:ea typeface="Calibri" panose="020F0502020204030204" pitchFamily="34" charset="0"/>
              </a:rPr>
              <a:t> But if you actually tie into a nobility line and want to know if there is a coat of arms, the last part of this webinar would explain how to find a coat of arms if a family had one.</a:t>
            </a:r>
            <a:endParaRPr lang="en-US" altLang="en-US" dirty="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B0E184D7-F8DB-F6CA-8412-643655A6B2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4BADAB8-EFAF-4D21-A816-13F7C09235C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0483" name="Rectangle 2">
            <a:extLst>
              <a:ext uri="{FF2B5EF4-FFF2-40B4-BE49-F238E27FC236}">
                <a16:creationId xmlns:a16="http://schemas.microsoft.com/office/drawing/2014/main" id="{0B583E59-22C0-2975-BAD5-28F84480FC73}"/>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6A2B6CED-9F41-26FE-EB57-384472060A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Clicking on it, it took me to a Surname List. </a:t>
            </a:r>
            <a:r>
              <a:rPr lang="en-US" sz="1800" b="1" dirty="0">
                <a:solidFill>
                  <a:srgbClr val="FF0000"/>
                </a:solidFill>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On the list there were three entries for Ackerman.</a:t>
            </a:r>
            <a:endParaRPr lang="en-US" altLang="en-US" dirty="0">
              <a:latin typeface="Arial" panose="020B0604020202020204"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a:extLst>
              <a:ext uri="{FF2B5EF4-FFF2-40B4-BE49-F238E27FC236}">
                <a16:creationId xmlns:a16="http://schemas.microsoft.com/office/drawing/2014/main" id="{D27F4B68-39C2-4215-A62B-A1F3B3F0AD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31B513E-B3F3-4591-8395-85776AD887D2}" type="slidenum">
              <a:rPr lang="en-US" altLang="en-US"/>
              <a:pPr>
                <a:spcBef>
                  <a:spcPct val="0"/>
                </a:spcBef>
              </a:pPr>
              <a:t>70</a:t>
            </a:fld>
            <a:endParaRPr lang="en-US" altLang="en-US"/>
          </a:p>
        </p:txBody>
      </p:sp>
      <p:sp>
        <p:nvSpPr>
          <p:cNvPr id="206851" name="Rectangle 2">
            <a:extLst>
              <a:ext uri="{FF2B5EF4-FFF2-40B4-BE49-F238E27FC236}">
                <a16:creationId xmlns:a16="http://schemas.microsoft.com/office/drawing/2014/main" id="{918F0A6A-5305-4D9C-9AE0-9E931CC2B8F8}"/>
              </a:ext>
            </a:extLst>
          </p:cNvPr>
          <p:cNvSpPr>
            <a:spLocks noGrp="1" noRot="1" noChangeAspect="1" noChangeArrowheads="1" noTextEdit="1"/>
          </p:cNvSpPr>
          <p:nvPr>
            <p:ph type="sldImg"/>
          </p:nvPr>
        </p:nvSpPr>
        <p:spPr>
          <a:ln/>
        </p:spPr>
      </p:sp>
      <p:sp>
        <p:nvSpPr>
          <p:cNvPr id="206852" name="Rectangle 3">
            <a:extLst>
              <a:ext uri="{FF2B5EF4-FFF2-40B4-BE49-F238E27FC236}">
                <a16:creationId xmlns:a16="http://schemas.microsoft.com/office/drawing/2014/main" id="{FAD6D138-1520-4D7C-A558-B76524CDBB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Portraits are often included in these compiled genealogies. </a:t>
            </a:r>
          </a:p>
          <a:p>
            <a:pPr eaLnBrk="1" hangingPunct="1"/>
            <a:r>
              <a:rPr lang="en-US" sz="1800">
                <a:latin typeface="Times New Roman" panose="02020603050405020304" pitchFamily="18" charset="0"/>
                <a:ea typeface="Calibri" panose="020F0502020204030204" pitchFamily="34" charset="0"/>
              </a:rPr>
              <a:t>You need to be aware that that if there is a portrait of your ancestor, professional portrait painters, who traveled from town to town, would pre-paint everything for a portrait except  the face. They would then add the face of the person buying the portrait.</a:t>
            </a:r>
            <a:endParaRPr lang="en-US" altLang="en-US">
              <a:latin typeface="Arial" panose="020B0604020202020204"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imes New Roman" panose="02020603050405020304" pitchFamily="18" charset="0"/>
                <a:ea typeface="Calibri" panose="020F0502020204030204" pitchFamily="34" charset="0"/>
              </a:rPr>
              <a:t>This is the FamilySearch pedigree chart, beginning with the great grandfather of a patron who came to the FamilySearch Library wanting to extend his </a:t>
            </a:r>
            <a:r>
              <a:rPr lang="en-US" dirty="0" err="1">
                <a:latin typeface="Times New Roman" panose="02020603050405020304" pitchFamily="18" charset="0"/>
                <a:ea typeface="Calibri" panose="020F0502020204030204" pitchFamily="34" charset="0"/>
              </a:rPr>
              <a:t>Gauch</a:t>
            </a:r>
            <a:r>
              <a:rPr lang="en-US" dirty="0">
                <a:latin typeface="Times New Roman" panose="02020603050405020304" pitchFamily="18" charset="0"/>
                <a:ea typeface="Calibri" panose="020F0502020204030204" pitchFamily="34" charset="0"/>
              </a:rPr>
              <a:t> family line back before 1780. Unfortunately,  the library records, including church, civil registry, county, district, court and military only went back to 1782. I asked if he had checked any of the compiled genealogies and he said no.</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71</a:t>
            </a:fld>
            <a:endParaRPr lang="en-US"/>
          </a:p>
        </p:txBody>
      </p:sp>
    </p:spTree>
    <p:extLst>
      <p:ext uri="{BB962C8B-B14F-4D97-AF65-F5344CB8AC3E}">
        <p14:creationId xmlns:p14="http://schemas.microsoft.com/office/powerpoint/2010/main" val="226710211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0BAF5BB1-9924-4744-BA04-E66C614534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BB15E8E2-1C2C-4CFB-BABF-8AD633059159}" type="slidenum">
              <a:rPr lang="en-US" altLang="en-US">
                <a:solidFill>
                  <a:srgbClr val="000000"/>
                </a:solidFill>
              </a:rPr>
              <a:pPr defTabSz="931774" fontAlgn="base">
                <a:spcBef>
                  <a:spcPct val="0"/>
                </a:spcBef>
                <a:spcAft>
                  <a:spcPct val="0"/>
                </a:spcAft>
                <a:defRPr/>
              </a:pPr>
              <a:t>72</a:t>
            </a:fld>
            <a:endParaRPr lang="en-US" altLang="en-US">
              <a:solidFill>
                <a:srgbClr val="000000"/>
              </a:solidFill>
            </a:endParaRPr>
          </a:p>
        </p:txBody>
      </p:sp>
      <p:sp>
        <p:nvSpPr>
          <p:cNvPr id="86019" name="Rectangle 2">
            <a:extLst>
              <a:ext uri="{FF2B5EF4-FFF2-40B4-BE49-F238E27FC236}">
                <a16:creationId xmlns:a16="http://schemas.microsoft.com/office/drawing/2014/main" id="{1192D6BA-5166-4B3E-92A6-9EC4B45715C6}"/>
              </a:ext>
            </a:extLst>
          </p:cNvPr>
          <p:cNvSpPr>
            <a:spLocks noGrp="1" noRot="1" noChangeAspect="1" noChangeArrowheads="1" noTextEdit="1"/>
          </p:cNvSpPr>
          <p:nvPr>
            <p:ph type="sldImg"/>
          </p:nvPr>
        </p:nvSpPr>
        <p:spPr>
          <a:ln/>
        </p:spPr>
      </p:sp>
      <p:sp>
        <p:nvSpPr>
          <p:cNvPr id="86020" name="Rectangle 3">
            <a:extLst>
              <a:ext uri="{FF2B5EF4-FFF2-40B4-BE49-F238E27FC236}">
                <a16:creationId xmlns:a16="http://schemas.microsoft.com/office/drawing/2014/main" id="{F21C9919-6AEE-4136-B622-125C780E7D1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In using the German lineage books, the patron found his great grandfather Karl </a:t>
            </a:r>
            <a:r>
              <a:rPr lang="en-US" sz="1800" err="1">
                <a:latin typeface="Times New Roman" panose="02020603050405020304" pitchFamily="18" charset="0"/>
                <a:ea typeface="Calibri" panose="020F0502020204030204" pitchFamily="34" charset="0"/>
              </a:rPr>
              <a:t>Gauch’s</a:t>
            </a:r>
            <a:r>
              <a:rPr lang="en-US" sz="1800">
                <a:latin typeface="Times New Roman" panose="02020603050405020304" pitchFamily="18" charset="0"/>
                <a:ea typeface="Calibri" panose="020F0502020204030204" pitchFamily="34" charset="0"/>
              </a:rPr>
              <a:t> family listed in one of the volumes. It gave his pedigree identifier as </a:t>
            </a:r>
            <a:r>
              <a:rPr lang="en-US" sz="1800" b="1">
                <a:solidFill>
                  <a:srgbClr val="FF0000"/>
                </a:solidFill>
                <a:latin typeface="Times New Roman" panose="02020603050405020304" pitchFamily="18" charset="0"/>
                <a:ea typeface="Calibri" panose="020F0502020204030204" pitchFamily="34" charset="0"/>
              </a:rPr>
              <a:t>*</a:t>
            </a:r>
            <a:r>
              <a:rPr lang="en-US" sz="1800">
                <a:latin typeface="Times New Roman" panose="02020603050405020304" pitchFamily="18" charset="0"/>
                <a:ea typeface="Calibri" panose="020F0502020204030204" pitchFamily="34" charset="0"/>
              </a:rPr>
              <a:t>“</a:t>
            </a:r>
            <a:r>
              <a:rPr lang="en-US" sz="1800" err="1">
                <a:latin typeface="Times New Roman" panose="02020603050405020304" pitchFamily="18" charset="0"/>
                <a:ea typeface="Calibri" panose="020F0502020204030204" pitchFamily="34" charset="0"/>
              </a:rPr>
              <a:t>XIIj</a:t>
            </a:r>
            <a:r>
              <a:rPr lang="en-US" sz="1800">
                <a:latin typeface="Times New Roman" panose="02020603050405020304" pitchFamily="18" charset="0"/>
                <a:ea typeface="Calibri" panose="020F0502020204030204" pitchFamily="34" charset="0"/>
              </a:rPr>
              <a:t>.”</a:t>
            </a:r>
            <a:endParaRPr lang="en-US" altLang="en-US">
              <a:latin typeface="Arial" panose="020B0604020202020204"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a:extLst>
              <a:ext uri="{FF2B5EF4-FFF2-40B4-BE49-F238E27FC236}">
                <a16:creationId xmlns:a16="http://schemas.microsoft.com/office/drawing/2014/main" id="{34EAC10F-C298-4369-B1A6-5D3183BCF1E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3DE3432F-F975-4432-A938-0FB460EC753B}" type="slidenum">
              <a:rPr lang="en-US" altLang="en-US">
                <a:solidFill>
                  <a:srgbClr val="000000"/>
                </a:solidFill>
              </a:rPr>
              <a:pPr defTabSz="931774" fontAlgn="base">
                <a:spcBef>
                  <a:spcPct val="0"/>
                </a:spcBef>
                <a:spcAft>
                  <a:spcPct val="0"/>
                </a:spcAft>
                <a:defRPr/>
              </a:pPr>
              <a:t>73</a:t>
            </a:fld>
            <a:endParaRPr lang="en-US" altLang="en-US">
              <a:solidFill>
                <a:srgbClr val="000000"/>
              </a:solidFill>
            </a:endParaRPr>
          </a:p>
        </p:txBody>
      </p:sp>
      <p:sp>
        <p:nvSpPr>
          <p:cNvPr id="75779" name="Rectangle 2">
            <a:extLst>
              <a:ext uri="{FF2B5EF4-FFF2-40B4-BE49-F238E27FC236}">
                <a16:creationId xmlns:a16="http://schemas.microsoft.com/office/drawing/2014/main" id="{ABDB8ABD-AFE2-45F9-B4C4-CD636BA3BFEC}"/>
              </a:ext>
            </a:extLst>
          </p:cNvPr>
          <p:cNvSpPr>
            <a:spLocks noGrp="1" noRot="1" noChangeAspect="1" noChangeArrowheads="1" noTextEdit="1"/>
          </p:cNvSpPr>
          <p:nvPr>
            <p:ph type="sldImg"/>
          </p:nvPr>
        </p:nvSpPr>
        <p:spPr>
          <a:ln/>
        </p:spPr>
      </p:sp>
      <p:sp>
        <p:nvSpPr>
          <p:cNvPr id="75780" name="Rectangle 3">
            <a:extLst>
              <a:ext uri="{FF2B5EF4-FFF2-40B4-BE49-F238E27FC236}">
                <a16:creationId xmlns:a16="http://schemas.microsoft.com/office/drawing/2014/main" id="{E5F35A6C-0241-4034-B0B6-A1017CF15D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I showed him how to use his family’s overview pedigree chart that has no names, just roman numerals, and letters.</a:t>
            </a:r>
            <a:endParaRPr lang="en-US" altLang="en-US">
              <a:latin typeface="Arial" panose="020B0604020202020204"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A9C72AC5-659C-4C82-A10B-69CA029E29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4EB25DD0-4597-427B-B603-4FDDBF5D90BA}" type="slidenum">
              <a:rPr lang="en-US" altLang="en-US">
                <a:solidFill>
                  <a:srgbClr val="000000"/>
                </a:solidFill>
              </a:rPr>
              <a:pPr defTabSz="931774" fontAlgn="base">
                <a:spcBef>
                  <a:spcPct val="0"/>
                </a:spcBef>
                <a:spcAft>
                  <a:spcPct val="0"/>
                </a:spcAft>
                <a:defRPr/>
              </a:pPr>
              <a:t>74</a:t>
            </a:fld>
            <a:endParaRPr lang="en-US" altLang="en-US">
              <a:solidFill>
                <a:srgbClr val="000000"/>
              </a:solidFill>
            </a:endParaRPr>
          </a:p>
        </p:txBody>
      </p:sp>
      <p:sp>
        <p:nvSpPr>
          <p:cNvPr id="97283" name="Rectangle 2">
            <a:extLst>
              <a:ext uri="{FF2B5EF4-FFF2-40B4-BE49-F238E27FC236}">
                <a16:creationId xmlns:a16="http://schemas.microsoft.com/office/drawing/2014/main" id="{6BAC5C32-E908-4E59-9A1F-FADA995939DF}"/>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EB40D09F-CD05-453A-83E8-2FC502BC128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The Roman numeral *XII indicates the generation from the earliest known ancestor. This means that Karl was in the twelfth generation, and the letter *j makes him one of the 9th great grandchildren of number I on the pedigree chart.</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This general pedigree shows Karl’s parents Father *</a:t>
            </a:r>
            <a:r>
              <a:rPr lang="en-US" sz="1800" err="1">
                <a:latin typeface="Times New Roman" panose="02020603050405020304" pitchFamily="18" charset="0"/>
                <a:ea typeface="Calibri" panose="020F0502020204030204" pitchFamily="34" charset="0"/>
                <a:cs typeface="Times New Roman" panose="02020603050405020304" pitchFamily="18" charset="0"/>
              </a:rPr>
              <a:t>XIf</a:t>
            </a:r>
            <a:r>
              <a:rPr lang="en-US" sz="1800">
                <a:latin typeface="Times New Roman" panose="02020603050405020304" pitchFamily="18" charset="0"/>
                <a:ea typeface="Calibri" panose="020F0502020204030204" pitchFamily="34" charset="0"/>
                <a:cs typeface="Times New Roman" panose="02020603050405020304" pitchFamily="18" charset="0"/>
              </a:rPr>
              <a:t> and mother *</a:t>
            </a:r>
            <a:r>
              <a:rPr lang="en-US" sz="1800" err="1">
                <a:latin typeface="Times New Roman" panose="02020603050405020304" pitchFamily="18" charset="0"/>
                <a:ea typeface="Calibri" panose="020F0502020204030204" pitchFamily="34" charset="0"/>
                <a:cs typeface="Times New Roman" panose="02020603050405020304" pitchFamily="18" charset="0"/>
              </a:rPr>
              <a:t>XIc</a:t>
            </a:r>
            <a:r>
              <a:rPr lang="en-US" sz="1800">
                <a:latin typeface="Times New Roman" panose="02020603050405020304" pitchFamily="18" charset="0"/>
                <a:ea typeface="Calibri" panose="020F0502020204030204" pitchFamily="34" charset="0"/>
                <a:cs typeface="Times New Roman" panose="02020603050405020304" pitchFamily="18" charset="0"/>
              </a:rPr>
              <a:t> were first cousins.</a:t>
            </a:r>
            <a:endParaRPr lang="en-US" sz="1800">
              <a:latin typeface="Calibri" panose="020F0502020204030204" pitchFamily="34" charset="0"/>
              <a:ea typeface="Calibri" panose="020F0502020204030204" pitchFamily="34" charset="0"/>
              <a:cs typeface="Times New Roman" panose="02020603050405020304" pitchFamily="18" charset="0"/>
            </a:endParaRPr>
          </a:p>
          <a:p>
            <a:pPr marL="465887"/>
            <a:r>
              <a:rPr lang="en-US" sz="1800">
                <a:latin typeface="Times New Roman" panose="02020603050405020304" pitchFamily="18" charset="0"/>
                <a:ea typeface="Calibri" panose="020F0502020204030204" pitchFamily="34" charset="0"/>
                <a:cs typeface="Times New Roman" panose="02020603050405020304" pitchFamily="18" charset="0"/>
              </a:rPr>
              <a:t>And it shows that their fathers were *brothers.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So, in using the German Lineage books  the patron was able to extend his </a:t>
            </a:r>
            <a:r>
              <a:rPr lang="en-US" sz="1800" err="1">
                <a:latin typeface="Times New Roman" panose="02020603050405020304" pitchFamily="18" charset="0"/>
                <a:ea typeface="Calibri" panose="020F0502020204030204" pitchFamily="34" charset="0"/>
              </a:rPr>
              <a:t>Gauch</a:t>
            </a:r>
            <a:r>
              <a:rPr lang="en-US" sz="1800">
                <a:latin typeface="Times New Roman" panose="02020603050405020304" pitchFamily="18" charset="0"/>
                <a:ea typeface="Calibri" panose="020F0502020204030204" pitchFamily="34" charset="0"/>
              </a:rPr>
              <a:t> line back another nine generations.</a:t>
            </a:r>
            <a:endParaRPr lang="en-US" altLang="en-US">
              <a:latin typeface="Arial" panose="020B0604020202020204"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err="1">
                <a:latin typeface="Times New Roman" panose="02020603050405020304" pitchFamily="18" charset="0"/>
                <a:ea typeface="Calibri" panose="020F0502020204030204" pitchFamily="34" charset="0"/>
              </a:rPr>
              <a:t>Deutsches</a:t>
            </a:r>
            <a:r>
              <a:rPr lang="en-US" sz="1800">
                <a:latin typeface="Times New Roman" panose="02020603050405020304" pitchFamily="18" charset="0"/>
                <a:ea typeface="Calibri" panose="020F0502020204030204" pitchFamily="34" charset="0"/>
              </a:rPr>
              <a:t> </a:t>
            </a:r>
            <a:r>
              <a:rPr lang="en-US" sz="1800" err="1">
                <a:latin typeface="Times New Roman" panose="02020603050405020304" pitchFamily="18" charset="0"/>
                <a:ea typeface="Calibri" panose="020F0502020204030204" pitchFamily="34" charset="0"/>
              </a:rPr>
              <a:t>Familienarchiv</a:t>
            </a:r>
            <a:r>
              <a:rPr lang="en-US" sz="1800">
                <a:latin typeface="Times New Roman" panose="02020603050405020304" pitchFamily="18" charset="0"/>
                <a:ea typeface="Calibri" panose="020F0502020204030204" pitchFamily="34" charset="0"/>
              </a:rPr>
              <a:t> (German Family Archive)</a:t>
            </a:r>
          </a:p>
          <a:p>
            <a:r>
              <a:rPr lang="en-US" sz="1800">
                <a:latin typeface="Times New Roman" panose="02020603050405020304" pitchFamily="18" charset="0"/>
                <a:ea typeface="Calibri" panose="020F0502020204030204" pitchFamily="34" charset="0"/>
              </a:rPr>
              <a:t>An example of the use of this collection was given in the first Webinar.</a:t>
            </a:r>
          </a:p>
        </p:txBody>
      </p:sp>
      <p:sp>
        <p:nvSpPr>
          <p:cNvPr id="4" name="Slide Number Placeholder 3"/>
          <p:cNvSpPr>
            <a:spLocks noGrp="1"/>
          </p:cNvSpPr>
          <p:nvPr>
            <p:ph type="sldNum" sz="quarter" idx="5"/>
          </p:nvPr>
        </p:nvSpPr>
        <p:spPr/>
        <p:txBody>
          <a:bodyPr/>
          <a:lstStyle/>
          <a:p>
            <a:fld id="{9244EC6E-F309-4459-8879-ABA3EB771DBE}" type="slidenum">
              <a:rPr lang="en-US" smtClean="0"/>
              <a:t>75</a:t>
            </a:fld>
            <a:endParaRPr lang="en-US"/>
          </a:p>
        </p:txBody>
      </p:sp>
    </p:spTree>
    <p:extLst>
      <p:ext uri="{BB962C8B-B14F-4D97-AF65-F5344CB8AC3E}">
        <p14:creationId xmlns:p14="http://schemas.microsoft.com/office/powerpoint/2010/main" val="10314816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a:extLst>
              <a:ext uri="{FF2B5EF4-FFF2-40B4-BE49-F238E27FC236}">
                <a16:creationId xmlns:a16="http://schemas.microsoft.com/office/drawing/2014/main" id="{3B3631F7-E299-40CF-9E0F-35D48531443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36DEDCE-020C-42D6-8EB8-7202A7E6BF6D}" type="slidenum">
              <a:rPr lang="en-US" altLang="en-US"/>
              <a:pPr>
                <a:spcBef>
                  <a:spcPct val="0"/>
                </a:spcBef>
              </a:pPr>
              <a:t>76</a:t>
            </a:fld>
            <a:endParaRPr lang="en-US" altLang="en-US"/>
          </a:p>
        </p:txBody>
      </p:sp>
      <p:sp>
        <p:nvSpPr>
          <p:cNvPr id="211971" name="Rectangle 2">
            <a:extLst>
              <a:ext uri="{FF2B5EF4-FFF2-40B4-BE49-F238E27FC236}">
                <a16:creationId xmlns:a16="http://schemas.microsoft.com/office/drawing/2014/main" id="{ECE711B2-1C6C-497C-8FE1-8A455E7E6532}"/>
              </a:ext>
            </a:extLst>
          </p:cNvPr>
          <p:cNvSpPr>
            <a:spLocks noGrp="1" noRot="1" noChangeAspect="1" noChangeArrowheads="1" noTextEdit="1"/>
          </p:cNvSpPr>
          <p:nvPr>
            <p:ph type="sldImg"/>
          </p:nvPr>
        </p:nvSpPr>
        <p:spPr>
          <a:ln/>
        </p:spPr>
      </p:sp>
      <p:sp>
        <p:nvSpPr>
          <p:cNvPr id="211972" name="Rectangle 3">
            <a:extLst>
              <a:ext uri="{FF2B5EF4-FFF2-40B4-BE49-F238E27FC236}">
                <a16:creationId xmlns:a16="http://schemas.microsoft.com/office/drawing/2014/main" id="{3E707D14-F01C-4997-96F8-5477A7A0275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tabLst>
                <a:tab pos="465887" algn="l"/>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*It is written in German in Roman print</a:t>
            </a:r>
            <a:endParaRPr lang="en-US" sz="1800">
              <a:latin typeface="Calibri" panose="020F0502020204030204" pitchFamily="34" charset="0"/>
              <a:ea typeface="Calibri" panose="020F0502020204030204" pitchFamily="34" charset="0"/>
              <a:cs typeface="Times New Roman" panose="02020603050405020304" pitchFamily="18" charset="0"/>
            </a:endParaRPr>
          </a:p>
          <a:p>
            <a:pPr>
              <a:tabLst>
                <a:tab pos="465887" algn="l"/>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*Over 150 volumes are currently available.</a:t>
            </a:r>
            <a:endParaRPr lang="en-US" sz="1800">
              <a:latin typeface="Calibri" panose="020F0502020204030204" pitchFamily="34" charset="0"/>
              <a:ea typeface="Calibri" panose="020F0502020204030204" pitchFamily="34" charset="0"/>
              <a:cs typeface="Times New Roman" panose="02020603050405020304" pitchFamily="18" charset="0"/>
            </a:endParaRPr>
          </a:p>
          <a:p>
            <a:pPr>
              <a:tabLst>
                <a:tab pos="465887" algn="l"/>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*It has a three-volume surname index for volumes 1 - 100 that </a:t>
            </a:r>
            <a:r>
              <a:rPr lang="en-US" sz="1800" err="1">
                <a:latin typeface="Times New Roman" panose="02020603050405020304" pitchFamily="18" charset="0"/>
                <a:ea typeface="Calibri" panose="020F0502020204030204" pitchFamily="34" charset="0"/>
                <a:cs typeface="Times New Roman" panose="02020603050405020304" pitchFamily="18" charset="0"/>
              </a:rPr>
              <a:t>isnot</a:t>
            </a:r>
            <a:r>
              <a:rPr lang="en-US" sz="1800">
                <a:latin typeface="Times New Roman" panose="02020603050405020304" pitchFamily="18" charset="0"/>
                <a:ea typeface="Calibri" panose="020F0502020204030204" pitchFamily="34" charset="0"/>
                <a:cs typeface="Times New Roman" panose="02020603050405020304" pitchFamily="18" charset="0"/>
              </a:rPr>
              <a:t> complete.</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*Currently it has a surname index on CD (available for use at the Salt Lake FamilySearch Library).</a:t>
            </a:r>
            <a:endParaRPr lang="en-US" altLang="en-US">
              <a:latin typeface="Arial" panose="020B0604020202020204"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Johann Jakob </a:t>
            </a:r>
            <a:r>
              <a:rPr lang="en-US" sz="1800" err="1">
                <a:latin typeface="Times New Roman" panose="02020603050405020304" pitchFamily="18" charset="0"/>
                <a:ea typeface="Calibri" panose="020F0502020204030204" pitchFamily="34" charset="0"/>
                <a:cs typeface="Times New Roman" panose="02020603050405020304" pitchFamily="18" charset="0"/>
              </a:rPr>
              <a:t>Gmelin</a:t>
            </a:r>
            <a:r>
              <a:rPr lang="en-US" sz="1800">
                <a:latin typeface="Times New Roman" panose="02020603050405020304" pitchFamily="18" charset="0"/>
                <a:ea typeface="Calibri" panose="020F0502020204030204" pitchFamily="34" charset="0"/>
                <a:cs typeface="Times New Roman" panose="02020603050405020304" pitchFamily="18" charset="0"/>
              </a:rPr>
              <a:t> and his wife Philippine maiden name Frey, emigrated from Germany and settled in the state of Illinois.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Their place of birth in Germany was not known.</a:t>
            </a:r>
            <a:endParaRPr lang="en-US"/>
          </a:p>
        </p:txBody>
      </p:sp>
      <p:sp>
        <p:nvSpPr>
          <p:cNvPr id="4" name="Slide Number Placeholder 3"/>
          <p:cNvSpPr>
            <a:spLocks noGrp="1"/>
          </p:cNvSpPr>
          <p:nvPr>
            <p:ph type="sldNum" sz="quarter" idx="5"/>
          </p:nvPr>
        </p:nvSpPr>
        <p:spPr/>
        <p:txBody>
          <a:bodyPr/>
          <a:lstStyle/>
          <a:p>
            <a:pPr defTabSz="931774">
              <a:defRPr/>
            </a:pPr>
            <a:fld id="{08358D41-3367-4A13-A4D3-FC192561C7CC}" type="slidenum">
              <a:rPr lang="en-US">
                <a:solidFill>
                  <a:prstClr val="black"/>
                </a:solidFill>
                <a:latin typeface="Calibri" panose="020F0502020204030204"/>
              </a:rPr>
              <a:pPr defTabSz="931774">
                <a:defRPr/>
              </a:pPr>
              <a:t>77</a:t>
            </a:fld>
            <a:endParaRPr lang="en-US">
              <a:solidFill>
                <a:prstClr val="black"/>
              </a:solidFill>
              <a:latin typeface="Calibri" panose="020F0502020204030204"/>
            </a:endParaRPr>
          </a:p>
        </p:txBody>
      </p:sp>
    </p:spTree>
    <p:extLst>
      <p:ext uri="{BB962C8B-B14F-4D97-AF65-F5344CB8AC3E}">
        <p14:creationId xmlns:p14="http://schemas.microsoft.com/office/powerpoint/2010/main" val="109502565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A search was made to see if either the </a:t>
            </a:r>
            <a:r>
              <a:rPr lang="en-US" sz="1800" err="1">
                <a:latin typeface="Times New Roman" panose="02020603050405020304" pitchFamily="18" charset="0"/>
                <a:ea typeface="Calibri" panose="020F0502020204030204" pitchFamily="34" charset="0"/>
                <a:cs typeface="Times New Roman" panose="02020603050405020304" pitchFamily="18" charset="0"/>
              </a:rPr>
              <a:t>Gemelin</a:t>
            </a:r>
            <a:r>
              <a:rPr lang="en-US" sz="1800">
                <a:latin typeface="Times New Roman" panose="02020603050405020304" pitchFamily="18" charset="0"/>
                <a:ea typeface="Calibri" panose="020F0502020204030204" pitchFamily="34" charset="0"/>
                <a:cs typeface="Times New Roman" panose="02020603050405020304" pitchFamily="18" charset="0"/>
              </a:rPr>
              <a:t> or the Frey both surnames appear in the </a:t>
            </a:r>
            <a:r>
              <a:rPr lang="en-US" sz="1800" err="1">
                <a:latin typeface="Times New Roman" panose="02020603050405020304" pitchFamily="18" charset="0"/>
                <a:ea typeface="Calibri" panose="020F0502020204030204" pitchFamily="34" charset="0"/>
                <a:cs typeface="Times New Roman" panose="02020603050405020304" pitchFamily="18" charset="0"/>
              </a:rPr>
              <a:t>Deutsches</a:t>
            </a:r>
            <a:r>
              <a:rPr lang="en-US" sz="1800">
                <a:latin typeface="Times New Roman" panose="02020603050405020304" pitchFamily="18" charset="0"/>
                <a:ea typeface="Calibri" panose="020F0502020204030204" pitchFamily="34" charset="0"/>
                <a:cs typeface="Times New Roman" panose="02020603050405020304" pitchFamily="18" charset="0"/>
              </a:rPr>
              <a:t> </a:t>
            </a:r>
            <a:r>
              <a:rPr lang="en-US" sz="1800" err="1">
                <a:latin typeface="Times New Roman" panose="02020603050405020304" pitchFamily="18" charset="0"/>
                <a:ea typeface="Calibri" panose="020F0502020204030204" pitchFamily="34" charset="0"/>
                <a:cs typeface="Times New Roman" panose="02020603050405020304" pitchFamily="18" charset="0"/>
              </a:rPr>
              <a:t>Familienarchiv</a:t>
            </a:r>
            <a:r>
              <a:rPr lang="en-US" sz="1800">
                <a:latin typeface="Times New Roman" panose="02020603050405020304" pitchFamily="18" charset="0"/>
                <a:ea typeface="Calibri" panose="020F0502020204030204" pitchFamily="34" charset="0"/>
                <a:cs typeface="Times New Roman" panose="02020603050405020304" pitchFamily="18" charset="0"/>
              </a:rPr>
              <a:t>.</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*The following shows that they both are in volumes 58 and 62.</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78</a:t>
            </a:fld>
            <a:endParaRPr lang="en-US"/>
          </a:p>
        </p:txBody>
      </p:sp>
    </p:spTree>
    <p:extLst>
      <p:ext uri="{BB962C8B-B14F-4D97-AF65-F5344CB8AC3E}">
        <p14:creationId xmlns:p14="http://schemas.microsoft.com/office/powerpoint/2010/main" val="79154462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a:extLst>
              <a:ext uri="{FF2B5EF4-FFF2-40B4-BE49-F238E27FC236}">
                <a16:creationId xmlns:a16="http://schemas.microsoft.com/office/drawing/2014/main" id="{FD67FD7C-06CB-4361-980A-9457F2321ED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D2519A3-FD11-40DC-B78F-62D0EC9BE731}" type="slidenum">
              <a:rPr lang="en-US" altLang="en-US"/>
              <a:pPr>
                <a:spcBef>
                  <a:spcPct val="0"/>
                </a:spcBef>
              </a:pPr>
              <a:t>79</a:t>
            </a:fld>
            <a:endParaRPr lang="en-US" altLang="en-US"/>
          </a:p>
        </p:txBody>
      </p:sp>
      <p:sp>
        <p:nvSpPr>
          <p:cNvPr id="218115" name="Rectangle 2">
            <a:extLst>
              <a:ext uri="{FF2B5EF4-FFF2-40B4-BE49-F238E27FC236}">
                <a16:creationId xmlns:a16="http://schemas.microsoft.com/office/drawing/2014/main" id="{8FB9DBBC-DEB8-4305-AA51-BF60ADBCECFF}"/>
              </a:ext>
            </a:extLst>
          </p:cNvPr>
          <p:cNvSpPr>
            <a:spLocks noGrp="1" noRot="1" noChangeAspect="1" noChangeArrowheads="1" noTextEdit="1"/>
          </p:cNvSpPr>
          <p:nvPr>
            <p:ph type="sldImg"/>
          </p:nvPr>
        </p:nvSpPr>
        <p:spPr>
          <a:ln/>
        </p:spPr>
      </p:sp>
      <p:sp>
        <p:nvSpPr>
          <p:cNvPr id="218116" name="Rectangle 3">
            <a:extLst>
              <a:ext uri="{FF2B5EF4-FFF2-40B4-BE49-F238E27FC236}">
                <a16:creationId xmlns:a16="http://schemas.microsoft.com/office/drawing/2014/main" id="{9C3F7335-1E37-42ED-BA3C-52EDF6F134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The surname index in volume 58 shows that both names appear, but on different pages. </a:t>
            </a:r>
            <a:r>
              <a:rPr lang="en-US" sz="1800" dirty="0" err="1">
                <a:latin typeface="Times New Roman" panose="02020603050405020304" pitchFamily="18" charset="0"/>
                <a:ea typeface="Calibri" panose="020F0502020204030204" pitchFamily="34" charset="0"/>
              </a:rPr>
              <a:t>Gmelin</a:t>
            </a:r>
            <a:r>
              <a:rPr lang="en-US" sz="1800" dirty="0">
                <a:latin typeface="Times New Roman" panose="02020603050405020304" pitchFamily="18" charset="0"/>
                <a:ea typeface="Calibri" panose="020F0502020204030204" pitchFamily="34" charset="0"/>
              </a:rPr>
              <a:t> is on page 255 and Frey is on page 94.</a:t>
            </a:r>
            <a:endParaRPr lang="en-US" altLang="en-US"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343C3A41-76AE-B535-17D4-EFBD24A83CF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20AB872-DAAA-4666-87C1-3F343417BE2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4579" name="Rectangle 2">
            <a:extLst>
              <a:ext uri="{FF2B5EF4-FFF2-40B4-BE49-F238E27FC236}">
                <a16:creationId xmlns:a16="http://schemas.microsoft.com/office/drawing/2014/main" id="{A98B63CA-FE88-0EAA-14E5-DD8D922A2BD9}"/>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D2DA1516-0DEF-936E-07F7-FD891D0173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One of the entries was for an </a:t>
            </a:r>
            <a:r>
              <a:rPr lang="en-US" sz="1800" dirty="0" err="1">
                <a:effectLst/>
                <a:latin typeface="Times New Roman" panose="02020603050405020304" pitchFamily="18" charset="0"/>
                <a:ea typeface="Calibri" panose="020F0502020204030204" pitchFamily="34" charset="0"/>
              </a:rPr>
              <a:t>Engelke</a:t>
            </a:r>
            <a:r>
              <a:rPr lang="en-US" sz="1800" dirty="0">
                <a:effectLst/>
                <a:latin typeface="Times New Roman" panose="02020603050405020304" pitchFamily="18" charset="0"/>
                <a:ea typeface="Calibri" panose="020F0502020204030204" pitchFamily="34" charset="0"/>
              </a:rPr>
              <a:t> Ackermann born 13 March 1821 at </a:t>
            </a:r>
            <a:r>
              <a:rPr lang="en-US" sz="1800" dirty="0" err="1">
                <a:effectLst/>
                <a:latin typeface="Times New Roman" panose="02020603050405020304" pitchFamily="18" charset="0"/>
                <a:ea typeface="Calibri" panose="020F0502020204030204" pitchFamily="34" charset="0"/>
              </a:rPr>
              <a:t>Nermoor</a:t>
            </a:r>
            <a:r>
              <a:rPr lang="en-US" sz="1800" dirty="0">
                <a:effectLst/>
                <a:latin typeface="Times New Roman" panose="02020603050405020304" pitchFamily="18" charset="0"/>
                <a:ea typeface="Calibri" panose="020F0502020204030204" pitchFamily="34" charset="0"/>
              </a:rPr>
              <a:t>, Germany and died 17 June 1895 at George, Lyon, Iowa, USA, which matched the patron’s ancestor.</a:t>
            </a:r>
            <a:endParaRPr lang="en-US" altLang="en-US" dirty="0">
              <a:latin typeface="Arial" panose="020B0604020202020204"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On the bottom of page 94, it actually lists *Johann Jakob </a:t>
            </a:r>
            <a:r>
              <a:rPr lang="en-US" sz="1800" err="1">
                <a:latin typeface="Times New Roman" panose="02020603050405020304" pitchFamily="18" charset="0"/>
                <a:ea typeface="Calibri" panose="020F0502020204030204" pitchFamily="34" charset="0"/>
              </a:rPr>
              <a:t>Gmelin</a:t>
            </a:r>
            <a:r>
              <a:rPr lang="en-US" sz="1800">
                <a:latin typeface="Times New Roman" panose="02020603050405020304" pitchFamily="18" charset="0"/>
                <a:ea typeface="Calibri" panose="020F0502020204030204" pitchFamily="34" charset="0"/>
              </a:rPr>
              <a:t> born in </a:t>
            </a:r>
            <a:r>
              <a:rPr lang="en-US" sz="1800" err="1">
                <a:latin typeface="Times New Roman" panose="02020603050405020304" pitchFamily="18" charset="0"/>
                <a:ea typeface="Calibri" panose="020F0502020204030204" pitchFamily="34" charset="0"/>
              </a:rPr>
              <a:t>Schwegenheim</a:t>
            </a:r>
            <a:r>
              <a:rPr lang="en-US" sz="1800">
                <a:latin typeface="Times New Roman" panose="02020603050405020304" pitchFamily="18" charset="0"/>
                <a:ea typeface="Calibri" panose="020F0502020204030204" pitchFamily="34" charset="0"/>
              </a:rPr>
              <a:t> September 6, 1804. He was a Schreiner meaning joiner or cabinet maker and immigrated in1844. He died in Fayetteville, (Illinois) in 1867. He was married in </a:t>
            </a:r>
            <a:r>
              <a:rPr lang="en-US" sz="1800" err="1">
                <a:latin typeface="Times New Roman" panose="02020603050405020304" pitchFamily="18" charset="0"/>
                <a:ea typeface="Calibri" panose="020F0502020204030204" pitchFamily="34" charset="0"/>
              </a:rPr>
              <a:t>Germersheim</a:t>
            </a:r>
            <a:r>
              <a:rPr lang="en-US" sz="1800">
                <a:latin typeface="Times New Roman" panose="02020603050405020304" pitchFamily="18" charset="0"/>
                <a:ea typeface="Calibri" panose="020F0502020204030204" pitchFamily="34" charset="0"/>
              </a:rPr>
              <a:t> on 14 December 1830. His wife Philippine Elisabeth Frey died in Fayetteville in 1858. It lists their three children, Andreas, Elisabeth and Katharine.</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80</a:t>
            </a:fld>
            <a:endParaRPr lang="en-US"/>
          </a:p>
        </p:txBody>
      </p:sp>
    </p:spTree>
    <p:extLst>
      <p:ext uri="{BB962C8B-B14F-4D97-AF65-F5344CB8AC3E}">
        <p14:creationId xmlns:p14="http://schemas.microsoft.com/office/powerpoint/2010/main" val="155391069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err="1"/>
              <a:t>Zentralstelle</a:t>
            </a:r>
            <a:r>
              <a:rPr lang="en-US" b="1"/>
              <a:t> für </a:t>
            </a:r>
            <a:r>
              <a:rPr lang="en-US" b="1" err="1"/>
              <a:t>Personen</a:t>
            </a:r>
            <a:r>
              <a:rPr lang="en-US" b="1"/>
              <a:t> und </a:t>
            </a:r>
            <a:r>
              <a:rPr lang="en-US" b="1" err="1"/>
              <a:t>Familiengeschichte</a:t>
            </a:r>
            <a:r>
              <a:rPr lang="en-US" sz="1800">
                <a:latin typeface="Times New Roman" panose="02020603050405020304" pitchFamily="18" charset="0"/>
                <a:ea typeface="Calibri" panose="020F0502020204030204" pitchFamily="34" charset="0"/>
              </a:rPr>
              <a:t>, </a:t>
            </a:r>
            <a:br>
              <a:rPr lang="en-US" sz="1800">
                <a:latin typeface="Times New Roman" panose="02020603050405020304" pitchFamily="18" charset="0"/>
                <a:ea typeface="Calibri" panose="020F0502020204030204" pitchFamily="34" charset="0"/>
              </a:rPr>
            </a:br>
            <a:r>
              <a:rPr lang="en-US" sz="1800">
                <a:latin typeface="Times New Roman" panose="02020603050405020304" pitchFamily="18" charset="0"/>
                <a:ea typeface="Calibri" panose="020F0502020204030204" pitchFamily="34" charset="0"/>
              </a:rPr>
              <a:t>or Center for Persons and Family Research</a:t>
            </a:r>
          </a:p>
          <a:p>
            <a:r>
              <a:rPr lang="en-US" sz="1800">
                <a:effectLst/>
                <a:latin typeface="Times New Roman" panose="02020603050405020304" pitchFamily="18" charset="0"/>
                <a:ea typeface="Calibri" panose="020F0502020204030204" pitchFamily="34" charset="0"/>
              </a:rPr>
              <a:t>This center was established in 1904 in Leipzig Germany.</a:t>
            </a:r>
          </a:p>
          <a:p>
            <a:r>
              <a:rPr lang="en-US" sz="1800">
                <a:effectLst/>
                <a:latin typeface="Times New Roman" panose="02020603050405020304" pitchFamily="18" charset="0"/>
                <a:ea typeface="Calibri" panose="020F0502020204030204" pitchFamily="34" charset="0"/>
              </a:rPr>
              <a:t>It has a large collection of funeral sermons and population records. But the pedigree index was the largest collection.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81</a:t>
            </a:fld>
            <a:endParaRPr lang="en-US"/>
          </a:p>
        </p:txBody>
      </p:sp>
    </p:spTree>
    <p:extLst>
      <p:ext uri="{BB962C8B-B14F-4D97-AF65-F5344CB8AC3E}">
        <p14:creationId xmlns:p14="http://schemas.microsoft.com/office/powerpoint/2010/main" val="429305346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a:extLst>
              <a:ext uri="{FF2B5EF4-FFF2-40B4-BE49-F238E27FC236}">
                <a16:creationId xmlns:a16="http://schemas.microsoft.com/office/drawing/2014/main" id="{483F5CE9-EEC2-47DD-9A11-150C31497FE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FC96D04-0B71-426B-93E0-E65DECD5D39F}" type="slidenum">
              <a:rPr lang="en-US" altLang="en-US"/>
              <a:pPr>
                <a:spcBef>
                  <a:spcPct val="0"/>
                </a:spcBef>
              </a:pPr>
              <a:t>82</a:t>
            </a:fld>
            <a:endParaRPr lang="en-US" altLang="en-US"/>
          </a:p>
        </p:txBody>
      </p:sp>
      <p:sp>
        <p:nvSpPr>
          <p:cNvPr id="228355" name="Rectangle 2">
            <a:extLst>
              <a:ext uri="{FF2B5EF4-FFF2-40B4-BE49-F238E27FC236}">
                <a16:creationId xmlns:a16="http://schemas.microsoft.com/office/drawing/2014/main" id="{63F6C1A4-F550-40C0-85DA-91E830BC2A1B}"/>
              </a:ext>
            </a:extLst>
          </p:cNvPr>
          <p:cNvSpPr>
            <a:spLocks noGrp="1" noRot="1" noChangeAspect="1" noChangeArrowheads="1" noTextEdit="1"/>
          </p:cNvSpPr>
          <p:nvPr>
            <p:ph type="sldImg"/>
          </p:nvPr>
        </p:nvSpPr>
        <p:spPr>
          <a:ln/>
        </p:spPr>
      </p:sp>
      <p:sp>
        <p:nvSpPr>
          <p:cNvPr id="228356" name="Rectangle 3">
            <a:extLst>
              <a:ext uri="{FF2B5EF4-FFF2-40B4-BE49-F238E27FC236}">
                <a16:creationId xmlns:a16="http://schemas.microsoft.com/office/drawing/2014/main" id="{769DD750-B7A4-4C45-85C8-C8E044235CC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5887">
              <a:tabLst>
                <a:tab pos="3523269" algn="l"/>
              </a:tabLst>
            </a:pPr>
            <a:r>
              <a:rPr lang="en-US" sz="1800">
                <a:latin typeface="Times New Roman" panose="02020603050405020304" pitchFamily="18" charset="0"/>
                <a:ea typeface="Calibri" panose="020F0502020204030204" pitchFamily="34" charset="0"/>
                <a:cs typeface="Times New Roman" panose="02020603050405020304" pitchFamily="18" charset="0"/>
              </a:rPr>
              <a:t>Die </a:t>
            </a:r>
            <a:r>
              <a:rPr lang="en-US" sz="1800" err="1">
                <a:latin typeface="Times New Roman" panose="02020603050405020304" pitchFamily="18" charset="0"/>
                <a:ea typeface="Calibri" panose="020F0502020204030204" pitchFamily="34" charset="0"/>
                <a:cs typeface="Times New Roman" panose="02020603050405020304" pitchFamily="18" charset="0"/>
              </a:rPr>
              <a:t>Ahnenstammkartei</a:t>
            </a:r>
            <a:r>
              <a:rPr lang="en-US" sz="1800">
                <a:latin typeface="Times New Roman" panose="02020603050405020304" pitchFamily="18" charset="0"/>
                <a:ea typeface="Calibri" panose="020F0502020204030204" pitchFamily="34" charset="0"/>
                <a:cs typeface="Times New Roman" panose="02020603050405020304" pitchFamily="18" charset="0"/>
              </a:rPr>
              <a:t> des </a:t>
            </a:r>
            <a:r>
              <a:rPr lang="en-US" sz="1800" err="1">
                <a:latin typeface="Times New Roman" panose="02020603050405020304" pitchFamily="18" charset="0"/>
                <a:ea typeface="Calibri" panose="020F0502020204030204" pitchFamily="34" charset="0"/>
                <a:cs typeface="Times New Roman" panose="02020603050405020304" pitchFamily="18" charset="0"/>
              </a:rPr>
              <a:t>Deutschen</a:t>
            </a:r>
            <a:r>
              <a:rPr lang="en-US" sz="1800">
                <a:latin typeface="Times New Roman" panose="02020603050405020304" pitchFamily="18" charset="0"/>
                <a:ea typeface="Calibri" panose="020F0502020204030204" pitchFamily="34" charset="0"/>
                <a:cs typeface="Times New Roman" panose="02020603050405020304" pitchFamily="18" charset="0"/>
              </a:rPr>
              <a:t> </a:t>
            </a:r>
            <a:r>
              <a:rPr lang="en-US" sz="1800" err="1">
                <a:latin typeface="Times New Roman" panose="02020603050405020304" pitchFamily="18" charset="0"/>
                <a:ea typeface="Calibri" panose="020F0502020204030204" pitchFamily="34" charset="0"/>
                <a:cs typeface="Times New Roman" panose="02020603050405020304" pitchFamily="18" charset="0"/>
              </a:rPr>
              <a:t>Volkes</a:t>
            </a:r>
            <a:endParaRPr lang="en-US" sz="1800">
              <a:latin typeface="Calibri" panose="020F0502020204030204" pitchFamily="34" charset="0"/>
              <a:ea typeface="Calibri" panose="020F0502020204030204" pitchFamily="34" charset="0"/>
              <a:cs typeface="Times New Roman" panose="02020603050405020304" pitchFamily="18" charset="0"/>
            </a:endParaRPr>
          </a:p>
          <a:p>
            <a:r>
              <a:rPr lang="en-US" sz="1800">
                <a:latin typeface="Times New Roman" panose="02020603050405020304" pitchFamily="18" charset="0"/>
                <a:ea typeface="Calibri" panose="020F0502020204030204" pitchFamily="34" charset="0"/>
              </a:rPr>
              <a:t>Translated it means Ancestral pedigree index of the German People.</a:t>
            </a:r>
            <a:endParaRPr lang="en-US" altLang="en-US">
              <a:latin typeface="Arial" panose="020B0604020202020204" pitchFamily="34"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7">
            <a:extLst>
              <a:ext uri="{FF2B5EF4-FFF2-40B4-BE49-F238E27FC236}">
                <a16:creationId xmlns:a16="http://schemas.microsoft.com/office/drawing/2014/main" id="{20E2E3B6-3437-4DAD-B60A-D1B81429F7E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BA6B72-2214-4BFD-9EF4-DE47D0709D5C}"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441347" name="Rectangle 2">
            <a:extLst>
              <a:ext uri="{FF2B5EF4-FFF2-40B4-BE49-F238E27FC236}">
                <a16:creationId xmlns:a16="http://schemas.microsoft.com/office/drawing/2014/main" id="{EDE64E92-1F59-485D-A24C-D8AB9D7FF4F7}"/>
              </a:ext>
            </a:extLst>
          </p:cNvPr>
          <p:cNvSpPr>
            <a:spLocks noGrp="1" noRot="1" noChangeAspect="1" noChangeArrowheads="1" noTextEdit="1"/>
          </p:cNvSpPr>
          <p:nvPr>
            <p:ph type="sldImg"/>
          </p:nvPr>
        </p:nvSpPr>
        <p:spPr>
          <a:ln/>
        </p:spPr>
      </p:sp>
      <p:sp>
        <p:nvSpPr>
          <p:cNvPr id="441348" name="Rectangle 3">
            <a:extLst>
              <a:ext uri="{FF2B5EF4-FFF2-40B4-BE49-F238E27FC236}">
                <a16:creationId xmlns:a16="http://schemas.microsoft.com/office/drawing/2014/main" id="{1D4E50BA-6F8D-4624-A654-0B96429C22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lnSpc>
                <a:spcPct val="90000"/>
              </a:lnSpc>
              <a:spcBef>
                <a:spcPts val="0"/>
              </a:spcBef>
              <a:spcAft>
                <a:spcPts val="0"/>
              </a:spcAft>
              <a:tabLst>
                <a:tab pos="3221990" algn="ctr"/>
              </a:tabLs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*FamilySearch Library catalog shows that there are two parts on microfilm. *Part 1 has 638 rolls of microfilm and *part 2 has 576 rolls for a total of 1,214 rolls.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464650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a:extLst>
              <a:ext uri="{FF2B5EF4-FFF2-40B4-BE49-F238E27FC236}">
                <a16:creationId xmlns:a16="http://schemas.microsoft.com/office/drawing/2014/main" id="{47C620C3-6B9E-457B-B8AF-D8C8B633AB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96AA26BD-E100-482A-AA15-EECD2948A445}" type="slidenum">
              <a:rPr lang="en-US" altLang="en-US">
                <a:solidFill>
                  <a:srgbClr val="000000"/>
                </a:solidFill>
              </a:rPr>
              <a:pPr defTabSz="931774" fontAlgn="base">
                <a:spcBef>
                  <a:spcPct val="0"/>
                </a:spcBef>
                <a:spcAft>
                  <a:spcPct val="0"/>
                </a:spcAft>
                <a:defRPr/>
              </a:pPr>
              <a:t>84</a:t>
            </a:fld>
            <a:endParaRPr lang="en-US" altLang="en-US">
              <a:solidFill>
                <a:srgbClr val="000000"/>
              </a:solidFill>
            </a:endParaRPr>
          </a:p>
        </p:txBody>
      </p:sp>
      <p:sp>
        <p:nvSpPr>
          <p:cNvPr id="249859" name="Rectangle 2">
            <a:extLst>
              <a:ext uri="{FF2B5EF4-FFF2-40B4-BE49-F238E27FC236}">
                <a16:creationId xmlns:a16="http://schemas.microsoft.com/office/drawing/2014/main" id="{7FBC3625-A205-4435-97A3-CFD44EBBCBBD}"/>
              </a:ext>
            </a:extLst>
          </p:cNvPr>
          <p:cNvSpPr>
            <a:spLocks noGrp="1" noRot="1" noChangeAspect="1" noChangeArrowheads="1" noTextEdit="1"/>
          </p:cNvSpPr>
          <p:nvPr>
            <p:ph type="sldImg"/>
          </p:nvPr>
        </p:nvSpPr>
        <p:spPr>
          <a:ln/>
        </p:spPr>
      </p:sp>
      <p:sp>
        <p:nvSpPr>
          <p:cNvPr id="249860" name="Rectangle 3">
            <a:extLst>
              <a:ext uri="{FF2B5EF4-FFF2-40B4-BE49-F238E27FC236}">
                <a16:creationId xmlns:a16="http://schemas.microsoft.com/office/drawing/2014/main" id="{D67ACA8F-8E52-487D-B638-825BB5D0FF3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5887">
              <a:tabLst>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Historical Background</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*1904 - </a:t>
            </a:r>
            <a:r>
              <a:rPr lang="en-US" sz="1800" dirty="0" err="1">
                <a:latin typeface="Times New Roman" panose="02020603050405020304" pitchFamily="18" charset="0"/>
                <a:ea typeface="Calibri" panose="020F0502020204030204" pitchFamily="34" charset="0"/>
                <a:cs typeface="Times New Roman" panose="02020603050405020304" pitchFamily="18" charset="0"/>
              </a:rPr>
              <a:t>Zentralstelle</a:t>
            </a:r>
            <a:r>
              <a:rPr lang="en-US" sz="1800" dirty="0">
                <a:latin typeface="Times New Roman" panose="02020603050405020304" pitchFamily="18" charset="0"/>
                <a:ea typeface="Calibri" panose="020F0502020204030204" pitchFamily="34" charset="0"/>
                <a:cs typeface="Times New Roman" panose="02020603050405020304" pitchFamily="18" charset="0"/>
              </a:rPr>
              <a:t> für </a:t>
            </a:r>
            <a:r>
              <a:rPr lang="en-US" sz="1800" dirty="0" err="1">
                <a:latin typeface="Times New Roman" panose="02020603050405020304" pitchFamily="18" charset="0"/>
                <a:ea typeface="Calibri" panose="020F0502020204030204" pitchFamily="34" charset="0"/>
                <a:cs typeface="Times New Roman" panose="02020603050405020304" pitchFamily="18" charset="0"/>
              </a:rPr>
              <a:t>Personen</a:t>
            </a:r>
            <a:r>
              <a:rPr lang="en-US" sz="1800" dirty="0">
                <a:latin typeface="Times New Roman" panose="02020603050405020304" pitchFamily="18" charset="0"/>
                <a:ea typeface="Calibri" panose="020F0502020204030204" pitchFamily="34" charset="0"/>
                <a:cs typeface="Times New Roman" panose="02020603050405020304" pitchFamily="18" charset="0"/>
              </a:rPr>
              <a:t>- und </a:t>
            </a:r>
            <a:r>
              <a:rPr lang="en-US" sz="1800" dirty="0" err="1">
                <a:latin typeface="Times New Roman" panose="02020603050405020304" pitchFamily="18" charset="0"/>
                <a:ea typeface="Calibri" panose="020F0502020204030204" pitchFamily="34" charset="0"/>
                <a:cs typeface="Times New Roman" panose="02020603050405020304" pitchFamily="18" charset="0"/>
              </a:rPr>
              <a:t>Familiengeschichte</a:t>
            </a:r>
            <a:r>
              <a:rPr lang="en-US" sz="1800" dirty="0">
                <a:latin typeface="Times New Roman" panose="02020603050405020304" pitchFamily="18" charset="0"/>
                <a:ea typeface="Calibri" panose="020F0502020204030204" pitchFamily="34" charset="0"/>
                <a:cs typeface="Times New Roman" panose="02020603050405020304" pitchFamily="18" charset="0"/>
              </a:rPr>
              <a:t> or the Center for Persons and Family History was established.</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*1921 – The </a:t>
            </a:r>
            <a:r>
              <a:rPr lang="en-US" sz="1800" dirty="0" err="1">
                <a:latin typeface="Times New Roman" panose="02020603050405020304" pitchFamily="18" charset="0"/>
                <a:ea typeface="Calibri" panose="020F0502020204030204" pitchFamily="34" charset="0"/>
                <a:cs typeface="Times New Roman" panose="02020603050405020304" pitchFamily="18" charset="0"/>
              </a:rPr>
              <a:t>Ahnenlistenaustausch</a:t>
            </a:r>
            <a:r>
              <a:rPr lang="en-US" sz="1800" dirty="0">
                <a:latin typeface="Times New Roman" panose="02020603050405020304" pitchFamily="18" charset="0"/>
                <a:ea typeface="Calibri" panose="020F0502020204030204" pitchFamily="34" charset="0"/>
                <a:cs typeface="Times New Roman" panose="02020603050405020304" pitchFamily="18" charset="0"/>
              </a:rPr>
              <a:t> (ALA), meaning Ancestral List Exchange, was created so people could share their ancestral information.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*1923 – Indexing of the Ancestral Lists began using phonetics.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tabLst>
                <a:tab pos="465887" algn="l"/>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*1967 – It was housed at the </a:t>
            </a:r>
            <a:r>
              <a:rPr lang="en-US" sz="1800" dirty="0" err="1">
                <a:latin typeface="Times New Roman" panose="02020603050405020304" pitchFamily="18" charset="0"/>
                <a:ea typeface="Calibri" panose="020F0502020204030204" pitchFamily="34" charset="0"/>
                <a:cs typeface="Times New Roman" panose="02020603050405020304" pitchFamily="18" charset="0"/>
              </a:rPr>
              <a:t>Zentralstelle</a:t>
            </a:r>
            <a:r>
              <a:rPr lang="en-US" sz="1800" dirty="0">
                <a:latin typeface="Times New Roman" panose="02020603050405020304" pitchFamily="18" charset="0"/>
                <a:ea typeface="Calibri" panose="020F0502020204030204" pitchFamily="34" charset="0"/>
                <a:cs typeface="Times New Roman" panose="02020603050405020304" pitchFamily="18" charset="0"/>
              </a:rPr>
              <a:t> für </a:t>
            </a:r>
            <a:r>
              <a:rPr lang="en-US" sz="1800" dirty="0" err="1">
                <a:latin typeface="Times New Roman" panose="02020603050405020304" pitchFamily="18" charset="0"/>
                <a:ea typeface="Calibri" panose="020F0502020204030204" pitchFamily="34" charset="0"/>
                <a:cs typeface="Times New Roman" panose="02020603050405020304" pitchFamily="18" charset="0"/>
              </a:rPr>
              <a:t>Genealogie</a:t>
            </a:r>
            <a:r>
              <a:rPr lang="en-US" sz="1800" dirty="0">
                <a:latin typeface="Times New Roman" panose="02020603050405020304" pitchFamily="18" charset="0"/>
                <a:ea typeface="Calibri" panose="020F0502020204030204" pitchFamily="34" charset="0"/>
                <a:cs typeface="Times New Roman" panose="02020603050405020304" pitchFamily="18" charset="0"/>
              </a:rPr>
              <a:t> in Leipzig.</a:t>
            </a:r>
          </a:p>
          <a:p>
            <a:pPr marL="0" indent="0">
              <a:buFont typeface="Arial" panose="020B0604020202020204" pitchFamily="34" charset="0"/>
              <a:buNone/>
              <a:tabLst>
                <a:tab pos="465887" algn="l"/>
                <a:tab pos="3523269" algn="l"/>
              </a:tabLst>
            </a:pPr>
            <a:r>
              <a:rPr lang="en-US" sz="1800" dirty="0">
                <a:latin typeface="Calibri" panose="020F0502020204030204" pitchFamily="34" charset="0"/>
                <a:ea typeface="Calibri" panose="020F0502020204030204" pitchFamily="34" charset="0"/>
                <a:cs typeface="Times New Roman" panose="02020603050405020304" pitchFamily="18" charset="0"/>
              </a:rPr>
              <a:t>*</a:t>
            </a:r>
            <a:r>
              <a:rPr lang="en-US" sz="1800" dirty="0">
                <a:latin typeface="Times New Roman" panose="02020603050405020304" pitchFamily="18" charset="0"/>
                <a:ea typeface="Calibri" panose="020F0502020204030204" pitchFamily="34" charset="0"/>
              </a:rPr>
              <a:t>1991 – FamilySearch Library Microfilmed, 2.4 million cards comprised between 5 – 6 million names, mostly for the time period of 1650-1750.</a:t>
            </a:r>
            <a:endParaRPr lang="en-US" altLang="en-US" dirty="0">
              <a:latin typeface="Arial" panose="020B0604020202020204" pitchFamily="34"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a:extLst>
              <a:ext uri="{FF2B5EF4-FFF2-40B4-BE49-F238E27FC236}">
                <a16:creationId xmlns:a16="http://schemas.microsoft.com/office/drawing/2014/main" id="{EB626559-0E11-4740-B0C6-2CF6FC4D9FA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D3B0F70A-074F-4FA6-9A5B-88EBA9EC937D}" type="slidenum">
              <a:rPr lang="en-US" altLang="en-US">
                <a:solidFill>
                  <a:srgbClr val="000000"/>
                </a:solidFill>
              </a:rPr>
              <a:pPr defTabSz="931774" fontAlgn="base">
                <a:spcBef>
                  <a:spcPct val="0"/>
                </a:spcBef>
                <a:spcAft>
                  <a:spcPct val="0"/>
                </a:spcAft>
                <a:defRPr/>
              </a:pPr>
              <a:t>85</a:t>
            </a:fld>
            <a:endParaRPr lang="en-US" altLang="en-US">
              <a:solidFill>
                <a:srgbClr val="000000"/>
              </a:solidFill>
            </a:endParaRPr>
          </a:p>
        </p:txBody>
      </p:sp>
      <p:sp>
        <p:nvSpPr>
          <p:cNvPr id="253955" name="Rectangle 2">
            <a:extLst>
              <a:ext uri="{FF2B5EF4-FFF2-40B4-BE49-F238E27FC236}">
                <a16:creationId xmlns:a16="http://schemas.microsoft.com/office/drawing/2014/main" id="{4523EF5A-A95A-453A-8456-85B584D3437E}"/>
              </a:ext>
            </a:extLst>
          </p:cNvPr>
          <p:cNvSpPr>
            <a:spLocks noGrp="1" noRot="1" noChangeAspect="1" noChangeArrowheads="1" noTextEdit="1"/>
          </p:cNvSpPr>
          <p:nvPr>
            <p:ph type="sldImg"/>
          </p:nvPr>
        </p:nvSpPr>
        <p:spPr>
          <a:ln/>
        </p:spPr>
      </p:sp>
      <p:sp>
        <p:nvSpPr>
          <p:cNvPr id="253956" name="Rectangle 3">
            <a:extLst>
              <a:ext uri="{FF2B5EF4-FFF2-40B4-BE49-F238E27FC236}">
                <a16:creationId xmlns:a16="http://schemas.microsoft.com/office/drawing/2014/main" id="{1DE07A40-C725-4733-93CE-390DD935D6A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lnSpc>
                <a:spcPct val="90000"/>
              </a:lnSpc>
              <a:spcBef>
                <a:spcPts val="0"/>
              </a:spcBef>
              <a:spcAft>
                <a:spcPts val="0"/>
              </a:spcAft>
              <a:tabLst>
                <a:tab pos="3221990" algn="ctr"/>
              </a:tabLst>
            </a:pPr>
            <a:r>
              <a:rPr lang="en-US" sz="1800" dirty="0">
                <a:latin typeface="Times New Roman" panose="02020603050405020304" pitchFamily="18" charset="0"/>
                <a:ea typeface="Calibri" panose="020F0502020204030204" pitchFamily="34" charset="0"/>
              </a:rPr>
              <a:t>A book about the </a:t>
            </a:r>
            <a:r>
              <a:rPr lang="en-US" sz="1800" dirty="0" err="1">
                <a:latin typeface="Times New Roman" panose="02020603050405020304" pitchFamily="18" charset="0"/>
                <a:ea typeface="Calibri" panose="020F0502020204030204" pitchFamily="34" charset="0"/>
              </a:rPr>
              <a:t>Ahnenstammkartei</a:t>
            </a:r>
            <a:r>
              <a:rPr lang="en-US" sz="1800" dirty="0">
                <a:latin typeface="Times New Roman" panose="02020603050405020304" pitchFamily="18" charset="0"/>
                <a:ea typeface="Calibri" panose="020F0502020204030204" pitchFamily="34" charset="0"/>
              </a:rPr>
              <a:t> des </a:t>
            </a:r>
            <a:r>
              <a:rPr lang="en-US" sz="1800" dirty="0" err="1">
                <a:latin typeface="Times New Roman" panose="02020603050405020304" pitchFamily="18" charset="0"/>
                <a:ea typeface="Calibri" panose="020F0502020204030204" pitchFamily="34" charset="0"/>
              </a:rPr>
              <a:t>Deutschen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Volkes</a:t>
            </a:r>
            <a:r>
              <a:rPr lang="en-US" sz="1800" dirty="0">
                <a:latin typeface="Times New Roman" panose="02020603050405020304" pitchFamily="18" charset="0"/>
                <a:ea typeface="Calibri" panose="020F0502020204030204" pitchFamily="34" charset="0"/>
              </a:rPr>
              <a:t> and how to use it was published by Thomas K. </a:t>
            </a:r>
            <a:r>
              <a:rPr lang="en-US" sz="1800" dirty="0" err="1">
                <a:latin typeface="Times New Roman" panose="02020603050405020304" pitchFamily="18" charset="0"/>
                <a:ea typeface="Calibri" panose="020F0502020204030204" pitchFamily="34" charset="0"/>
              </a:rPr>
              <a:t>Edlund</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titled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Die </a:t>
            </a:r>
            <a:r>
              <a:rPr lang="en-US" sz="1800" i="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Ahnenstamkartei</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des </a:t>
            </a:r>
            <a:r>
              <a:rPr lang="en-US" sz="1800" i="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Deuthschen</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Volkes</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an Introduction and Register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Published 1995</a:t>
            </a:r>
            <a:r>
              <a:rPr lang="en-US" sz="1800" dirty="0">
                <a:latin typeface="Times New Roman" panose="02020603050405020304" pitchFamily="18" charset="0"/>
                <a:ea typeface="Calibri" panose="020F0502020204030204" pitchFamily="34" charset="0"/>
              </a:rPr>
              <a:t>.</a:t>
            </a:r>
            <a:endParaRPr lang="en-US" altLang="en-US" dirty="0">
              <a:latin typeface="Arial" panose="020B0604020202020204" pitchFamily="34"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a:extLst>
              <a:ext uri="{FF2B5EF4-FFF2-40B4-BE49-F238E27FC236}">
                <a16:creationId xmlns:a16="http://schemas.microsoft.com/office/drawing/2014/main" id="{8572EB6F-3DB1-4509-A64B-516ACF1FED0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1BBB1425-583E-425E-98B8-9E65D2B19E7A}" type="slidenum">
              <a:rPr lang="en-US" altLang="en-US">
                <a:solidFill>
                  <a:srgbClr val="000000"/>
                </a:solidFill>
              </a:rPr>
              <a:pPr defTabSz="931774" fontAlgn="base">
                <a:spcBef>
                  <a:spcPct val="0"/>
                </a:spcBef>
                <a:spcAft>
                  <a:spcPct val="0"/>
                </a:spcAft>
                <a:defRPr/>
              </a:pPr>
              <a:t>86</a:t>
            </a:fld>
            <a:endParaRPr lang="en-US" altLang="en-US">
              <a:solidFill>
                <a:srgbClr val="000000"/>
              </a:solidFill>
            </a:endParaRPr>
          </a:p>
        </p:txBody>
      </p:sp>
      <p:sp>
        <p:nvSpPr>
          <p:cNvPr id="256003" name="Rectangle 2">
            <a:extLst>
              <a:ext uri="{FF2B5EF4-FFF2-40B4-BE49-F238E27FC236}">
                <a16:creationId xmlns:a16="http://schemas.microsoft.com/office/drawing/2014/main" id="{21D03827-55C5-48D1-9450-AF8B7FED7F69}"/>
              </a:ext>
            </a:extLst>
          </p:cNvPr>
          <p:cNvSpPr>
            <a:spLocks noGrp="1" noRot="1" noChangeAspect="1" noChangeArrowheads="1" noTextEdit="1"/>
          </p:cNvSpPr>
          <p:nvPr>
            <p:ph type="sldImg"/>
          </p:nvPr>
        </p:nvSpPr>
        <p:spPr>
          <a:ln/>
        </p:spPr>
      </p:sp>
      <p:sp>
        <p:nvSpPr>
          <p:cNvPr id="256004" name="Rectangle 3">
            <a:extLst>
              <a:ext uri="{FF2B5EF4-FFF2-40B4-BE49-F238E27FC236}">
                <a16:creationId xmlns:a16="http://schemas.microsoft.com/office/drawing/2014/main" id="{3CD65822-E623-447A-B9DA-AB41605EE6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detailed article was written on how to use and search this collection. It was written and published in the German Genealogical Digest, in 1993, vol. 9 issue 4 page 110. Also, </a:t>
            </a:r>
            <a:r>
              <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a:t>
            </a: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ou can search for copies of these two resources on Worldcat.org.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a:extLst>
              <a:ext uri="{FF2B5EF4-FFF2-40B4-BE49-F238E27FC236}">
                <a16:creationId xmlns:a16="http://schemas.microsoft.com/office/drawing/2014/main" id="{C1AF37A3-503B-4AB2-B701-633F294CFF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C6F09D7-9F0B-4E00-965C-3B3CB6E01F54}" type="slidenum">
              <a:rPr lang="en-US" altLang="en-US"/>
              <a:pPr>
                <a:spcBef>
                  <a:spcPct val="0"/>
                </a:spcBef>
              </a:pPr>
              <a:t>87</a:t>
            </a:fld>
            <a:endParaRPr lang="en-US" altLang="en-US"/>
          </a:p>
        </p:txBody>
      </p:sp>
      <p:sp>
        <p:nvSpPr>
          <p:cNvPr id="236547" name="Rectangle 2">
            <a:extLst>
              <a:ext uri="{FF2B5EF4-FFF2-40B4-BE49-F238E27FC236}">
                <a16:creationId xmlns:a16="http://schemas.microsoft.com/office/drawing/2014/main" id="{7F00682F-B954-4614-BE20-84B186D93E1A}"/>
              </a:ext>
            </a:extLst>
          </p:cNvPr>
          <p:cNvSpPr>
            <a:spLocks noGrp="1" noRot="1" noChangeAspect="1" noChangeArrowheads="1" noTextEdit="1"/>
          </p:cNvSpPr>
          <p:nvPr>
            <p:ph type="sldImg"/>
          </p:nvPr>
        </p:nvSpPr>
        <p:spPr>
          <a:ln/>
        </p:spPr>
      </p:sp>
      <p:sp>
        <p:nvSpPr>
          <p:cNvPr id="236548" name="Rectangle 3">
            <a:extLst>
              <a:ext uri="{FF2B5EF4-FFF2-40B4-BE49-F238E27FC236}">
                <a16:creationId xmlns:a16="http://schemas.microsoft.com/office/drawing/2014/main" id="{35AC676E-4BEA-4451-8D92-46DDEBEBEAF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The main author of this article was Laraine Ferguson, whose family had submitted their genealogy to the Center for Genealogy in Leipzig Germany. Her ancestral family was therefore included in the </a:t>
            </a:r>
            <a:r>
              <a:rPr lang="en-US" sz="1800" err="1">
                <a:latin typeface="Times New Roman" panose="02020603050405020304" pitchFamily="18" charset="0"/>
                <a:ea typeface="Calibri" panose="020F0502020204030204" pitchFamily="34" charset="0"/>
              </a:rPr>
              <a:t>Ahnenstammkartei</a:t>
            </a:r>
            <a:r>
              <a:rPr lang="en-US" sz="1800">
                <a:latin typeface="Times New Roman" panose="02020603050405020304" pitchFamily="18" charset="0"/>
                <a:ea typeface="Calibri" panose="020F0502020204030204" pitchFamily="34" charset="0"/>
              </a:rPr>
              <a:t>.</a:t>
            </a:r>
            <a:endParaRPr lang="en-US" altLang="en-US">
              <a:latin typeface="Arial" panose="020B0604020202020204" pitchFamily="34"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a:extLst>
              <a:ext uri="{FF2B5EF4-FFF2-40B4-BE49-F238E27FC236}">
                <a16:creationId xmlns:a16="http://schemas.microsoft.com/office/drawing/2014/main" id="{44300ABB-7045-4DFC-A8BF-F9859C5874B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0ED37CB9-AAF7-4C33-B26A-09E5E5FF782A}" type="slidenum">
              <a:rPr lang="en-US" altLang="en-US">
                <a:solidFill>
                  <a:srgbClr val="000000"/>
                </a:solidFill>
              </a:rPr>
              <a:pPr defTabSz="931774" fontAlgn="base">
                <a:spcBef>
                  <a:spcPct val="0"/>
                </a:spcBef>
                <a:spcAft>
                  <a:spcPct val="0"/>
                </a:spcAft>
                <a:defRPr/>
              </a:pPr>
              <a:t>88</a:t>
            </a:fld>
            <a:endParaRPr lang="en-US" altLang="en-US">
              <a:solidFill>
                <a:srgbClr val="000000"/>
              </a:solidFill>
            </a:endParaRPr>
          </a:p>
        </p:txBody>
      </p:sp>
      <p:sp>
        <p:nvSpPr>
          <p:cNvPr id="266243" name="Rectangle 2">
            <a:extLst>
              <a:ext uri="{FF2B5EF4-FFF2-40B4-BE49-F238E27FC236}">
                <a16:creationId xmlns:a16="http://schemas.microsoft.com/office/drawing/2014/main" id="{29A0E12A-53C0-4901-9C13-4AB09561A5F7}"/>
              </a:ext>
            </a:extLst>
          </p:cNvPr>
          <p:cNvSpPr>
            <a:spLocks noGrp="1" noRot="1" noChangeAspect="1" noChangeArrowheads="1" noTextEdit="1"/>
          </p:cNvSpPr>
          <p:nvPr>
            <p:ph type="sldImg"/>
          </p:nvPr>
        </p:nvSpPr>
        <p:spPr>
          <a:ln/>
        </p:spPr>
      </p:sp>
      <p:sp>
        <p:nvSpPr>
          <p:cNvPr id="266244" name="Rectangle 3">
            <a:extLst>
              <a:ext uri="{FF2B5EF4-FFF2-40B4-BE49-F238E27FC236}">
                <a16:creationId xmlns:a16="http://schemas.microsoft.com/office/drawing/2014/main" id="{3BC68C9A-E25C-4F01-9B6B-67F843B94D4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The following symbols are used, and surnames are written phonetically in the </a:t>
            </a:r>
            <a:r>
              <a:rPr lang="en-US" sz="1800" err="1">
                <a:latin typeface="Times New Roman" panose="02020603050405020304" pitchFamily="18" charset="0"/>
                <a:ea typeface="Calibri" panose="020F0502020204030204" pitchFamily="34" charset="0"/>
              </a:rPr>
              <a:t>Ahnenstammkartei</a:t>
            </a:r>
            <a:r>
              <a:rPr lang="en-US" sz="1800">
                <a:latin typeface="Times New Roman" panose="02020603050405020304" pitchFamily="18" charset="0"/>
                <a:ea typeface="Calibri" panose="020F0502020204030204" pitchFamily="34" charset="0"/>
              </a:rPr>
              <a:t> as shown here.</a:t>
            </a:r>
            <a:endParaRPr lang="en-US" altLang="en-US">
              <a:latin typeface="Arial" panose="020B0604020202020204" pitchFamily="34" charset="0"/>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7">
            <a:extLst>
              <a:ext uri="{FF2B5EF4-FFF2-40B4-BE49-F238E27FC236}">
                <a16:creationId xmlns:a16="http://schemas.microsoft.com/office/drawing/2014/main" id="{1AD92EFD-0056-4122-87E5-8BB90659F5C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defTabSz="931774" fontAlgn="base">
              <a:spcBef>
                <a:spcPct val="0"/>
              </a:spcBef>
              <a:spcAft>
                <a:spcPct val="0"/>
              </a:spcAft>
              <a:defRPr/>
            </a:pPr>
            <a:fld id="{A5F76DAB-7107-45DC-8223-92124E49C8D5}" type="slidenum">
              <a:rPr lang="en-US" altLang="en-US">
                <a:solidFill>
                  <a:srgbClr val="000000"/>
                </a:solidFill>
              </a:rPr>
              <a:pPr defTabSz="931774" fontAlgn="base">
                <a:spcBef>
                  <a:spcPct val="0"/>
                </a:spcBef>
                <a:spcAft>
                  <a:spcPct val="0"/>
                </a:spcAft>
                <a:defRPr/>
              </a:pPr>
              <a:t>89</a:t>
            </a:fld>
            <a:endParaRPr lang="en-US" altLang="en-US">
              <a:solidFill>
                <a:srgbClr val="000000"/>
              </a:solidFill>
            </a:endParaRPr>
          </a:p>
        </p:txBody>
      </p:sp>
      <p:sp>
        <p:nvSpPr>
          <p:cNvPr id="278531" name="Rectangle 2">
            <a:extLst>
              <a:ext uri="{FF2B5EF4-FFF2-40B4-BE49-F238E27FC236}">
                <a16:creationId xmlns:a16="http://schemas.microsoft.com/office/drawing/2014/main" id="{951D14B2-C1A9-49BB-AA0B-F3301D7A2AD8}"/>
              </a:ext>
            </a:extLst>
          </p:cNvPr>
          <p:cNvSpPr>
            <a:spLocks noGrp="1" noRot="1" noChangeAspect="1" noChangeArrowheads="1" noTextEdit="1"/>
          </p:cNvSpPr>
          <p:nvPr>
            <p:ph type="sldImg"/>
          </p:nvPr>
        </p:nvSpPr>
        <p:spPr>
          <a:ln/>
        </p:spPr>
      </p:sp>
      <p:sp>
        <p:nvSpPr>
          <p:cNvPr id="278532" name="Rectangle 3">
            <a:extLst>
              <a:ext uri="{FF2B5EF4-FFF2-40B4-BE49-F238E27FC236}">
                <a16:creationId xmlns:a16="http://schemas.microsoft.com/office/drawing/2014/main" id="{1119E201-1187-4231-8D71-6BD3F5C8D46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a:latin typeface="Times New Roman" panose="02020603050405020304" pitchFamily="18" charset="0"/>
                <a:ea typeface="Calibri" panose="020F0502020204030204" pitchFamily="34" charset="0"/>
              </a:rPr>
              <a:t>Frequently locality names will also be written phonetically but not in the </a:t>
            </a:r>
            <a:r>
              <a:rPr lang="en-US" sz="1800" err="1">
                <a:latin typeface="Times New Roman" panose="02020603050405020304" pitchFamily="18" charset="0"/>
                <a:ea typeface="Calibri" panose="020F0502020204030204" pitchFamily="34" charset="0"/>
              </a:rPr>
              <a:t>Ahnenstammkartei</a:t>
            </a:r>
            <a:r>
              <a:rPr lang="en-US" sz="1800">
                <a:latin typeface="Times New Roman" panose="02020603050405020304" pitchFamily="18" charset="0"/>
                <a:ea typeface="Calibri" panose="020F0502020204030204" pitchFamily="34" charset="0"/>
              </a:rPr>
              <a:t>. As this shows, the spelling of every locality was verified using the Meyer gazetteer.</a:t>
            </a:r>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E94B36EF-EEE6-A381-C448-78D9BFAEAE7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BDA0539-89F6-4133-9071-3C19165C5BA9}" type="slidenum">
              <a:rPr lang="en-US" altLang="en-US"/>
              <a:pPr>
                <a:spcBef>
                  <a:spcPct val="0"/>
                </a:spcBef>
              </a:pPr>
              <a:t>9</a:t>
            </a:fld>
            <a:endParaRPr lang="en-US" altLang="en-US"/>
          </a:p>
        </p:txBody>
      </p:sp>
      <p:sp>
        <p:nvSpPr>
          <p:cNvPr id="26627" name="Rectangle 2">
            <a:extLst>
              <a:ext uri="{FF2B5EF4-FFF2-40B4-BE49-F238E27FC236}">
                <a16:creationId xmlns:a16="http://schemas.microsoft.com/office/drawing/2014/main" id="{EFBC1FBD-2F62-C2FF-4B48-9E5A27773FCE}"/>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08E20B45-1BA0-0F18-6923-47FE580AB6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effectLst/>
                <a:latin typeface="Times New Roman" panose="02020603050405020304" pitchFamily="18" charset="0"/>
                <a:ea typeface="Calibri" panose="020F0502020204030204" pitchFamily="34" charset="0"/>
              </a:rPr>
              <a:t>In clicking on the entry, it brought up his picture and more information. It also brought up other </a:t>
            </a:r>
            <a:r>
              <a:rPr lang="en-US" sz="1800" b="1" dirty="0">
                <a:solidFill>
                  <a:srgbClr val="FF0000"/>
                </a:solidFill>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options for this person.</a:t>
            </a:r>
            <a:endParaRPr lang="en-US" altLang="en-US" dirty="0">
              <a:latin typeface="Arial" panose="020B0604020202020204" pitchFamily="34"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a:extLst>
              <a:ext uri="{FF2B5EF4-FFF2-40B4-BE49-F238E27FC236}">
                <a16:creationId xmlns:a16="http://schemas.microsoft.com/office/drawing/2014/main" id="{483F5CE9-EEC2-47DD-9A11-150C31497FE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defTabSz="931774">
              <a:spcBef>
                <a:spcPct val="0"/>
              </a:spcBef>
              <a:defRPr/>
            </a:pPr>
            <a:fld id="{7FC96D04-0B71-426B-93E0-E65DECD5D39F}" type="slidenum">
              <a:rPr lang="en-US" altLang="en-US">
                <a:solidFill>
                  <a:prstClr val="black"/>
                </a:solidFill>
              </a:rPr>
              <a:pPr defTabSz="931774">
                <a:spcBef>
                  <a:spcPct val="0"/>
                </a:spcBef>
                <a:defRPr/>
              </a:pPr>
              <a:t>90</a:t>
            </a:fld>
            <a:endParaRPr lang="en-US" altLang="en-US">
              <a:solidFill>
                <a:prstClr val="black"/>
              </a:solidFill>
            </a:endParaRPr>
          </a:p>
        </p:txBody>
      </p:sp>
      <p:sp>
        <p:nvSpPr>
          <p:cNvPr id="228355" name="Rectangle 2">
            <a:extLst>
              <a:ext uri="{FF2B5EF4-FFF2-40B4-BE49-F238E27FC236}">
                <a16:creationId xmlns:a16="http://schemas.microsoft.com/office/drawing/2014/main" id="{63F6C1A4-F550-40C0-85DA-91E830BC2A1B}"/>
              </a:ext>
            </a:extLst>
          </p:cNvPr>
          <p:cNvSpPr>
            <a:spLocks noGrp="1" noRot="1" noChangeAspect="1" noChangeArrowheads="1" noTextEdit="1"/>
          </p:cNvSpPr>
          <p:nvPr>
            <p:ph type="sldImg"/>
          </p:nvPr>
        </p:nvSpPr>
        <p:spPr>
          <a:ln/>
        </p:spPr>
      </p:sp>
      <p:sp>
        <p:nvSpPr>
          <p:cNvPr id="228356" name="Rectangle 3">
            <a:extLst>
              <a:ext uri="{FF2B5EF4-FFF2-40B4-BE49-F238E27FC236}">
                <a16:creationId xmlns:a16="http://schemas.microsoft.com/office/drawing/2014/main" id="{769DD750-B7A4-4C45-85C8-C8E044235CC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5887">
              <a:tabLst>
                <a:tab pos="3523269" algn="l"/>
              </a:tabLst>
            </a:pPr>
            <a:r>
              <a:rPr lang="en-US" sz="1800">
                <a:latin typeface="Times New Roman" panose="02020603050405020304" pitchFamily="18" charset="0"/>
                <a:ea typeface="Calibri" panose="020F0502020204030204" pitchFamily="34" charset="0"/>
              </a:rPr>
              <a:t>These are examples of the information found on the index cards that were created.</a:t>
            </a:r>
            <a:endParaRPr lang="en-US" altLang="en-US">
              <a:latin typeface="Arial" panose="020B0604020202020204" pitchFamily="34" charset="0"/>
            </a:endParaRPr>
          </a:p>
        </p:txBody>
      </p:sp>
    </p:spTree>
    <p:extLst>
      <p:ext uri="{BB962C8B-B14F-4D97-AF65-F5344CB8AC3E}">
        <p14:creationId xmlns:p14="http://schemas.microsoft.com/office/powerpoint/2010/main" val="78539084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a:extLst>
              <a:ext uri="{FF2B5EF4-FFF2-40B4-BE49-F238E27FC236}">
                <a16:creationId xmlns:a16="http://schemas.microsoft.com/office/drawing/2014/main" id="{589DC409-F168-427D-826A-9E728937FB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1450" indent="-296711">
              <a:spcBef>
                <a:spcPct val="30000"/>
              </a:spcBef>
              <a:defRPr sz="1200">
                <a:solidFill>
                  <a:schemeClr val="tx1"/>
                </a:solidFill>
                <a:latin typeface="Arial" panose="020B0604020202020204" pitchFamily="34" charset="0"/>
              </a:defRPr>
            </a:lvl2pPr>
            <a:lvl3pPr marL="1186847" indent="-237369">
              <a:spcBef>
                <a:spcPct val="30000"/>
              </a:spcBef>
              <a:defRPr sz="1200">
                <a:solidFill>
                  <a:schemeClr val="tx1"/>
                </a:solidFill>
                <a:latin typeface="Arial" panose="020B0604020202020204" pitchFamily="34" charset="0"/>
              </a:defRPr>
            </a:lvl3pPr>
            <a:lvl4pPr marL="1661585" indent="-237369">
              <a:spcBef>
                <a:spcPct val="30000"/>
              </a:spcBef>
              <a:defRPr sz="1200">
                <a:solidFill>
                  <a:schemeClr val="tx1"/>
                </a:solidFill>
                <a:latin typeface="Arial" panose="020B0604020202020204" pitchFamily="34" charset="0"/>
              </a:defRPr>
            </a:lvl4pPr>
            <a:lvl5pPr marL="2136324" indent="-237369">
              <a:spcBef>
                <a:spcPct val="30000"/>
              </a:spcBef>
              <a:defRPr sz="1200">
                <a:solidFill>
                  <a:schemeClr val="tx1"/>
                </a:solidFill>
                <a:latin typeface="Arial" panose="020B0604020202020204" pitchFamily="34" charset="0"/>
              </a:defRPr>
            </a:lvl5pPr>
            <a:lvl6pPr marL="2611062" indent="-237369" eaLnBrk="0" fontAlgn="base" hangingPunct="0">
              <a:spcBef>
                <a:spcPct val="30000"/>
              </a:spcBef>
              <a:spcAft>
                <a:spcPct val="0"/>
              </a:spcAft>
              <a:defRPr sz="1200">
                <a:solidFill>
                  <a:schemeClr val="tx1"/>
                </a:solidFill>
                <a:latin typeface="Arial" panose="020B0604020202020204" pitchFamily="34" charset="0"/>
              </a:defRPr>
            </a:lvl6pPr>
            <a:lvl7pPr marL="3085801" indent="-237369" eaLnBrk="0" fontAlgn="base" hangingPunct="0">
              <a:spcBef>
                <a:spcPct val="30000"/>
              </a:spcBef>
              <a:spcAft>
                <a:spcPct val="0"/>
              </a:spcAft>
              <a:defRPr sz="1200">
                <a:solidFill>
                  <a:schemeClr val="tx1"/>
                </a:solidFill>
                <a:latin typeface="Arial" panose="020B0604020202020204" pitchFamily="34" charset="0"/>
              </a:defRPr>
            </a:lvl7pPr>
            <a:lvl8pPr marL="3560540" indent="-237369" eaLnBrk="0" fontAlgn="base" hangingPunct="0">
              <a:spcBef>
                <a:spcPct val="30000"/>
              </a:spcBef>
              <a:spcAft>
                <a:spcPct val="0"/>
              </a:spcAft>
              <a:defRPr sz="1200">
                <a:solidFill>
                  <a:schemeClr val="tx1"/>
                </a:solidFill>
                <a:latin typeface="Arial" panose="020B0604020202020204" pitchFamily="34" charset="0"/>
              </a:defRPr>
            </a:lvl8pPr>
            <a:lvl9pPr marL="4035279" indent="-237369"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CB98707-7725-4E72-ABDD-F90AC48ED0AC}" type="slidenum">
              <a:rPr lang="en-US" altLang="en-US"/>
              <a:pPr>
                <a:spcBef>
                  <a:spcPct val="0"/>
                </a:spcBef>
              </a:pPr>
              <a:t>91</a:t>
            </a:fld>
            <a:endParaRPr lang="en-US" altLang="en-US"/>
          </a:p>
        </p:txBody>
      </p:sp>
      <p:sp>
        <p:nvSpPr>
          <p:cNvPr id="250883" name="Rectangle 2">
            <a:extLst>
              <a:ext uri="{FF2B5EF4-FFF2-40B4-BE49-F238E27FC236}">
                <a16:creationId xmlns:a16="http://schemas.microsoft.com/office/drawing/2014/main" id="{547127F7-F9EB-4177-A208-0AD036C2BAFB}"/>
              </a:ext>
            </a:extLst>
          </p:cNvPr>
          <p:cNvSpPr>
            <a:spLocks noGrp="1" noRot="1" noChangeAspect="1" noChangeArrowheads="1" noTextEdit="1"/>
          </p:cNvSpPr>
          <p:nvPr>
            <p:ph type="sldImg"/>
          </p:nvPr>
        </p:nvSpPr>
        <p:spPr>
          <a:ln/>
        </p:spPr>
      </p:sp>
      <p:sp>
        <p:nvSpPr>
          <p:cNvPr id="250884" name="Rectangle 3">
            <a:extLst>
              <a:ext uri="{FF2B5EF4-FFF2-40B4-BE49-F238E27FC236}">
                <a16:creationId xmlns:a16="http://schemas.microsoft.com/office/drawing/2014/main" id="{1085C9D4-43F2-4C1C-969B-C3C57BFEC09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800" dirty="0">
                <a:latin typeface="Times New Roman" panose="02020603050405020304" pitchFamily="18" charset="0"/>
                <a:ea typeface="Calibri" panose="020F0502020204030204" pitchFamily="34" charset="0"/>
              </a:rPr>
              <a:t>This is an example of an </a:t>
            </a:r>
            <a:r>
              <a:rPr lang="en-US" sz="1800" dirty="0" err="1">
                <a:latin typeface="Times New Roman" panose="02020603050405020304" pitchFamily="18" charset="0"/>
                <a:ea typeface="Calibri" panose="020F0502020204030204" pitchFamily="34" charset="0"/>
              </a:rPr>
              <a:t>Ahnenliste</a:t>
            </a:r>
            <a:r>
              <a:rPr lang="en-US" sz="1800" dirty="0">
                <a:latin typeface="Times New Roman" panose="02020603050405020304" pitchFamily="18" charset="0"/>
                <a:ea typeface="Calibri" panose="020F0502020204030204" pitchFamily="34" charset="0"/>
              </a:rPr>
              <a:t> (list of ancestors). All of the information that was found on the pedigree that was submitted was extracted and entered on the </a:t>
            </a:r>
            <a:r>
              <a:rPr lang="en-US" sz="1800" dirty="0" err="1">
                <a:latin typeface="Times New Roman" panose="02020603050405020304" pitchFamily="18" charset="0"/>
                <a:ea typeface="Calibri" panose="020F0502020204030204" pitchFamily="34" charset="0"/>
              </a:rPr>
              <a:t>Ahnenliste</a:t>
            </a:r>
            <a:r>
              <a:rPr lang="en-US" sz="1800" dirty="0">
                <a:latin typeface="Times New Roman" panose="02020603050405020304" pitchFamily="18" charset="0"/>
                <a:ea typeface="Calibri" panose="020F0502020204030204" pitchFamily="34" charset="0"/>
              </a:rPr>
              <a:t> This list was arranged alphabetically by surname and then by generation. All of the data pertaining to each induvial was then added following their name.</a:t>
            </a:r>
            <a:endParaRPr lang="en-US" altLang="en-US" dirty="0">
              <a:latin typeface="Arial" panose="020B0604020202020204" pitchFamily="34" charset="0"/>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Also included are special Locality, Subject and Submitter indexes.</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92</a:t>
            </a:fld>
            <a:endParaRPr lang="en-US"/>
          </a:p>
        </p:txBody>
      </p:sp>
    </p:spTree>
    <p:extLst>
      <p:ext uri="{BB962C8B-B14F-4D97-AF65-F5344CB8AC3E}">
        <p14:creationId xmlns:p14="http://schemas.microsoft.com/office/powerpoint/2010/main" val="404880503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marR="0" lvl="0" indent="0" algn="l" defTabSz="914400" rtl="0" eaLnBrk="1" fontAlgn="auto" latinLnBrk="0" hangingPunct="1">
              <a:lnSpc>
                <a:spcPct val="100000"/>
              </a:lnSpc>
              <a:spcBef>
                <a:spcPts val="0"/>
              </a:spcBef>
              <a:spcAft>
                <a:spcPts val="0"/>
              </a:spcAft>
              <a:buClrTx/>
              <a:buSzTx/>
              <a:buFontTx/>
              <a:buNone/>
              <a:tabLst>
                <a:tab pos="898126" algn="l"/>
              </a:tabLst>
              <a:defRPr/>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Locality &amp; Family Lineage </a:t>
            </a:r>
            <a:r>
              <a:rPr lang="en-US" sz="18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Books</a:t>
            </a:r>
          </a:p>
          <a:p>
            <a:pPr marL="465887" marR="0" lvl="0" indent="0" algn="l" defTabSz="914400" rtl="0" eaLnBrk="1" fontAlgn="auto" latinLnBrk="0" hangingPunct="1">
              <a:lnSpc>
                <a:spcPct val="100000"/>
              </a:lnSpc>
              <a:spcBef>
                <a:spcPts val="0"/>
              </a:spcBef>
              <a:spcAft>
                <a:spcPts val="0"/>
              </a:spcAft>
              <a:buClrTx/>
              <a:buSzTx/>
              <a:buFontTx/>
              <a:buNone/>
              <a:tabLst>
                <a:tab pos="898126" algn="l"/>
              </a:tabLst>
              <a:defRPr/>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There are 3 Types of Locality &amp; Family Lineage Books.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65887">
              <a:tabLst>
                <a:tab pos="898126" algn="l"/>
              </a:tabLst>
            </a:pPr>
            <a:r>
              <a:rPr lang="en-US" sz="1800">
                <a:latin typeface="Times New Roman" panose="02020603050405020304" pitchFamily="18" charset="0"/>
                <a:ea typeface="Calibri" panose="020F0502020204030204" pitchFamily="34" charset="0"/>
              </a:rPr>
              <a:t>Locality and Family Lineage Books</a:t>
            </a:r>
          </a:p>
          <a:p>
            <a:pPr marL="465887">
              <a:tabLst>
                <a:tab pos="898126" algn="l"/>
              </a:tabLst>
            </a:pPr>
            <a:r>
              <a:rPr lang="en-US" sz="1800">
                <a:latin typeface="Times New Roman" panose="02020603050405020304" pitchFamily="18" charset="0"/>
                <a:ea typeface="Calibri" panose="020F0502020204030204" pitchFamily="34" charset="0"/>
              </a:rPr>
              <a:t>In 1933, a government official proposed extracting names and data from all the parishes in  Germany and compiling a single name index for each parish.</a:t>
            </a:r>
            <a:endParaRPr lang="en-US"/>
          </a:p>
        </p:txBody>
      </p:sp>
      <p:sp>
        <p:nvSpPr>
          <p:cNvPr id="4" name="Slide Number Placeholder 3"/>
          <p:cNvSpPr>
            <a:spLocks noGrp="1"/>
          </p:cNvSpPr>
          <p:nvPr>
            <p:ph type="sldNum" sz="quarter" idx="5"/>
          </p:nvPr>
        </p:nvSpPr>
        <p:spPr/>
        <p:txBody>
          <a:bodyPr/>
          <a:lstStyle/>
          <a:p>
            <a:pPr defTabSz="931774">
              <a:defRPr/>
            </a:pPr>
            <a:fld id="{08358D41-3367-4A13-A4D3-FC192561C7CC}" type="slidenum">
              <a:rPr lang="en-US">
                <a:solidFill>
                  <a:prstClr val="black"/>
                </a:solidFill>
                <a:latin typeface="Calibri" panose="020F0502020204030204"/>
              </a:rPr>
              <a:pPr defTabSz="931774">
                <a:defRPr/>
              </a:pPr>
              <a:t>93</a:t>
            </a:fld>
            <a:endParaRPr lang="en-US">
              <a:solidFill>
                <a:prstClr val="black"/>
              </a:solidFill>
              <a:latin typeface="Calibri" panose="020F0502020204030204"/>
            </a:endParaRPr>
          </a:p>
        </p:txBody>
      </p:sp>
    </p:spTree>
    <p:extLst>
      <p:ext uri="{BB962C8B-B14F-4D97-AF65-F5344CB8AC3E}">
        <p14:creationId xmlns:p14="http://schemas.microsoft.com/office/powerpoint/2010/main" val="1308423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a:tabLst>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These are called the </a:t>
            </a:r>
            <a:r>
              <a:rPr lang="en-US" sz="1800" dirty="0" err="1">
                <a:latin typeface="Times New Roman" panose="02020603050405020304" pitchFamily="18" charset="0"/>
                <a:ea typeface="Calibri" panose="020F0502020204030204" pitchFamily="34" charset="0"/>
                <a:cs typeface="Times New Roman" panose="02020603050405020304" pitchFamily="18" charset="0"/>
              </a:rPr>
              <a:t>Dorfsippenbücher</a:t>
            </a:r>
            <a:r>
              <a:rPr lang="en-US" sz="1800" dirty="0">
                <a:latin typeface="Times New Roman" panose="02020603050405020304" pitchFamily="18" charset="0"/>
                <a:ea typeface="Calibri" panose="020F0502020204030204" pitchFamily="34" charset="0"/>
                <a:cs typeface="Times New Roman" panose="02020603050405020304" pitchFamily="18" charset="0"/>
              </a:rPr>
              <a:t> or Village </a:t>
            </a:r>
          </a:p>
          <a:p>
            <a:pPr marL="465887">
              <a:tabLst>
                <a:tab pos="3523269" algn="l"/>
              </a:tabLst>
            </a:pPr>
            <a:r>
              <a:rPr lang="en-US" sz="1800" dirty="0">
                <a:latin typeface="Times New Roman" panose="02020603050405020304" pitchFamily="18" charset="0"/>
                <a:ea typeface="Calibri" panose="020F0502020204030204" pitchFamily="34" charset="0"/>
                <a:cs typeface="Times New Roman" panose="02020603050405020304" pitchFamily="18" charset="0"/>
              </a:rPr>
              <a:t>Lineage Books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349415" indent="-349415" defTabSz="931774" fontAlgn="base">
              <a:lnSpc>
                <a:spcPct val="90000"/>
              </a:lnSpc>
              <a:spcBef>
                <a:spcPct val="20000"/>
              </a:spcBef>
              <a:spcAft>
                <a:spcPct val="0"/>
              </a:spcAft>
              <a:defRPr/>
            </a:pPr>
            <a:r>
              <a:rPr lang="en-US" altLang="en-US" kern="0" dirty="0">
                <a:solidFill>
                  <a:srgbClr val="000000"/>
                </a:solidFill>
                <a:latin typeface="Arial"/>
              </a:rPr>
              <a:t>Before doing this, in 1937 the </a:t>
            </a:r>
            <a:r>
              <a:rPr lang="en-US" altLang="en-US" kern="0" dirty="0" err="1">
                <a:solidFill>
                  <a:srgbClr val="000000"/>
                </a:solidFill>
                <a:latin typeface="Arial"/>
              </a:rPr>
              <a:t>Arbeitsgemeinschaft</a:t>
            </a:r>
            <a:r>
              <a:rPr lang="en-US" altLang="en-US" kern="0" dirty="0">
                <a:solidFill>
                  <a:srgbClr val="000000"/>
                </a:solidFill>
                <a:latin typeface="Arial"/>
              </a:rPr>
              <a:t> f</a:t>
            </a:r>
            <a:r>
              <a:rPr lang="en-US" altLang="en-US" kern="0" dirty="0">
                <a:solidFill>
                  <a:srgbClr val="000000"/>
                </a:solidFill>
                <a:latin typeface="Arial"/>
                <a:cs typeface="Arial" panose="020B0604020202020204" pitchFamily="34" charset="0"/>
              </a:rPr>
              <a:t>ür </a:t>
            </a:r>
            <a:r>
              <a:rPr lang="en-US" altLang="en-US" kern="0" dirty="0" err="1">
                <a:solidFill>
                  <a:srgbClr val="000000"/>
                </a:solidFill>
                <a:latin typeface="Arial"/>
                <a:cs typeface="Arial" panose="020B0604020202020204" pitchFamily="34" charset="0"/>
              </a:rPr>
              <a:t>Sippenflege</a:t>
            </a:r>
            <a:r>
              <a:rPr lang="en-US" altLang="en-US" kern="0" dirty="0">
                <a:solidFill>
                  <a:srgbClr val="000000"/>
                </a:solidFill>
                <a:latin typeface="Arial"/>
                <a:cs typeface="Arial" panose="020B0604020202020204" pitchFamily="34" charset="0"/>
              </a:rPr>
              <a:t> or Worker Society for Lineage Research, determined that there were about,</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*52,000 Parishes in Germany</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*350,000  parish registers and</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About *700,000,000 Parish entries</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*They employed 14,000 People</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*Goal was to complete 30,000 village lineage books by 1970</a:t>
            </a:r>
          </a:p>
          <a:p>
            <a:pPr marL="0" indent="0" defTabSz="931774" fontAlgn="base">
              <a:lnSpc>
                <a:spcPct val="90000"/>
              </a:lnSpc>
              <a:spcBef>
                <a:spcPct val="20000"/>
              </a:spcBef>
              <a:spcAft>
                <a:spcPct val="0"/>
              </a:spcAft>
              <a:buFontTx/>
              <a:buNone/>
              <a:defRPr/>
            </a:pPr>
            <a:r>
              <a:rPr lang="en-US" altLang="en-US" kern="0" dirty="0">
                <a:solidFill>
                  <a:srgbClr val="000000"/>
                </a:solidFill>
                <a:latin typeface="Arial"/>
                <a:cs typeface="Arial" panose="020B0604020202020204" pitchFamily="34" charset="0"/>
              </a:rPr>
              <a:t>*By 1938, they had completed 30 volumes.</a:t>
            </a:r>
          </a:p>
        </p:txBody>
      </p:sp>
      <p:sp>
        <p:nvSpPr>
          <p:cNvPr id="4" name="Slide Number Placeholder 3"/>
          <p:cNvSpPr>
            <a:spLocks noGrp="1"/>
          </p:cNvSpPr>
          <p:nvPr>
            <p:ph type="sldNum" sz="quarter" idx="5"/>
          </p:nvPr>
        </p:nvSpPr>
        <p:spPr/>
        <p:txBody>
          <a:bodyPr/>
          <a:lstStyle/>
          <a:p>
            <a:fld id="{9244EC6E-F309-4459-8879-ABA3EB771DBE}" type="slidenum">
              <a:rPr lang="en-US" smtClean="0"/>
              <a:t>94</a:t>
            </a:fld>
            <a:endParaRPr lang="en-US"/>
          </a:p>
        </p:txBody>
      </p:sp>
    </p:spTree>
    <p:extLst>
      <p:ext uri="{BB962C8B-B14F-4D97-AF65-F5344CB8AC3E}">
        <p14:creationId xmlns:p14="http://schemas.microsoft.com/office/powerpoint/2010/main" val="341946328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sz="1800">
                <a:latin typeface="Times New Roman" panose="02020603050405020304" pitchFamily="18" charset="0"/>
                <a:ea typeface="Calibri" panose="020F0502020204030204" pitchFamily="34" charset="0"/>
                <a:cs typeface="Times New Roman" panose="02020603050405020304" pitchFamily="18" charset="0"/>
              </a:rPr>
              <a:t>The following are the nobility and provincial areas and the number of village lineage books that were created for each. These 30 represented one percent of the village lineage books they intended to complete.</a:t>
            </a:r>
          </a:p>
        </p:txBody>
      </p:sp>
      <p:sp>
        <p:nvSpPr>
          <p:cNvPr id="4" name="Slide Number Placeholder 3"/>
          <p:cNvSpPr>
            <a:spLocks noGrp="1"/>
          </p:cNvSpPr>
          <p:nvPr>
            <p:ph type="sldNum" sz="quarter" idx="5"/>
          </p:nvPr>
        </p:nvSpPr>
        <p:spPr/>
        <p:txBody>
          <a:bodyPr/>
          <a:lstStyle/>
          <a:p>
            <a:fld id="{9244EC6E-F309-4459-8879-ABA3EB771DBE}" type="slidenum">
              <a:rPr lang="en-US" smtClean="0"/>
              <a:t>95</a:t>
            </a:fld>
            <a:endParaRPr lang="en-US"/>
          </a:p>
        </p:txBody>
      </p:sp>
    </p:spTree>
    <p:extLst>
      <p:ext uri="{BB962C8B-B14F-4D97-AF65-F5344CB8AC3E}">
        <p14:creationId xmlns:p14="http://schemas.microsoft.com/office/powerpoint/2010/main" val="284141575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1774"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With the outbreak of World War II, the project stopped and after the war it was never continued.</a:t>
            </a:r>
            <a:r>
              <a:rPr lang="en-US"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44EC6E-F309-4459-8879-ABA3EB771D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454146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Times New Roman" panose="02020603050405020304" pitchFamily="18" charset="0"/>
                <a:ea typeface="Calibri" panose="020F0502020204030204" pitchFamily="34" charset="0"/>
              </a:rPr>
              <a:t>When individuals, groups, and genealogical societies saw the value of the lineage books that had been published, they began creating what they called </a:t>
            </a:r>
            <a:r>
              <a:rPr lang="en-US" sz="1800" dirty="0" err="1">
                <a:latin typeface="Times New Roman" panose="02020603050405020304" pitchFamily="18" charset="0"/>
                <a:ea typeface="Calibri" panose="020F0502020204030204" pitchFamily="34" charset="0"/>
              </a:rPr>
              <a:t>Ortssippenbücher</a:t>
            </a:r>
            <a:r>
              <a:rPr lang="en-US" sz="1800" dirty="0">
                <a:latin typeface="Times New Roman" panose="02020603050405020304" pitchFamily="18" charset="0"/>
                <a:ea typeface="Calibri" panose="020F0502020204030204" pitchFamily="34" charset="0"/>
              </a:rPr>
              <a:t> (locality lineage books) These were patterned in their format after the </a:t>
            </a:r>
            <a:r>
              <a:rPr lang="en-US" sz="1800" dirty="0" err="1">
                <a:latin typeface="Times New Roman" panose="02020603050405020304" pitchFamily="18" charset="0"/>
                <a:ea typeface="Calibri" panose="020F0502020204030204" pitchFamily="34" charset="0"/>
              </a:rPr>
              <a:t>Dorfsippenbücher</a:t>
            </a:r>
            <a:r>
              <a:rPr lang="en-US" sz="1800" dirty="0">
                <a:latin typeface="Times New Roman" panose="02020603050405020304" pitchFamily="18" charset="0"/>
                <a:ea typeface="Calibri" panose="020F0502020204030204" pitchFamily="34" charset="0"/>
              </a:rPr>
              <a:t>.</a:t>
            </a:r>
          </a:p>
          <a:p>
            <a:r>
              <a:rPr lang="en-US" sz="1200" dirty="0">
                <a:effectLst/>
                <a:latin typeface="Times New Roman" panose="02020603050405020304" pitchFamily="18" charset="0"/>
                <a:ea typeface="Times New Roman" panose="02020603050405020304" pitchFamily="18" charset="0"/>
              </a:rPr>
              <a:t> Both the village and the locality lineage books are listed in the *FamilySearch Library catalog under the locality name. Here we have the town of *</a:t>
            </a:r>
            <a:r>
              <a:rPr lang="en-US" sz="1200" dirty="0" err="1">
                <a:effectLst/>
                <a:latin typeface="Times New Roman" panose="02020603050405020304" pitchFamily="18" charset="0"/>
                <a:ea typeface="Times New Roman" panose="02020603050405020304" pitchFamily="18" charset="0"/>
              </a:rPr>
              <a:t>Ebermergen</a:t>
            </a:r>
            <a:r>
              <a:rPr lang="en-US" sz="1200" dirty="0">
                <a:effectLst/>
                <a:latin typeface="Times New Roman" panose="02020603050405020304" pitchFamily="18" charset="0"/>
                <a:ea typeface="Times New Roman" panose="02020603050405020304" pitchFamily="18" charset="0"/>
              </a:rPr>
              <a:t>, Bavaria. And then under the subject heading *“Genealogy”. This is the *title page for the </a:t>
            </a:r>
            <a:r>
              <a:rPr lang="en-US" sz="1200" dirty="0" err="1">
                <a:effectLst/>
                <a:latin typeface="Times New Roman" panose="02020603050405020304" pitchFamily="18" charset="0"/>
                <a:ea typeface="Times New Roman" panose="02020603050405020304" pitchFamily="18" charset="0"/>
              </a:rPr>
              <a:t>Ortssippenbuch</a:t>
            </a:r>
            <a:r>
              <a:rPr lang="en-US" sz="1200" dirty="0">
                <a:effectLst/>
                <a:latin typeface="Times New Roman" panose="02020603050405020304" pitchFamily="18" charset="0"/>
                <a:ea typeface="Times New Roman" panose="02020603050405020304" pitchFamily="18" charset="0"/>
              </a:rPr>
              <a:t> of </a:t>
            </a:r>
            <a:r>
              <a:rPr lang="en-US" sz="1200" dirty="0" err="1">
                <a:effectLst/>
                <a:latin typeface="Times New Roman" panose="02020603050405020304" pitchFamily="18" charset="0"/>
                <a:ea typeface="Times New Roman" panose="02020603050405020304" pitchFamily="18" charset="0"/>
              </a:rPr>
              <a:t>Ebermergen</a:t>
            </a:r>
            <a:r>
              <a:rPr lang="en-US" sz="1200" dirty="0">
                <a:effectLst/>
                <a:latin typeface="Times New Roman" panose="02020603050405020304" pitchFamily="18" charset="0"/>
                <a:ea typeface="Times New Roman" panose="02020603050405020304" pitchFamily="18" charset="0"/>
              </a:rPr>
              <a:t>, Bavaria.</a:t>
            </a:r>
            <a:endParaRPr lang="en-US" dirty="0"/>
          </a:p>
        </p:txBody>
      </p:sp>
      <p:sp>
        <p:nvSpPr>
          <p:cNvPr id="4" name="Slide Number Placeholder 3"/>
          <p:cNvSpPr>
            <a:spLocks noGrp="1"/>
          </p:cNvSpPr>
          <p:nvPr>
            <p:ph type="sldNum" sz="quarter" idx="5"/>
          </p:nvPr>
        </p:nvSpPr>
        <p:spPr/>
        <p:txBody>
          <a:bodyPr/>
          <a:lstStyle/>
          <a:p>
            <a:fld id="{9244EC6E-F309-4459-8879-ABA3EB771DBE}" type="slidenum">
              <a:rPr lang="en-US" smtClean="0"/>
              <a:t>97</a:t>
            </a:fld>
            <a:endParaRPr lang="en-US"/>
          </a:p>
        </p:txBody>
      </p:sp>
    </p:spTree>
    <p:extLst>
      <p:ext uri="{BB962C8B-B14F-4D97-AF65-F5344CB8AC3E}">
        <p14:creationId xmlns:p14="http://schemas.microsoft.com/office/powerpoint/2010/main" val="134587232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contents of locality and village lineage books include.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*Surname &amp; locality indexes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*History and culture of the locality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90000"/>
              </a:lnSpc>
              <a:spcBef>
                <a:spcPts val="0"/>
              </a:spcBef>
              <a:spcAft>
                <a:spcPts val="0"/>
              </a:spcAft>
              <a:tabLst>
                <a:tab pos="3221990" algn="ctr"/>
              </a:tabLst>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*Map of town and surrounding area and</a:t>
            </a:r>
          </a:p>
          <a:p>
            <a:pPr lvl="1"/>
            <a:r>
              <a:rPr lang="en-US" sz="1800">
                <a:solidFill>
                  <a:srgbClr val="000000"/>
                </a:solidFill>
                <a:effectLst/>
                <a:latin typeface="Times New Roman" panose="02020603050405020304" pitchFamily="18" charset="0"/>
                <a:ea typeface="Times New Roman" panose="02020603050405020304" pitchFamily="18" charset="0"/>
              </a:rPr>
              <a:t>*Statistical information.</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98</a:t>
            </a:fld>
            <a:endParaRPr lang="en-US"/>
          </a:p>
        </p:txBody>
      </p:sp>
    </p:spTree>
    <p:extLst>
      <p:ext uri="{BB962C8B-B14F-4D97-AF65-F5344CB8AC3E}">
        <p14:creationId xmlns:p14="http://schemas.microsoft.com/office/powerpoint/2010/main" val="90034076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latin typeface="Times New Roman" panose="02020603050405020304" pitchFamily="18" charset="0"/>
                <a:ea typeface="Calibri" panose="020F0502020204030204" pitchFamily="34" charset="0"/>
              </a:rPr>
              <a:t>An article about the German village and locality lineage books was published in the </a:t>
            </a:r>
            <a:r>
              <a:rPr lang="en-US" sz="1800" i="1">
                <a:latin typeface="Times New Roman" panose="02020603050405020304" pitchFamily="18" charset="0"/>
                <a:ea typeface="Calibri" panose="020F0502020204030204" pitchFamily="34" charset="0"/>
              </a:rPr>
              <a:t>German Genealogical Digest</a:t>
            </a:r>
            <a:r>
              <a:rPr lang="en-US" sz="1800">
                <a:latin typeface="Times New Roman" panose="02020603050405020304" pitchFamily="18" charset="0"/>
                <a:ea typeface="Calibri" panose="020F0502020204030204" pitchFamily="34" charset="0"/>
              </a:rPr>
              <a:t> 1991, volume 7, Issue No. 2, page 43.</a:t>
            </a:r>
            <a:endParaRPr lang="en-US"/>
          </a:p>
        </p:txBody>
      </p:sp>
      <p:sp>
        <p:nvSpPr>
          <p:cNvPr id="4" name="Slide Number Placeholder 3"/>
          <p:cNvSpPr>
            <a:spLocks noGrp="1"/>
          </p:cNvSpPr>
          <p:nvPr>
            <p:ph type="sldNum" sz="quarter" idx="5"/>
          </p:nvPr>
        </p:nvSpPr>
        <p:spPr/>
        <p:txBody>
          <a:bodyPr/>
          <a:lstStyle/>
          <a:p>
            <a:fld id="{9244EC6E-F309-4459-8879-ABA3EB771DBE}" type="slidenum">
              <a:rPr lang="en-US" smtClean="0"/>
              <a:t>99</a:t>
            </a:fld>
            <a:endParaRPr lang="en-US"/>
          </a:p>
        </p:txBody>
      </p:sp>
    </p:spTree>
    <p:extLst>
      <p:ext uri="{BB962C8B-B14F-4D97-AF65-F5344CB8AC3E}">
        <p14:creationId xmlns:p14="http://schemas.microsoft.com/office/powerpoint/2010/main" val="270584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D5B96-1BB4-38BE-2633-390DC7B32E1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A459FB-679B-75A3-2686-F42F0E1EE0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56A549-2635-3220-D4D5-4A6A16895CC5}"/>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AFDD3825-64B6-B64B-7D87-B2D21F7BB6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08F075-2729-0FDE-FF91-E5572F2E7608}"/>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2204710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955FF-95B9-1E1D-CC7A-7ED4EC9295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1D52C59-B5BE-B9BE-48E3-994E360763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D7564-95A6-B854-B112-03F9C683AA5A}"/>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FA745FEA-A933-E780-12C0-396FB0E127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9DC7F-B2AB-886C-182A-0E81CC9872B2}"/>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2707769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D899DD-7BD5-6654-7A33-2F9EF4E678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0DF43B2-377E-193B-158F-9B2604F97C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06EC2A-EADE-AF37-BD0F-F09F388D02DC}"/>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B0D1DEC7-8981-CE1F-D973-6DF170898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802CF9-2A08-1455-5360-2DEB3E4402B5}"/>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1729181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F91EE-FDB2-978B-8BC6-B422C378D3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9BCDA9-C06D-9CDF-F610-EA7EBBF8C8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390BE8-C3DD-28A5-FA37-6CB5292CAF3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636DEB7-E03D-9B57-4910-3E0EF2E50F8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DE9518C-153B-F5D5-BB60-3CA31998A593}"/>
              </a:ext>
            </a:extLst>
          </p:cNvPr>
          <p:cNvSpPr>
            <a:spLocks noGrp="1"/>
          </p:cNvSpPr>
          <p:nvPr>
            <p:ph type="sldNum" sz="quarter" idx="12"/>
          </p:nvPr>
        </p:nvSpPr>
        <p:spPr/>
        <p:txBody>
          <a:bodyPr/>
          <a:lstStyle>
            <a:lvl1pPr>
              <a:defRPr/>
            </a:lvl1pPr>
          </a:lstStyle>
          <a:p>
            <a:fld id="{0E6AA6EC-30CE-457F-B1A4-E72068589A1F}" type="slidenum">
              <a:rPr lang="en-US" altLang="en-US"/>
              <a:pPr/>
              <a:t>‹#›</a:t>
            </a:fld>
            <a:endParaRPr lang="en-US" altLang="en-US"/>
          </a:p>
        </p:txBody>
      </p:sp>
    </p:spTree>
    <p:extLst>
      <p:ext uri="{BB962C8B-B14F-4D97-AF65-F5344CB8AC3E}">
        <p14:creationId xmlns:p14="http://schemas.microsoft.com/office/powerpoint/2010/main" val="925622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78D7E-18A0-B6E5-C22E-602106A6DE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9A83F0-2A23-DBF9-8EEE-08CFE39BC8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941881-D137-8D3C-E1BB-00BB1CACC15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CFC8F34-2029-1624-75CD-C802E43B0BF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A3FD07A-EA5B-2D79-5AD8-EAE4CFD96A98}"/>
              </a:ext>
            </a:extLst>
          </p:cNvPr>
          <p:cNvSpPr>
            <a:spLocks noGrp="1"/>
          </p:cNvSpPr>
          <p:nvPr>
            <p:ph type="sldNum" sz="quarter" idx="12"/>
          </p:nvPr>
        </p:nvSpPr>
        <p:spPr/>
        <p:txBody>
          <a:bodyPr/>
          <a:lstStyle>
            <a:lvl1pPr>
              <a:defRPr/>
            </a:lvl1pPr>
          </a:lstStyle>
          <a:p>
            <a:fld id="{F6BDC3D5-F463-46D7-A351-96040E657AB2}" type="slidenum">
              <a:rPr lang="en-US" altLang="en-US"/>
              <a:pPr/>
              <a:t>‹#›</a:t>
            </a:fld>
            <a:endParaRPr lang="en-US" altLang="en-US"/>
          </a:p>
        </p:txBody>
      </p:sp>
    </p:spTree>
    <p:extLst>
      <p:ext uri="{BB962C8B-B14F-4D97-AF65-F5344CB8AC3E}">
        <p14:creationId xmlns:p14="http://schemas.microsoft.com/office/powerpoint/2010/main" val="461894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90342-103F-3BCF-CDAA-D2DE5A32C199}"/>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5EBC07C-69DF-29F4-686A-AFCC43A6BDC8}"/>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B58EF0D-2636-70F6-F7BC-17DC7DE8738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9ABCC3A-D0AA-CAF5-6F09-76E16346CE7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11080D9-E84F-22CA-FD9D-79D2974A6495}"/>
              </a:ext>
            </a:extLst>
          </p:cNvPr>
          <p:cNvSpPr>
            <a:spLocks noGrp="1"/>
          </p:cNvSpPr>
          <p:nvPr>
            <p:ph type="sldNum" sz="quarter" idx="12"/>
          </p:nvPr>
        </p:nvSpPr>
        <p:spPr/>
        <p:txBody>
          <a:bodyPr/>
          <a:lstStyle>
            <a:lvl1pPr>
              <a:defRPr/>
            </a:lvl1pPr>
          </a:lstStyle>
          <a:p>
            <a:fld id="{699A250C-EC46-46ED-A2DA-FAEE0E2FD602}" type="slidenum">
              <a:rPr lang="en-US" altLang="en-US"/>
              <a:pPr/>
              <a:t>‹#›</a:t>
            </a:fld>
            <a:endParaRPr lang="en-US" altLang="en-US"/>
          </a:p>
        </p:txBody>
      </p:sp>
    </p:spTree>
    <p:extLst>
      <p:ext uri="{BB962C8B-B14F-4D97-AF65-F5344CB8AC3E}">
        <p14:creationId xmlns:p14="http://schemas.microsoft.com/office/powerpoint/2010/main" val="2443021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1B9CB-AB51-52ED-A690-5DBEE99C77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07442C-FAAC-C140-7D7D-5835F6A0BE2B}"/>
              </a:ext>
            </a:extLst>
          </p:cNvPr>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E23AB8-943D-A34C-7F02-521E05452B99}"/>
              </a:ext>
            </a:extLst>
          </p:cNvPr>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D57DC0-7E1B-DA0C-E86A-BA02ECA630E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4C058BD-3DEE-B062-51F9-31D960F95DF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3DAA1E3-9C4B-FA55-7AA6-683300F5B11F}"/>
              </a:ext>
            </a:extLst>
          </p:cNvPr>
          <p:cNvSpPr>
            <a:spLocks noGrp="1"/>
          </p:cNvSpPr>
          <p:nvPr>
            <p:ph type="sldNum" sz="quarter" idx="12"/>
          </p:nvPr>
        </p:nvSpPr>
        <p:spPr/>
        <p:txBody>
          <a:bodyPr/>
          <a:lstStyle>
            <a:lvl1pPr>
              <a:defRPr/>
            </a:lvl1pPr>
          </a:lstStyle>
          <a:p>
            <a:fld id="{BCD113B0-DB72-4FDA-B8B7-C7EFFE5E2884}" type="slidenum">
              <a:rPr lang="en-US" altLang="en-US"/>
              <a:pPr/>
              <a:t>‹#›</a:t>
            </a:fld>
            <a:endParaRPr lang="en-US" altLang="en-US"/>
          </a:p>
        </p:txBody>
      </p:sp>
    </p:spTree>
    <p:extLst>
      <p:ext uri="{BB962C8B-B14F-4D97-AF65-F5344CB8AC3E}">
        <p14:creationId xmlns:p14="http://schemas.microsoft.com/office/powerpoint/2010/main" val="1059082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3FA9-4008-C9BF-C630-CC4FAF11B373}"/>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F0B2FC-0972-9EC1-CABF-68D2EFE4C6C5}"/>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70B503-CD7C-2107-F629-6F9E5316C8AE}"/>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D02B7F-4F24-37D7-104F-E09B0690A311}"/>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DC4EE1-56C7-16A8-638A-6B0333940C50}"/>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ECDA13-7B25-2FDD-A828-998CCAFB66FA}"/>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04971867-C79D-F756-2A18-6532D9AD2E1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E9C47AED-584A-290B-CDDF-9FB4166598D5}"/>
              </a:ext>
            </a:extLst>
          </p:cNvPr>
          <p:cNvSpPr>
            <a:spLocks noGrp="1"/>
          </p:cNvSpPr>
          <p:nvPr>
            <p:ph type="sldNum" sz="quarter" idx="12"/>
          </p:nvPr>
        </p:nvSpPr>
        <p:spPr/>
        <p:txBody>
          <a:bodyPr/>
          <a:lstStyle>
            <a:lvl1pPr>
              <a:defRPr/>
            </a:lvl1pPr>
          </a:lstStyle>
          <a:p>
            <a:fld id="{CA81A7AB-1724-4B21-B6C1-F9A2C9867A91}" type="slidenum">
              <a:rPr lang="en-US" altLang="en-US"/>
              <a:pPr/>
              <a:t>‹#›</a:t>
            </a:fld>
            <a:endParaRPr lang="en-US" altLang="en-US"/>
          </a:p>
        </p:txBody>
      </p:sp>
    </p:spTree>
    <p:extLst>
      <p:ext uri="{BB962C8B-B14F-4D97-AF65-F5344CB8AC3E}">
        <p14:creationId xmlns:p14="http://schemas.microsoft.com/office/powerpoint/2010/main" val="35991959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C010-1412-7482-0BC7-712A8DE4B27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8BFEDC-50AB-FB26-CEB8-54AD10B0EDDE}"/>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C241E20-0EE3-4E78-336D-185753B27D87}"/>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9F5CD4FF-DCB0-128E-0EED-57A2FA4DB2A2}"/>
              </a:ext>
            </a:extLst>
          </p:cNvPr>
          <p:cNvSpPr>
            <a:spLocks noGrp="1"/>
          </p:cNvSpPr>
          <p:nvPr>
            <p:ph type="sldNum" sz="quarter" idx="12"/>
          </p:nvPr>
        </p:nvSpPr>
        <p:spPr/>
        <p:txBody>
          <a:bodyPr/>
          <a:lstStyle>
            <a:lvl1pPr>
              <a:defRPr/>
            </a:lvl1pPr>
          </a:lstStyle>
          <a:p>
            <a:fld id="{4D48577E-9849-40B9-ACCC-ECC4FECD4622}" type="slidenum">
              <a:rPr lang="en-US" altLang="en-US"/>
              <a:pPr/>
              <a:t>‹#›</a:t>
            </a:fld>
            <a:endParaRPr lang="en-US" altLang="en-US"/>
          </a:p>
        </p:txBody>
      </p:sp>
    </p:spTree>
    <p:extLst>
      <p:ext uri="{BB962C8B-B14F-4D97-AF65-F5344CB8AC3E}">
        <p14:creationId xmlns:p14="http://schemas.microsoft.com/office/powerpoint/2010/main" val="9154548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EDAB64-714F-4A1F-704C-E68940210670}"/>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0F80B55-4BA7-1C3C-0FF2-E486E26ADF5E}"/>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8AD2B4C-F890-7E5E-373E-A0C9A665BF1F}"/>
              </a:ext>
            </a:extLst>
          </p:cNvPr>
          <p:cNvSpPr>
            <a:spLocks noGrp="1"/>
          </p:cNvSpPr>
          <p:nvPr>
            <p:ph type="sldNum" sz="quarter" idx="12"/>
          </p:nvPr>
        </p:nvSpPr>
        <p:spPr/>
        <p:txBody>
          <a:bodyPr/>
          <a:lstStyle>
            <a:lvl1pPr>
              <a:defRPr/>
            </a:lvl1pPr>
          </a:lstStyle>
          <a:p>
            <a:fld id="{888C1825-8C4E-4301-A904-66683C18447D}" type="slidenum">
              <a:rPr lang="en-US" altLang="en-US"/>
              <a:pPr/>
              <a:t>‹#›</a:t>
            </a:fld>
            <a:endParaRPr lang="en-US" altLang="en-US"/>
          </a:p>
        </p:txBody>
      </p:sp>
    </p:spTree>
    <p:extLst>
      <p:ext uri="{BB962C8B-B14F-4D97-AF65-F5344CB8AC3E}">
        <p14:creationId xmlns:p14="http://schemas.microsoft.com/office/powerpoint/2010/main" val="4191274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5009A-9E5F-A864-D786-6B6160B59516}"/>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8F7C48-55CE-3FD8-F635-8299FBF75F4F}"/>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2EB4E5-3447-B07A-75BC-8124C4951842}"/>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13A61C-EF4F-9F32-A68C-DEC2F6BFB7B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8954C84-86DF-DD0B-CE0A-15BF1805BAB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EF100AA-6095-6370-6F33-04824814D30F}"/>
              </a:ext>
            </a:extLst>
          </p:cNvPr>
          <p:cNvSpPr>
            <a:spLocks noGrp="1"/>
          </p:cNvSpPr>
          <p:nvPr>
            <p:ph type="sldNum" sz="quarter" idx="12"/>
          </p:nvPr>
        </p:nvSpPr>
        <p:spPr/>
        <p:txBody>
          <a:bodyPr/>
          <a:lstStyle>
            <a:lvl1pPr>
              <a:defRPr/>
            </a:lvl1pPr>
          </a:lstStyle>
          <a:p>
            <a:fld id="{A6E70A4A-9AE1-41D5-AEE0-534FEC94F7F2}" type="slidenum">
              <a:rPr lang="en-US" altLang="en-US"/>
              <a:pPr/>
              <a:t>‹#›</a:t>
            </a:fld>
            <a:endParaRPr lang="en-US" altLang="en-US"/>
          </a:p>
        </p:txBody>
      </p:sp>
    </p:spTree>
    <p:extLst>
      <p:ext uri="{BB962C8B-B14F-4D97-AF65-F5344CB8AC3E}">
        <p14:creationId xmlns:p14="http://schemas.microsoft.com/office/powerpoint/2010/main" val="3783249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0530C-C6C4-970B-E3DB-CB2B486D5D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1CA3B3-1CF0-E491-162F-09114FFDB4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FFB3CD-08DD-7660-B5B3-F08E67B94E65}"/>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AB4FAFE3-EC2A-BC71-8DB2-64E6604743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068329-A10A-FADB-B0A3-C7ED984832CD}"/>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31452874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0B3E-66D9-3D2A-5B1A-3DB590FB60CE}"/>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843A57-2A70-92DB-68AE-E33E63E1645D}"/>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158A30D-5DB7-60F6-30CF-34C1CED336D4}"/>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212742-9E6C-1CF1-24EA-AA70E39415A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C9DEB19-05B1-B860-8CF9-9D37B0B381F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B0ED0EE-BCCA-E1F4-7915-CC2F2726EE1C}"/>
              </a:ext>
            </a:extLst>
          </p:cNvPr>
          <p:cNvSpPr>
            <a:spLocks noGrp="1"/>
          </p:cNvSpPr>
          <p:nvPr>
            <p:ph type="sldNum" sz="quarter" idx="12"/>
          </p:nvPr>
        </p:nvSpPr>
        <p:spPr/>
        <p:txBody>
          <a:bodyPr/>
          <a:lstStyle>
            <a:lvl1pPr>
              <a:defRPr/>
            </a:lvl1pPr>
          </a:lstStyle>
          <a:p>
            <a:fld id="{FFD8FC1A-C0DB-497F-AFCD-7B4AC76F3E42}" type="slidenum">
              <a:rPr lang="en-US" altLang="en-US"/>
              <a:pPr/>
              <a:t>‹#›</a:t>
            </a:fld>
            <a:endParaRPr lang="en-US" altLang="en-US"/>
          </a:p>
        </p:txBody>
      </p:sp>
    </p:spTree>
    <p:extLst>
      <p:ext uri="{BB962C8B-B14F-4D97-AF65-F5344CB8AC3E}">
        <p14:creationId xmlns:p14="http://schemas.microsoft.com/office/powerpoint/2010/main" val="2999652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2EB48-64FC-750D-85C3-1E528AB1E2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BFBA2D-C225-8D8F-F219-BB11950EE4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6C6C7C-BB4F-70F7-BC1D-D64F9320999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8C4C159-D91F-62C9-D1DF-664A7616730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705637E-5D6F-442A-5801-EB522BCC77E3}"/>
              </a:ext>
            </a:extLst>
          </p:cNvPr>
          <p:cNvSpPr>
            <a:spLocks noGrp="1"/>
          </p:cNvSpPr>
          <p:nvPr>
            <p:ph type="sldNum" sz="quarter" idx="12"/>
          </p:nvPr>
        </p:nvSpPr>
        <p:spPr/>
        <p:txBody>
          <a:bodyPr/>
          <a:lstStyle>
            <a:lvl1pPr>
              <a:defRPr/>
            </a:lvl1pPr>
          </a:lstStyle>
          <a:p>
            <a:fld id="{6AB9B28A-74F1-4B95-93FE-E172473AE094}" type="slidenum">
              <a:rPr lang="en-US" altLang="en-US"/>
              <a:pPr/>
              <a:t>‹#›</a:t>
            </a:fld>
            <a:endParaRPr lang="en-US" altLang="en-US"/>
          </a:p>
        </p:txBody>
      </p:sp>
    </p:spTree>
    <p:extLst>
      <p:ext uri="{BB962C8B-B14F-4D97-AF65-F5344CB8AC3E}">
        <p14:creationId xmlns:p14="http://schemas.microsoft.com/office/powerpoint/2010/main" val="22419208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681E56-A672-94CA-8EE9-CFCEB0BD4460}"/>
              </a:ext>
            </a:extLst>
          </p:cNvPr>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D5A5AF-786C-4B87-F107-A521916A0E77}"/>
              </a:ext>
            </a:extLst>
          </p:cNvPr>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9787AE-4416-65B9-4E7E-80EC5B3247A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EC9E1F1-3614-ED93-1D55-24CA68BCE03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5347AB2-2FF3-21B6-801D-1FDC6FBD7C7C}"/>
              </a:ext>
            </a:extLst>
          </p:cNvPr>
          <p:cNvSpPr>
            <a:spLocks noGrp="1"/>
          </p:cNvSpPr>
          <p:nvPr>
            <p:ph type="sldNum" sz="quarter" idx="12"/>
          </p:nvPr>
        </p:nvSpPr>
        <p:spPr/>
        <p:txBody>
          <a:bodyPr/>
          <a:lstStyle>
            <a:lvl1pPr>
              <a:defRPr/>
            </a:lvl1pPr>
          </a:lstStyle>
          <a:p>
            <a:fld id="{7317B1DF-16BB-4334-AC2E-5374F457AFC1}" type="slidenum">
              <a:rPr lang="en-US" altLang="en-US"/>
              <a:pPr/>
              <a:t>‹#›</a:t>
            </a:fld>
            <a:endParaRPr lang="en-US" altLang="en-US"/>
          </a:p>
        </p:txBody>
      </p:sp>
    </p:spTree>
    <p:extLst>
      <p:ext uri="{BB962C8B-B14F-4D97-AF65-F5344CB8AC3E}">
        <p14:creationId xmlns:p14="http://schemas.microsoft.com/office/powerpoint/2010/main" val="34909228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009AD18-2D64-4F29-D12C-3A7D776999E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DE587D9-79BD-1002-73F7-5C6E22194B0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321A203-7323-0C4C-B0CB-A353656F84FB}"/>
              </a:ext>
            </a:extLst>
          </p:cNvPr>
          <p:cNvSpPr>
            <a:spLocks noGrp="1" noChangeArrowheads="1"/>
          </p:cNvSpPr>
          <p:nvPr>
            <p:ph type="sldNum" sz="quarter" idx="12"/>
          </p:nvPr>
        </p:nvSpPr>
        <p:spPr>
          <a:ln/>
        </p:spPr>
        <p:txBody>
          <a:bodyPr/>
          <a:lstStyle>
            <a:lvl1pPr>
              <a:defRPr/>
            </a:lvl1pPr>
          </a:lstStyle>
          <a:p>
            <a:fld id="{414EFAD3-D30D-4D2B-A57E-9623741A05AE}" type="slidenum">
              <a:rPr lang="en-US" altLang="en-US"/>
              <a:pPr/>
              <a:t>‹#›</a:t>
            </a:fld>
            <a:endParaRPr lang="en-US" altLang="en-US"/>
          </a:p>
        </p:txBody>
      </p:sp>
    </p:spTree>
    <p:extLst>
      <p:ext uri="{BB962C8B-B14F-4D97-AF65-F5344CB8AC3E}">
        <p14:creationId xmlns:p14="http://schemas.microsoft.com/office/powerpoint/2010/main" val="691676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E50E7E8-C36C-65D7-73C3-25D69F347DA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AE17C0B-911D-8968-DC8C-0B27A80A33C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6EEF09B-8B91-78D8-948E-C5CC1A03061A}"/>
              </a:ext>
            </a:extLst>
          </p:cNvPr>
          <p:cNvSpPr>
            <a:spLocks noGrp="1" noChangeArrowheads="1"/>
          </p:cNvSpPr>
          <p:nvPr>
            <p:ph type="sldNum" sz="quarter" idx="12"/>
          </p:nvPr>
        </p:nvSpPr>
        <p:spPr>
          <a:ln/>
        </p:spPr>
        <p:txBody>
          <a:bodyPr/>
          <a:lstStyle>
            <a:lvl1pPr>
              <a:defRPr/>
            </a:lvl1pPr>
          </a:lstStyle>
          <a:p>
            <a:fld id="{94649D2F-50BC-4B9E-9B22-1ED5329FDE9B}" type="slidenum">
              <a:rPr lang="en-US" altLang="en-US"/>
              <a:pPr/>
              <a:t>‹#›</a:t>
            </a:fld>
            <a:endParaRPr lang="en-US" altLang="en-US"/>
          </a:p>
        </p:txBody>
      </p:sp>
    </p:spTree>
    <p:extLst>
      <p:ext uri="{BB962C8B-B14F-4D97-AF65-F5344CB8AC3E}">
        <p14:creationId xmlns:p14="http://schemas.microsoft.com/office/powerpoint/2010/main" val="2850627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911883F-2C2A-6EFB-1C71-334EFC7616B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B4719DE-1A59-1CF6-7B72-E5B496D79D9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9721BBD-A83E-7D20-851F-41F2C3B72EC4}"/>
              </a:ext>
            </a:extLst>
          </p:cNvPr>
          <p:cNvSpPr>
            <a:spLocks noGrp="1" noChangeArrowheads="1"/>
          </p:cNvSpPr>
          <p:nvPr>
            <p:ph type="sldNum" sz="quarter" idx="12"/>
          </p:nvPr>
        </p:nvSpPr>
        <p:spPr>
          <a:ln/>
        </p:spPr>
        <p:txBody>
          <a:bodyPr/>
          <a:lstStyle>
            <a:lvl1pPr>
              <a:defRPr/>
            </a:lvl1pPr>
          </a:lstStyle>
          <a:p>
            <a:fld id="{54D8007B-6E36-45D7-8FED-7BB36975EAA6}" type="slidenum">
              <a:rPr lang="en-US" altLang="en-US"/>
              <a:pPr/>
              <a:t>‹#›</a:t>
            </a:fld>
            <a:endParaRPr lang="en-US" altLang="en-US"/>
          </a:p>
        </p:txBody>
      </p:sp>
    </p:spTree>
    <p:extLst>
      <p:ext uri="{BB962C8B-B14F-4D97-AF65-F5344CB8AC3E}">
        <p14:creationId xmlns:p14="http://schemas.microsoft.com/office/powerpoint/2010/main" val="35625912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1A570C8D-7114-6404-97AA-5AA6EC00092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ADF02C90-1614-191D-EF74-8711C13058D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27A4E64-4ED2-572F-D113-5BC41BAE0B26}"/>
              </a:ext>
            </a:extLst>
          </p:cNvPr>
          <p:cNvSpPr>
            <a:spLocks noGrp="1" noChangeArrowheads="1"/>
          </p:cNvSpPr>
          <p:nvPr>
            <p:ph type="sldNum" sz="quarter" idx="12"/>
          </p:nvPr>
        </p:nvSpPr>
        <p:spPr>
          <a:ln/>
        </p:spPr>
        <p:txBody>
          <a:bodyPr/>
          <a:lstStyle>
            <a:lvl1pPr>
              <a:defRPr/>
            </a:lvl1pPr>
          </a:lstStyle>
          <a:p>
            <a:fld id="{A02D2B02-91A0-4B3E-A70F-59C090B1EAFD}" type="slidenum">
              <a:rPr lang="en-US" altLang="en-US"/>
              <a:pPr/>
              <a:t>‹#›</a:t>
            </a:fld>
            <a:endParaRPr lang="en-US" altLang="en-US"/>
          </a:p>
        </p:txBody>
      </p:sp>
    </p:spTree>
    <p:extLst>
      <p:ext uri="{BB962C8B-B14F-4D97-AF65-F5344CB8AC3E}">
        <p14:creationId xmlns:p14="http://schemas.microsoft.com/office/powerpoint/2010/main" val="3007907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CD56171-C505-50F9-BF3A-56B8B8D97D7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3D58E4F9-EA6D-2AAF-32B0-87960A90318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26B8CDAF-DC3B-CC7B-6442-27528D75E9AA}"/>
              </a:ext>
            </a:extLst>
          </p:cNvPr>
          <p:cNvSpPr>
            <a:spLocks noGrp="1" noChangeArrowheads="1"/>
          </p:cNvSpPr>
          <p:nvPr>
            <p:ph type="sldNum" sz="quarter" idx="12"/>
          </p:nvPr>
        </p:nvSpPr>
        <p:spPr>
          <a:ln/>
        </p:spPr>
        <p:txBody>
          <a:bodyPr/>
          <a:lstStyle>
            <a:lvl1pPr>
              <a:defRPr/>
            </a:lvl1pPr>
          </a:lstStyle>
          <a:p>
            <a:fld id="{61BA4DE2-F3D2-4779-B2FD-8A7D39A3AD07}" type="slidenum">
              <a:rPr lang="en-US" altLang="en-US"/>
              <a:pPr/>
              <a:t>‹#›</a:t>
            </a:fld>
            <a:endParaRPr lang="en-US" altLang="en-US"/>
          </a:p>
        </p:txBody>
      </p:sp>
    </p:spTree>
    <p:extLst>
      <p:ext uri="{BB962C8B-B14F-4D97-AF65-F5344CB8AC3E}">
        <p14:creationId xmlns:p14="http://schemas.microsoft.com/office/powerpoint/2010/main" val="11047644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5F58F75-4FF4-FB51-867F-117CC33B61DB}"/>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48A3B966-59F5-9BB2-D35D-53E2307747F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CF54F82-245D-0EB1-E3FE-17FB7A2A39B0}"/>
              </a:ext>
            </a:extLst>
          </p:cNvPr>
          <p:cNvSpPr>
            <a:spLocks noGrp="1" noChangeArrowheads="1"/>
          </p:cNvSpPr>
          <p:nvPr>
            <p:ph type="sldNum" sz="quarter" idx="12"/>
          </p:nvPr>
        </p:nvSpPr>
        <p:spPr>
          <a:ln/>
        </p:spPr>
        <p:txBody>
          <a:bodyPr/>
          <a:lstStyle>
            <a:lvl1pPr>
              <a:defRPr/>
            </a:lvl1pPr>
          </a:lstStyle>
          <a:p>
            <a:fld id="{F1940334-AA0C-4029-AB47-B1F5D715B3B1}" type="slidenum">
              <a:rPr lang="en-US" altLang="en-US"/>
              <a:pPr/>
              <a:t>‹#›</a:t>
            </a:fld>
            <a:endParaRPr lang="en-US" altLang="en-US"/>
          </a:p>
        </p:txBody>
      </p:sp>
    </p:spTree>
    <p:extLst>
      <p:ext uri="{BB962C8B-B14F-4D97-AF65-F5344CB8AC3E}">
        <p14:creationId xmlns:p14="http://schemas.microsoft.com/office/powerpoint/2010/main" val="1432685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CA0407C-8852-1D44-127E-CDE6143C9BA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AFC9472-39A2-DE56-EA57-6C952D290C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C550E399-902A-AF28-B410-FF1B05B31FA6}"/>
              </a:ext>
            </a:extLst>
          </p:cNvPr>
          <p:cNvSpPr>
            <a:spLocks noGrp="1" noChangeArrowheads="1"/>
          </p:cNvSpPr>
          <p:nvPr>
            <p:ph type="sldNum" sz="quarter" idx="12"/>
          </p:nvPr>
        </p:nvSpPr>
        <p:spPr>
          <a:ln/>
        </p:spPr>
        <p:txBody>
          <a:bodyPr/>
          <a:lstStyle>
            <a:lvl1pPr>
              <a:defRPr/>
            </a:lvl1pPr>
          </a:lstStyle>
          <a:p>
            <a:fld id="{DDF83467-D324-4969-8ED4-865E9AE1CFD3}" type="slidenum">
              <a:rPr lang="en-US" altLang="en-US"/>
              <a:pPr/>
              <a:t>‹#›</a:t>
            </a:fld>
            <a:endParaRPr lang="en-US" altLang="en-US"/>
          </a:p>
        </p:txBody>
      </p:sp>
    </p:spTree>
    <p:extLst>
      <p:ext uri="{BB962C8B-B14F-4D97-AF65-F5344CB8AC3E}">
        <p14:creationId xmlns:p14="http://schemas.microsoft.com/office/powerpoint/2010/main" val="592684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9CC8D-17D2-502E-6A83-5A68355355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10EEB5-93F3-59F4-CCC2-EC025E2814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F6E6B5-F688-D614-208A-07426A01CB95}"/>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39C26B5F-4EC6-054B-51A9-D05A9F1E63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A45A8-5747-A17F-31CB-7FECD8CE488D}"/>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22660181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7153D15-4999-C5CB-8942-AF548FDE162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458CF38-AC24-BE5D-4CDA-8769DD7480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8A329CD8-206E-5C54-DDD8-DD00D6DEC21C}"/>
              </a:ext>
            </a:extLst>
          </p:cNvPr>
          <p:cNvSpPr>
            <a:spLocks noGrp="1" noChangeArrowheads="1"/>
          </p:cNvSpPr>
          <p:nvPr>
            <p:ph type="sldNum" sz="quarter" idx="12"/>
          </p:nvPr>
        </p:nvSpPr>
        <p:spPr>
          <a:ln/>
        </p:spPr>
        <p:txBody>
          <a:bodyPr/>
          <a:lstStyle>
            <a:lvl1pPr>
              <a:defRPr/>
            </a:lvl1pPr>
          </a:lstStyle>
          <a:p>
            <a:fld id="{F44AD2B7-F2F0-4D46-9C9F-D4DB58012984}" type="slidenum">
              <a:rPr lang="en-US" altLang="en-US"/>
              <a:pPr/>
              <a:t>‹#›</a:t>
            </a:fld>
            <a:endParaRPr lang="en-US" altLang="en-US"/>
          </a:p>
        </p:txBody>
      </p:sp>
    </p:spTree>
    <p:extLst>
      <p:ext uri="{BB962C8B-B14F-4D97-AF65-F5344CB8AC3E}">
        <p14:creationId xmlns:p14="http://schemas.microsoft.com/office/powerpoint/2010/main" val="18302488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DFE0E21-8270-4D83-9DC3-9834666D845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F9BC20A-9214-8A08-BEBE-CC0CC8B4E04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628CB0F-9325-2AB5-3D1B-627D8F6E8EA9}"/>
              </a:ext>
            </a:extLst>
          </p:cNvPr>
          <p:cNvSpPr>
            <a:spLocks noGrp="1" noChangeArrowheads="1"/>
          </p:cNvSpPr>
          <p:nvPr>
            <p:ph type="sldNum" sz="quarter" idx="12"/>
          </p:nvPr>
        </p:nvSpPr>
        <p:spPr>
          <a:ln/>
        </p:spPr>
        <p:txBody>
          <a:bodyPr/>
          <a:lstStyle>
            <a:lvl1pPr>
              <a:defRPr/>
            </a:lvl1pPr>
          </a:lstStyle>
          <a:p>
            <a:fld id="{DFAD5836-4370-475C-80B6-55A33BBCF154}" type="slidenum">
              <a:rPr lang="en-US" altLang="en-US"/>
              <a:pPr/>
              <a:t>‹#›</a:t>
            </a:fld>
            <a:endParaRPr lang="en-US" altLang="en-US"/>
          </a:p>
        </p:txBody>
      </p:sp>
    </p:spTree>
    <p:extLst>
      <p:ext uri="{BB962C8B-B14F-4D97-AF65-F5344CB8AC3E}">
        <p14:creationId xmlns:p14="http://schemas.microsoft.com/office/powerpoint/2010/main" val="28676167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3D83595-6ED0-F28D-7303-C5710A4A3D2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0189141-62B5-588B-0EB6-889D4346DF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3DE348B-299E-74FF-C12B-ED026A886ADA}"/>
              </a:ext>
            </a:extLst>
          </p:cNvPr>
          <p:cNvSpPr>
            <a:spLocks noGrp="1" noChangeArrowheads="1"/>
          </p:cNvSpPr>
          <p:nvPr>
            <p:ph type="sldNum" sz="quarter" idx="12"/>
          </p:nvPr>
        </p:nvSpPr>
        <p:spPr>
          <a:ln/>
        </p:spPr>
        <p:txBody>
          <a:bodyPr/>
          <a:lstStyle>
            <a:lvl1pPr>
              <a:defRPr/>
            </a:lvl1pPr>
          </a:lstStyle>
          <a:p>
            <a:fld id="{90D1E03E-56BD-447B-BFD3-6DFA36EBA84E}" type="slidenum">
              <a:rPr lang="en-US" altLang="en-US"/>
              <a:pPr/>
              <a:t>‹#›</a:t>
            </a:fld>
            <a:endParaRPr lang="en-US" altLang="en-US"/>
          </a:p>
        </p:txBody>
      </p:sp>
    </p:spTree>
    <p:extLst>
      <p:ext uri="{BB962C8B-B14F-4D97-AF65-F5344CB8AC3E}">
        <p14:creationId xmlns:p14="http://schemas.microsoft.com/office/powerpoint/2010/main" val="3271760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269801A-9CDE-33CF-B5EE-C874E7A568A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3937F3D-6DC1-1D24-5C9C-26FBE89441B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E3D4809-33C2-7063-CDD0-BF4E4BB590A6}"/>
              </a:ext>
            </a:extLst>
          </p:cNvPr>
          <p:cNvSpPr>
            <a:spLocks noGrp="1" noChangeArrowheads="1"/>
          </p:cNvSpPr>
          <p:nvPr>
            <p:ph type="sldNum" sz="quarter" idx="12"/>
          </p:nvPr>
        </p:nvSpPr>
        <p:spPr>
          <a:ln/>
        </p:spPr>
        <p:txBody>
          <a:bodyPr/>
          <a:lstStyle>
            <a:lvl1pPr>
              <a:defRPr/>
            </a:lvl1pPr>
          </a:lstStyle>
          <a:p>
            <a:fld id="{FA1F71EA-E949-43E0-B440-4DEF80422B86}" type="slidenum">
              <a:rPr lang="en-US" altLang="en-US"/>
              <a:pPr/>
              <a:t>‹#›</a:t>
            </a:fld>
            <a:endParaRPr lang="en-US" altLang="en-US"/>
          </a:p>
        </p:txBody>
      </p:sp>
    </p:spTree>
    <p:extLst>
      <p:ext uri="{BB962C8B-B14F-4D97-AF65-F5344CB8AC3E}">
        <p14:creationId xmlns:p14="http://schemas.microsoft.com/office/powerpoint/2010/main" val="29824955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ED61-2446-4E6D-AC76-A6CF686E50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BE5D50-B64E-462E-98F5-24F5CA593C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F2C848-DFC0-4BF4-93DF-0D71094D9C99}"/>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A15EBA1D-D95B-4528-BB89-0481926E25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A02A9E-E073-418E-B295-61560999C4EC}"/>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3583165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30A6-8BA5-4D1F-A7D7-BBA204F9BE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BF79CC-D7DA-46FD-A8CE-0AC3D53D9B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60C2AC-BB2D-463D-A6F0-3E22FD824C96}"/>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2F6464C2-3D24-4A39-9DCB-7069C8A752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BEC41F-2C50-485C-B8BD-ADD7AB59026C}"/>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41187377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5B524-5394-42BC-BA15-69AA511273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EBD295-D2E2-4E6A-8766-C36CF07EEA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B12D06-561B-433C-82F8-D8D4A33F1E0D}"/>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E1869D68-E411-462C-9756-7D4A3EF663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0351DA-C771-47E5-B3CA-8B08A809D578}"/>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8912680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559A-58CB-4478-82BA-B979F13767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9D982E-6E5A-4AEE-92F6-A3B80274F5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FE2ACC-DB0B-4AAA-985F-3214A5FA5E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AC5D43-5AE2-403B-B8DF-83F1CD0C6F9E}"/>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6" name="Footer Placeholder 5">
            <a:extLst>
              <a:ext uri="{FF2B5EF4-FFF2-40B4-BE49-F238E27FC236}">
                <a16:creationId xmlns:a16="http://schemas.microsoft.com/office/drawing/2014/main" id="{284BD6DD-7DF5-49FD-823F-0B2A9C5117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3C58F4-E009-4704-8FBA-9D140CB6CB1A}"/>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5866375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47708-02CE-439A-9EAF-B22819DBD4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C5ED04B-0DA3-488E-A851-41A69BDDB9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CFB6F3-6806-4A2C-BA05-A256452BDE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CC373F-A34C-483E-B8D8-6E40C53B07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D2BAE7-2D86-4EA3-8378-386565CA8F1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531128-BF2A-4A01-ADE4-379899855502}"/>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8" name="Footer Placeholder 7">
            <a:extLst>
              <a:ext uri="{FF2B5EF4-FFF2-40B4-BE49-F238E27FC236}">
                <a16:creationId xmlns:a16="http://schemas.microsoft.com/office/drawing/2014/main" id="{3050215F-CA6F-453D-8634-06E1BFD3AC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930A6E-BAB9-49E7-B24F-503D632E1A8A}"/>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30634746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050F4-B87D-4E9E-8DEA-197EC6C78C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5419CE-BFB3-46A4-ADC4-C9A5225FEC7D}"/>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4" name="Footer Placeholder 3">
            <a:extLst>
              <a:ext uri="{FF2B5EF4-FFF2-40B4-BE49-F238E27FC236}">
                <a16:creationId xmlns:a16="http://schemas.microsoft.com/office/drawing/2014/main" id="{2521DE6C-77FF-4753-A8F0-3AB18099FA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2642D9-5D40-4C67-8AD4-430D9C09399C}"/>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3140504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1A58D-DF58-E226-0536-91818D0D01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49ACB1-1FDC-A163-F4D4-AB136D5073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4A9C07-1C50-1B35-CFD7-B05B876284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AABA9B-47FC-B9ED-48D4-FA35430E4039}"/>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6" name="Footer Placeholder 5">
            <a:extLst>
              <a:ext uri="{FF2B5EF4-FFF2-40B4-BE49-F238E27FC236}">
                <a16:creationId xmlns:a16="http://schemas.microsoft.com/office/drawing/2014/main" id="{AE9F3C65-0868-311A-08F7-C1906C2FD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C5CCA4-3991-5A15-2B09-10571B19F1DB}"/>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32681496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004CCE-0F3D-4F31-9FAF-D03744BF1741}"/>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3" name="Footer Placeholder 2">
            <a:extLst>
              <a:ext uri="{FF2B5EF4-FFF2-40B4-BE49-F238E27FC236}">
                <a16:creationId xmlns:a16="http://schemas.microsoft.com/office/drawing/2014/main" id="{286FA9BA-D424-450E-99E5-71F05E063F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6B358F-D425-4340-8E4D-9BD6FB30E871}"/>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9641776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63F40-4E1C-4A86-8ABA-BCA09FB4C7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9592DA-C5E5-4E31-A91B-5E84AE5933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715A12-E972-4735-9C3F-953CF3AE0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56504-C9E4-4E10-BE86-4C14F9F75637}"/>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6" name="Footer Placeholder 5">
            <a:extLst>
              <a:ext uri="{FF2B5EF4-FFF2-40B4-BE49-F238E27FC236}">
                <a16:creationId xmlns:a16="http://schemas.microsoft.com/office/drawing/2014/main" id="{3CA59844-89F2-4565-84D6-0C3FE68F48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2FE6EF-9DE4-4EF4-9EC4-D37D14E433B7}"/>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800404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7BE8E-3E8B-4242-8171-A975D18997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F2E5F9-504A-4892-A38A-67E3AA2066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AAC132-6DF6-415A-9CE6-EE10BB4DFD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584898-9EE8-40F0-B41A-4886C3B69D7E}"/>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6" name="Footer Placeholder 5">
            <a:extLst>
              <a:ext uri="{FF2B5EF4-FFF2-40B4-BE49-F238E27FC236}">
                <a16:creationId xmlns:a16="http://schemas.microsoft.com/office/drawing/2014/main" id="{A6DFEC7F-1B1A-4A0B-8B4D-3B054BED23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7638B3-4F42-4FC1-B28F-48D16CDB295D}"/>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11722717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B95E9-9D7E-491E-9EB2-44848D140C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C22F196-6123-47FB-9681-C309514974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6FF379-C672-4776-8F72-F46E74AD4A6B}"/>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8E6EB981-73E9-4EA1-8719-73EEFD7B80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104CB7-087D-443D-990C-1172791D1C62}"/>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68438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2F9A2D-2480-487C-85C5-F43F2F3CDE5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E9C8AF-F80D-4708-B69F-04E11449DD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4A00A5-E04A-49C5-9C90-AF415F9EE573}"/>
              </a:ext>
            </a:extLst>
          </p:cNvPr>
          <p:cNvSpPr>
            <a:spLocks noGrp="1"/>
          </p:cNvSpPr>
          <p:nvPr>
            <p:ph type="dt" sz="half" idx="10"/>
          </p:nvPr>
        </p:nvSpPr>
        <p:spPr/>
        <p:txBody>
          <a:body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689F351B-F5DC-4EA3-8890-3AC74439D8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26433-2188-43EF-898F-6C7EFBC752D7}"/>
              </a:ext>
            </a:extLst>
          </p:cNvPr>
          <p:cNvSpPr>
            <a:spLocks noGrp="1"/>
          </p:cNvSpPr>
          <p:nvPr>
            <p:ph type="sldNum" sz="quarter" idx="12"/>
          </p:nvPr>
        </p:nvSpPr>
        <p:spPr/>
        <p:txBody>
          <a:bodyPr/>
          <a:lstStyle/>
          <a:p>
            <a:fld id="{8183B08A-FF5B-4C35-829F-7A08DC3A51CE}" type="slidenum">
              <a:rPr lang="en-US" smtClean="0"/>
              <a:t>‹#›</a:t>
            </a:fld>
            <a:endParaRPr lang="en-US"/>
          </a:p>
        </p:txBody>
      </p:sp>
    </p:spTree>
    <p:extLst>
      <p:ext uri="{BB962C8B-B14F-4D97-AF65-F5344CB8AC3E}">
        <p14:creationId xmlns:p14="http://schemas.microsoft.com/office/powerpoint/2010/main" val="32436884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ABD5A82D-FDB2-4482-817B-C7E04D6F1056}" type="slidenum">
              <a:rPr lang="en-US"/>
              <a:pPr>
                <a:defRPr/>
              </a:pPr>
              <a:t>‹#›</a:t>
            </a:fld>
            <a:endParaRPr lang="en-US"/>
          </a:p>
        </p:txBody>
      </p:sp>
    </p:spTree>
    <p:extLst>
      <p:ext uri="{BB962C8B-B14F-4D97-AF65-F5344CB8AC3E}">
        <p14:creationId xmlns:p14="http://schemas.microsoft.com/office/powerpoint/2010/main" val="34877821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F77D8C-9B57-40D7-9853-4BDFF7DF54DA}" type="slidenum">
              <a:rPr lang="en-US"/>
              <a:pPr>
                <a:defRPr/>
              </a:pPr>
              <a:t>‹#›</a:t>
            </a:fld>
            <a:endParaRPr lang="en-US"/>
          </a:p>
        </p:txBody>
      </p:sp>
    </p:spTree>
    <p:extLst>
      <p:ext uri="{BB962C8B-B14F-4D97-AF65-F5344CB8AC3E}">
        <p14:creationId xmlns:p14="http://schemas.microsoft.com/office/powerpoint/2010/main" val="3373237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10972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00" y="3938589"/>
            <a:ext cx="10972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931171-A5F3-456B-BE15-E542B13BC299}" type="slidenum">
              <a:rPr lang="en-US"/>
              <a:pPr>
                <a:defRPr/>
              </a:pPr>
              <a:t>‹#›</a:t>
            </a:fld>
            <a:endParaRPr lang="en-US"/>
          </a:p>
        </p:txBody>
      </p:sp>
    </p:spTree>
    <p:extLst>
      <p:ext uri="{BB962C8B-B14F-4D97-AF65-F5344CB8AC3E}">
        <p14:creationId xmlns:p14="http://schemas.microsoft.com/office/powerpoint/2010/main" val="15399866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246A65D-35DF-2361-0338-E70DD8D04B8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8C6EE6B-7424-4C82-8DDB-00C4129DFDB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848A14F-7B59-B4EC-D182-28F84EE53696}"/>
              </a:ext>
            </a:extLst>
          </p:cNvPr>
          <p:cNvSpPr>
            <a:spLocks noGrp="1" noChangeArrowheads="1"/>
          </p:cNvSpPr>
          <p:nvPr>
            <p:ph type="sldNum" sz="quarter" idx="12"/>
          </p:nvPr>
        </p:nvSpPr>
        <p:spPr>
          <a:ln/>
        </p:spPr>
        <p:txBody>
          <a:bodyPr/>
          <a:lstStyle>
            <a:lvl1pPr>
              <a:defRPr/>
            </a:lvl1pPr>
          </a:lstStyle>
          <a:p>
            <a:pPr>
              <a:defRPr/>
            </a:pPr>
            <a:fld id="{FEB8786F-2DBB-4FB1-AE74-118F4C916897}" type="slidenum">
              <a:rPr lang="en-US" altLang="en-US"/>
              <a:pPr>
                <a:defRPr/>
              </a:pPr>
              <a:t>‹#›</a:t>
            </a:fld>
            <a:endParaRPr lang="en-US" altLang="en-US"/>
          </a:p>
        </p:txBody>
      </p:sp>
    </p:spTree>
    <p:extLst>
      <p:ext uri="{BB962C8B-B14F-4D97-AF65-F5344CB8AC3E}">
        <p14:creationId xmlns:p14="http://schemas.microsoft.com/office/powerpoint/2010/main" val="17668008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71EE1A9-0CE8-3401-83F1-140DB26D71A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9440C1F-FE6C-C3C1-5B08-DB0080B35FA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A36B2E1-D2D4-79C1-66BE-73837B17BCAC}"/>
              </a:ext>
            </a:extLst>
          </p:cNvPr>
          <p:cNvSpPr>
            <a:spLocks noGrp="1" noChangeArrowheads="1"/>
          </p:cNvSpPr>
          <p:nvPr>
            <p:ph type="sldNum" sz="quarter" idx="12"/>
          </p:nvPr>
        </p:nvSpPr>
        <p:spPr>
          <a:ln/>
        </p:spPr>
        <p:txBody>
          <a:bodyPr/>
          <a:lstStyle>
            <a:lvl1pPr>
              <a:defRPr/>
            </a:lvl1pPr>
          </a:lstStyle>
          <a:p>
            <a:pPr>
              <a:defRPr/>
            </a:pPr>
            <a:fld id="{A8BE6EAA-9614-4655-89D2-AD517E439A31}" type="slidenum">
              <a:rPr lang="en-US" altLang="en-US"/>
              <a:pPr>
                <a:defRPr/>
              </a:pPr>
              <a:t>‹#›</a:t>
            </a:fld>
            <a:endParaRPr lang="en-US" altLang="en-US"/>
          </a:p>
        </p:txBody>
      </p:sp>
    </p:spTree>
    <p:extLst>
      <p:ext uri="{BB962C8B-B14F-4D97-AF65-F5344CB8AC3E}">
        <p14:creationId xmlns:p14="http://schemas.microsoft.com/office/powerpoint/2010/main" val="57262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215CA-CE49-6221-6270-EE3388FB12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32341CB-E486-916B-DD9B-B82F7C45E4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E14666-2C89-2795-DEC6-8CD3C40A49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7C9F51-EEF7-9219-988C-9BB57400A8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7E30FA-3EA2-4C9C-DE85-B9EC2ACE20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FCA866-ADB9-3BDC-4559-5737A9C0E661}"/>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8" name="Footer Placeholder 7">
            <a:extLst>
              <a:ext uri="{FF2B5EF4-FFF2-40B4-BE49-F238E27FC236}">
                <a16:creationId xmlns:a16="http://schemas.microsoft.com/office/drawing/2014/main" id="{800F8A4C-7DB9-5671-12E7-37305AE940B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22148A-8288-918F-D187-EAFC37EBD347}"/>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4897078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DC780123-1F6B-1DEC-F100-443397AE658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1CDB4D0-B361-F9FC-F28C-C04252C4334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D67BE45-630D-121F-D66E-C17C88E65F73}"/>
              </a:ext>
            </a:extLst>
          </p:cNvPr>
          <p:cNvSpPr>
            <a:spLocks noGrp="1" noChangeArrowheads="1"/>
          </p:cNvSpPr>
          <p:nvPr>
            <p:ph type="sldNum" sz="quarter" idx="12"/>
          </p:nvPr>
        </p:nvSpPr>
        <p:spPr>
          <a:ln/>
        </p:spPr>
        <p:txBody>
          <a:bodyPr/>
          <a:lstStyle>
            <a:lvl1pPr>
              <a:defRPr/>
            </a:lvl1pPr>
          </a:lstStyle>
          <a:p>
            <a:pPr>
              <a:defRPr/>
            </a:pPr>
            <a:fld id="{D2C18F1A-E316-44A4-9280-E109D8A64B80}" type="slidenum">
              <a:rPr lang="en-US" altLang="en-US"/>
              <a:pPr>
                <a:defRPr/>
              </a:pPr>
              <a:t>‹#›</a:t>
            </a:fld>
            <a:endParaRPr lang="en-US" altLang="en-US"/>
          </a:p>
        </p:txBody>
      </p:sp>
    </p:spTree>
    <p:extLst>
      <p:ext uri="{BB962C8B-B14F-4D97-AF65-F5344CB8AC3E}">
        <p14:creationId xmlns:p14="http://schemas.microsoft.com/office/powerpoint/2010/main" val="23275204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61AC075-87DF-D8FB-BD37-4C53651DF1B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78B90EF-5495-CCE4-9D1B-9FA408E3A6F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F5359A2-5539-2AEF-D623-C67C78C82539}"/>
              </a:ext>
            </a:extLst>
          </p:cNvPr>
          <p:cNvSpPr>
            <a:spLocks noGrp="1" noChangeArrowheads="1"/>
          </p:cNvSpPr>
          <p:nvPr>
            <p:ph type="sldNum" sz="quarter" idx="12"/>
          </p:nvPr>
        </p:nvSpPr>
        <p:spPr>
          <a:ln/>
        </p:spPr>
        <p:txBody>
          <a:bodyPr/>
          <a:lstStyle>
            <a:lvl1pPr>
              <a:defRPr/>
            </a:lvl1pPr>
          </a:lstStyle>
          <a:p>
            <a:pPr>
              <a:defRPr/>
            </a:pPr>
            <a:fld id="{5169600B-E371-4FCE-9E1D-FC6BAE064E37}" type="slidenum">
              <a:rPr lang="en-US" altLang="en-US"/>
              <a:pPr>
                <a:defRPr/>
              </a:pPr>
              <a:t>‹#›</a:t>
            </a:fld>
            <a:endParaRPr lang="en-US" altLang="en-US"/>
          </a:p>
        </p:txBody>
      </p:sp>
    </p:spTree>
    <p:extLst>
      <p:ext uri="{BB962C8B-B14F-4D97-AF65-F5344CB8AC3E}">
        <p14:creationId xmlns:p14="http://schemas.microsoft.com/office/powerpoint/2010/main" val="36562271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4CC8D30-B34B-6AE9-AAFE-8AD164D8AA57}"/>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333AE56D-9F1D-3518-E1F8-E7DC170311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71A44885-23C3-4D0A-2A52-9213F3D7CC8B}"/>
              </a:ext>
            </a:extLst>
          </p:cNvPr>
          <p:cNvSpPr>
            <a:spLocks noGrp="1" noChangeArrowheads="1"/>
          </p:cNvSpPr>
          <p:nvPr>
            <p:ph type="sldNum" sz="quarter" idx="12"/>
          </p:nvPr>
        </p:nvSpPr>
        <p:spPr>
          <a:ln/>
        </p:spPr>
        <p:txBody>
          <a:bodyPr/>
          <a:lstStyle>
            <a:lvl1pPr>
              <a:defRPr/>
            </a:lvl1pPr>
          </a:lstStyle>
          <a:p>
            <a:pPr>
              <a:defRPr/>
            </a:pPr>
            <a:fld id="{B6CD00AB-50F2-4A38-B305-A75DA1F6577C}" type="slidenum">
              <a:rPr lang="en-US" altLang="en-US"/>
              <a:pPr>
                <a:defRPr/>
              </a:pPr>
              <a:t>‹#›</a:t>
            </a:fld>
            <a:endParaRPr lang="en-US" altLang="en-US"/>
          </a:p>
        </p:txBody>
      </p:sp>
    </p:spTree>
    <p:extLst>
      <p:ext uri="{BB962C8B-B14F-4D97-AF65-F5344CB8AC3E}">
        <p14:creationId xmlns:p14="http://schemas.microsoft.com/office/powerpoint/2010/main" val="33197005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A09FA758-EFD8-F948-AF32-4A94305C6F7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E38CEB4A-0B2D-5DCD-9B34-69F21DCE1D7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4686F315-115B-95A4-C9CF-7349C65F967F}"/>
              </a:ext>
            </a:extLst>
          </p:cNvPr>
          <p:cNvSpPr>
            <a:spLocks noGrp="1" noChangeArrowheads="1"/>
          </p:cNvSpPr>
          <p:nvPr>
            <p:ph type="sldNum" sz="quarter" idx="12"/>
          </p:nvPr>
        </p:nvSpPr>
        <p:spPr>
          <a:ln/>
        </p:spPr>
        <p:txBody>
          <a:bodyPr/>
          <a:lstStyle>
            <a:lvl1pPr>
              <a:defRPr/>
            </a:lvl1pPr>
          </a:lstStyle>
          <a:p>
            <a:pPr>
              <a:defRPr/>
            </a:pPr>
            <a:fld id="{1A358C3B-8CCE-4DDC-ACD7-37227A7FB395}" type="slidenum">
              <a:rPr lang="en-US" altLang="en-US"/>
              <a:pPr>
                <a:defRPr/>
              </a:pPr>
              <a:t>‹#›</a:t>
            </a:fld>
            <a:endParaRPr lang="en-US" altLang="en-US"/>
          </a:p>
        </p:txBody>
      </p:sp>
    </p:spTree>
    <p:extLst>
      <p:ext uri="{BB962C8B-B14F-4D97-AF65-F5344CB8AC3E}">
        <p14:creationId xmlns:p14="http://schemas.microsoft.com/office/powerpoint/2010/main" val="19007530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E25C27B-8E07-9EE9-9A57-2C628B7A41EB}"/>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1FFFC01B-2684-5C6F-A549-59C94D6CD0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DB8DF076-58DB-39D3-5C77-C7CE2484EFAA}"/>
              </a:ext>
            </a:extLst>
          </p:cNvPr>
          <p:cNvSpPr>
            <a:spLocks noGrp="1" noChangeArrowheads="1"/>
          </p:cNvSpPr>
          <p:nvPr>
            <p:ph type="sldNum" sz="quarter" idx="12"/>
          </p:nvPr>
        </p:nvSpPr>
        <p:spPr>
          <a:ln/>
        </p:spPr>
        <p:txBody>
          <a:bodyPr/>
          <a:lstStyle>
            <a:lvl1pPr>
              <a:defRPr/>
            </a:lvl1pPr>
          </a:lstStyle>
          <a:p>
            <a:pPr>
              <a:defRPr/>
            </a:pPr>
            <a:fld id="{26219026-7EF8-453D-94B5-6FF555236A20}" type="slidenum">
              <a:rPr lang="en-US" altLang="en-US"/>
              <a:pPr>
                <a:defRPr/>
              </a:pPr>
              <a:t>‹#›</a:t>
            </a:fld>
            <a:endParaRPr lang="en-US" altLang="en-US"/>
          </a:p>
        </p:txBody>
      </p:sp>
    </p:spTree>
    <p:extLst>
      <p:ext uri="{BB962C8B-B14F-4D97-AF65-F5344CB8AC3E}">
        <p14:creationId xmlns:p14="http://schemas.microsoft.com/office/powerpoint/2010/main" val="5760419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47D6492-15AD-1E39-072E-40FD096BCF2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79DD5ED-E7D9-E6BB-5D20-2E74BCEB74A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C35D532-C880-3AED-CFEE-4FCE8E5DDEB9}"/>
              </a:ext>
            </a:extLst>
          </p:cNvPr>
          <p:cNvSpPr>
            <a:spLocks noGrp="1" noChangeArrowheads="1"/>
          </p:cNvSpPr>
          <p:nvPr>
            <p:ph type="sldNum" sz="quarter" idx="12"/>
          </p:nvPr>
        </p:nvSpPr>
        <p:spPr>
          <a:ln/>
        </p:spPr>
        <p:txBody>
          <a:bodyPr/>
          <a:lstStyle>
            <a:lvl1pPr>
              <a:defRPr/>
            </a:lvl1pPr>
          </a:lstStyle>
          <a:p>
            <a:pPr>
              <a:defRPr/>
            </a:pPr>
            <a:fld id="{91CEFDC3-2A3B-4CA3-8EBA-431A9FCF869E}" type="slidenum">
              <a:rPr lang="en-US" altLang="en-US"/>
              <a:pPr>
                <a:defRPr/>
              </a:pPr>
              <a:t>‹#›</a:t>
            </a:fld>
            <a:endParaRPr lang="en-US" altLang="en-US"/>
          </a:p>
        </p:txBody>
      </p:sp>
    </p:spTree>
    <p:extLst>
      <p:ext uri="{BB962C8B-B14F-4D97-AF65-F5344CB8AC3E}">
        <p14:creationId xmlns:p14="http://schemas.microsoft.com/office/powerpoint/2010/main" val="38754092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F106AC3-F8AE-78E5-4536-7C38742E641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0B61A96-5666-3838-1373-4AE9B12573E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C86F838-3A33-0BD3-C621-D6E56CE070C7}"/>
              </a:ext>
            </a:extLst>
          </p:cNvPr>
          <p:cNvSpPr>
            <a:spLocks noGrp="1" noChangeArrowheads="1"/>
          </p:cNvSpPr>
          <p:nvPr>
            <p:ph type="sldNum" sz="quarter" idx="12"/>
          </p:nvPr>
        </p:nvSpPr>
        <p:spPr>
          <a:ln/>
        </p:spPr>
        <p:txBody>
          <a:bodyPr/>
          <a:lstStyle>
            <a:lvl1pPr>
              <a:defRPr/>
            </a:lvl1pPr>
          </a:lstStyle>
          <a:p>
            <a:pPr>
              <a:defRPr/>
            </a:pPr>
            <a:fld id="{C3CD3CFF-1C85-4033-9BC0-9808F49775BB}" type="slidenum">
              <a:rPr lang="en-US" altLang="en-US"/>
              <a:pPr>
                <a:defRPr/>
              </a:pPr>
              <a:t>‹#›</a:t>
            </a:fld>
            <a:endParaRPr lang="en-US" altLang="en-US"/>
          </a:p>
        </p:txBody>
      </p:sp>
    </p:spTree>
    <p:extLst>
      <p:ext uri="{BB962C8B-B14F-4D97-AF65-F5344CB8AC3E}">
        <p14:creationId xmlns:p14="http://schemas.microsoft.com/office/powerpoint/2010/main" val="20133606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B8FBB8C-84A6-69CD-6371-B133CEE9394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9E288A8-8892-32C4-DA45-9A5CD0C7C4D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A5C7FCA-289B-00EB-0E97-D39E3445B19B}"/>
              </a:ext>
            </a:extLst>
          </p:cNvPr>
          <p:cNvSpPr>
            <a:spLocks noGrp="1" noChangeArrowheads="1"/>
          </p:cNvSpPr>
          <p:nvPr>
            <p:ph type="sldNum" sz="quarter" idx="12"/>
          </p:nvPr>
        </p:nvSpPr>
        <p:spPr>
          <a:ln/>
        </p:spPr>
        <p:txBody>
          <a:bodyPr/>
          <a:lstStyle>
            <a:lvl1pPr>
              <a:defRPr/>
            </a:lvl1pPr>
          </a:lstStyle>
          <a:p>
            <a:pPr>
              <a:defRPr/>
            </a:pPr>
            <a:fld id="{492A05E0-E238-43A4-9549-67174F36A2E9}" type="slidenum">
              <a:rPr lang="en-US" altLang="en-US"/>
              <a:pPr>
                <a:defRPr/>
              </a:pPr>
              <a:t>‹#›</a:t>
            </a:fld>
            <a:endParaRPr lang="en-US" altLang="en-US"/>
          </a:p>
        </p:txBody>
      </p:sp>
    </p:spTree>
    <p:extLst>
      <p:ext uri="{BB962C8B-B14F-4D97-AF65-F5344CB8AC3E}">
        <p14:creationId xmlns:p14="http://schemas.microsoft.com/office/powerpoint/2010/main" val="3167445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9E013AE-B34D-BA8F-8635-15F61050BB9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C3BAE30-6931-05DD-F5BD-6810FE59A49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108383C-A7EE-ADDF-1D19-2DA77602BBC1}"/>
              </a:ext>
            </a:extLst>
          </p:cNvPr>
          <p:cNvSpPr>
            <a:spLocks noGrp="1" noChangeArrowheads="1"/>
          </p:cNvSpPr>
          <p:nvPr>
            <p:ph type="sldNum" sz="quarter" idx="12"/>
          </p:nvPr>
        </p:nvSpPr>
        <p:spPr>
          <a:ln/>
        </p:spPr>
        <p:txBody>
          <a:bodyPr/>
          <a:lstStyle>
            <a:lvl1pPr>
              <a:defRPr/>
            </a:lvl1pPr>
          </a:lstStyle>
          <a:p>
            <a:pPr>
              <a:defRPr/>
            </a:pPr>
            <a:fld id="{A566FFBD-DE25-45BB-B6FC-0FDA2A7EFAF3}" type="slidenum">
              <a:rPr lang="en-US" altLang="en-US"/>
              <a:pPr>
                <a:defRPr/>
              </a:pPr>
              <a:t>‹#›</a:t>
            </a:fld>
            <a:endParaRPr lang="en-US" altLang="en-US"/>
          </a:p>
        </p:txBody>
      </p:sp>
    </p:spTree>
    <p:extLst>
      <p:ext uri="{BB962C8B-B14F-4D97-AF65-F5344CB8AC3E}">
        <p14:creationId xmlns:p14="http://schemas.microsoft.com/office/powerpoint/2010/main" val="23878000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9728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09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2903DBE-8A9D-14F7-26AC-4C003056CCA1}"/>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60E54C55-4AF9-0980-BB70-2D17FD1CAF8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947F3A8B-2465-E276-C6B8-D7248E2E1EBC}"/>
              </a:ext>
            </a:extLst>
          </p:cNvPr>
          <p:cNvSpPr>
            <a:spLocks noGrp="1" noChangeArrowheads="1"/>
          </p:cNvSpPr>
          <p:nvPr>
            <p:ph type="sldNum" sz="quarter" idx="12"/>
          </p:nvPr>
        </p:nvSpPr>
        <p:spPr>
          <a:ln/>
        </p:spPr>
        <p:txBody>
          <a:bodyPr/>
          <a:lstStyle>
            <a:lvl1pPr>
              <a:defRPr/>
            </a:lvl1pPr>
          </a:lstStyle>
          <a:p>
            <a:pPr>
              <a:defRPr/>
            </a:pPr>
            <a:fld id="{F6312B73-B9D6-48C0-A2BB-D4FBC736076F}" type="slidenum">
              <a:rPr lang="en-US" altLang="en-US"/>
              <a:pPr>
                <a:defRPr/>
              </a:pPr>
              <a:t>‹#›</a:t>
            </a:fld>
            <a:endParaRPr lang="en-US" altLang="en-US"/>
          </a:p>
        </p:txBody>
      </p:sp>
    </p:spTree>
    <p:extLst>
      <p:ext uri="{BB962C8B-B14F-4D97-AF65-F5344CB8AC3E}">
        <p14:creationId xmlns:p14="http://schemas.microsoft.com/office/powerpoint/2010/main" val="1185697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9B0F1-8DC4-E803-57A0-8FD36AC58C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CAE957-0BA7-79A8-CAA3-4561A6B2069E}"/>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4" name="Footer Placeholder 3">
            <a:extLst>
              <a:ext uri="{FF2B5EF4-FFF2-40B4-BE49-F238E27FC236}">
                <a16:creationId xmlns:a16="http://schemas.microsoft.com/office/drawing/2014/main" id="{0CBD5527-0ABB-BB74-8986-5BEE9B2158D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E1CEB1A-3312-27C4-5DC2-37AE64962D4E}"/>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3177697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EC6524-28B7-2E07-07E4-1D01E6BF9A72}"/>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3" name="Footer Placeholder 2">
            <a:extLst>
              <a:ext uri="{FF2B5EF4-FFF2-40B4-BE49-F238E27FC236}">
                <a16:creationId xmlns:a16="http://schemas.microsoft.com/office/drawing/2014/main" id="{332B1045-B38E-7CF0-F12A-C1F0EC752DA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B1C3D1-452B-FDC4-FB38-12023F023D2C}"/>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944512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4AE1B-4079-ED45-A651-EDFE51C36A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8F28BC-4016-C544-C59F-F19E46F913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0EF461-901D-9D0B-435F-16CF8496CA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725E39-1CD6-D095-93B0-0C500471E3DF}"/>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6" name="Footer Placeholder 5">
            <a:extLst>
              <a:ext uri="{FF2B5EF4-FFF2-40B4-BE49-F238E27FC236}">
                <a16:creationId xmlns:a16="http://schemas.microsoft.com/office/drawing/2014/main" id="{0B326423-405D-582C-94CB-3556271E01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238623-256D-6FF0-9B45-826952CEC08F}"/>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556800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9B800-57F6-B7A3-3E5C-61E55DA9CD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E0FBB2-15AF-2B7F-7242-DDB0A54B34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F2A00A-7148-4E7D-8E72-97C006206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A3E773-A22B-00FF-06CD-EC4A4A174DBC}"/>
              </a:ext>
            </a:extLst>
          </p:cNvPr>
          <p:cNvSpPr>
            <a:spLocks noGrp="1"/>
          </p:cNvSpPr>
          <p:nvPr>
            <p:ph type="dt" sz="half" idx="10"/>
          </p:nvPr>
        </p:nvSpPr>
        <p:spPr/>
        <p:txBody>
          <a:bodyPr/>
          <a:lstStyle/>
          <a:p>
            <a:fld id="{400C0D6B-431A-4213-AC3E-94D4B463C14D}" type="datetimeFigureOut">
              <a:rPr lang="en-US" smtClean="0"/>
              <a:t>5/15/2024</a:t>
            </a:fld>
            <a:endParaRPr lang="en-US"/>
          </a:p>
        </p:txBody>
      </p:sp>
      <p:sp>
        <p:nvSpPr>
          <p:cNvPr id="6" name="Footer Placeholder 5">
            <a:extLst>
              <a:ext uri="{FF2B5EF4-FFF2-40B4-BE49-F238E27FC236}">
                <a16:creationId xmlns:a16="http://schemas.microsoft.com/office/drawing/2014/main" id="{A06D292B-84AB-BE6E-83FC-EDF17A9491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890595-7176-5A9B-CF96-9E450A775703}"/>
              </a:ext>
            </a:extLst>
          </p:cNvPr>
          <p:cNvSpPr>
            <a:spLocks noGrp="1"/>
          </p:cNvSpPr>
          <p:nvPr>
            <p:ph type="sldNum" sz="quarter" idx="12"/>
          </p:nvPr>
        </p:nvSpPr>
        <p:spPr/>
        <p:txBody>
          <a:bodyPr/>
          <a:lstStyle/>
          <a:p>
            <a:fld id="{C9FD6A25-8728-4E14-9802-245C776E8E38}" type="slidenum">
              <a:rPr lang="en-US" smtClean="0"/>
              <a:t>‹#›</a:t>
            </a:fld>
            <a:endParaRPr lang="en-US"/>
          </a:p>
        </p:txBody>
      </p:sp>
    </p:spTree>
    <p:extLst>
      <p:ext uri="{BB962C8B-B14F-4D97-AF65-F5344CB8AC3E}">
        <p14:creationId xmlns:p14="http://schemas.microsoft.com/office/powerpoint/2010/main" val="2789504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heme" Target="../theme/theme4.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8DED9E-4028-B412-45A8-75C71006A4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3AB33E6-D875-7879-F0EB-A0316C45A9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D4A412-5D9C-C16E-AE2A-301AE96EF9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0C0D6B-431A-4213-AC3E-94D4B463C14D}" type="datetimeFigureOut">
              <a:rPr lang="en-US" smtClean="0"/>
              <a:t>5/15/2024</a:t>
            </a:fld>
            <a:endParaRPr lang="en-US"/>
          </a:p>
        </p:txBody>
      </p:sp>
      <p:sp>
        <p:nvSpPr>
          <p:cNvPr id="5" name="Footer Placeholder 4">
            <a:extLst>
              <a:ext uri="{FF2B5EF4-FFF2-40B4-BE49-F238E27FC236}">
                <a16:creationId xmlns:a16="http://schemas.microsoft.com/office/drawing/2014/main" id="{AFA92D8A-4259-52BA-F7E8-451B375746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6DB4A4-04B6-528C-1A55-875CDC58C3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6A25-8728-4E14-9802-245C776E8E38}" type="slidenum">
              <a:rPr lang="en-US" smtClean="0"/>
              <a:t>‹#›</a:t>
            </a:fld>
            <a:endParaRPr lang="en-US"/>
          </a:p>
        </p:txBody>
      </p:sp>
    </p:spTree>
    <p:extLst>
      <p:ext uri="{BB962C8B-B14F-4D97-AF65-F5344CB8AC3E}">
        <p14:creationId xmlns:p14="http://schemas.microsoft.com/office/powerpoint/2010/main" val="4092737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DAEDF8"/>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347C728-B9EA-47B0-02FC-881262333C1E}"/>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BDFBB2C3-CE7B-7EC6-0FB1-DDB53B5E5E0D}"/>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D847048-ADC4-3032-D920-FDBAF4EC7173}"/>
              </a:ext>
            </a:extLst>
          </p:cNvPr>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966691BB-38A6-E291-9007-3AE2258D46C5}"/>
              </a:ext>
            </a:extLst>
          </p:cNvPr>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7840BA6D-2064-151D-EC4C-7100D2DDC898}"/>
              </a:ext>
            </a:extLst>
          </p:cNvPr>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6A3A5C0-FB80-43AA-B07F-C24AEC7BCAEE}" type="slidenum">
              <a:rPr lang="en-US" altLang="en-US"/>
              <a:pPr/>
              <a:t>‹#›</a:t>
            </a:fld>
            <a:endParaRPr lang="en-US" altLang="en-US"/>
          </a:p>
        </p:txBody>
      </p:sp>
    </p:spTree>
    <p:extLst>
      <p:ext uri="{BB962C8B-B14F-4D97-AF65-F5344CB8AC3E}">
        <p14:creationId xmlns:p14="http://schemas.microsoft.com/office/powerpoint/2010/main" val="1615566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736CA0F-A33B-3CA7-44F9-86D07E5B2830}"/>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Rectangle 3">
            <a:extLst>
              <a:ext uri="{FF2B5EF4-FFF2-40B4-BE49-F238E27FC236}">
                <a16:creationId xmlns:a16="http://schemas.microsoft.com/office/drawing/2014/main" id="{6D958BEC-A9DF-602C-C1A8-13136CC780A2}"/>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94588492-0BEC-A310-273F-19DAD70E98C6}"/>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a:extLst>
              <a:ext uri="{FF2B5EF4-FFF2-40B4-BE49-F238E27FC236}">
                <a16:creationId xmlns:a16="http://schemas.microsoft.com/office/drawing/2014/main" id="{FC564EFE-1CB3-A502-AC04-B75CB14C1FC3}"/>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a:extLst>
              <a:ext uri="{FF2B5EF4-FFF2-40B4-BE49-F238E27FC236}">
                <a16:creationId xmlns:a16="http://schemas.microsoft.com/office/drawing/2014/main" id="{BC9E6B25-3D26-7C53-8A62-8C6DED993878}"/>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7B15D02-D36E-4C87-B079-DA5EB524C1FB}" type="slidenum">
              <a:rPr lang="en-US" altLang="en-US"/>
              <a:pPr/>
              <a:t>‹#›</a:t>
            </a:fld>
            <a:endParaRPr lang="en-US" altLang="en-US"/>
          </a:p>
        </p:txBody>
      </p:sp>
    </p:spTree>
    <p:extLst>
      <p:ext uri="{BB962C8B-B14F-4D97-AF65-F5344CB8AC3E}">
        <p14:creationId xmlns:p14="http://schemas.microsoft.com/office/powerpoint/2010/main" val="10695670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5A4BD6-66C9-443E-9428-6719DAAB00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F644BC-88C6-4F43-8058-6EA5787706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9BCAAA-DAC9-47A9-84FE-CB0A52B447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909C28-13D9-438F-8B88-9825A3009E12}" type="datetimeFigureOut">
              <a:rPr lang="en-US" smtClean="0"/>
              <a:t>5/15/2024</a:t>
            </a:fld>
            <a:endParaRPr lang="en-US"/>
          </a:p>
        </p:txBody>
      </p:sp>
      <p:sp>
        <p:nvSpPr>
          <p:cNvPr id="5" name="Footer Placeholder 4">
            <a:extLst>
              <a:ext uri="{FF2B5EF4-FFF2-40B4-BE49-F238E27FC236}">
                <a16:creationId xmlns:a16="http://schemas.microsoft.com/office/drawing/2014/main" id="{38C2CDE0-39C4-47F9-831B-02558CF6F2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09C829-D52E-4117-9F2F-78EF5CB9D3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83B08A-FF5B-4C35-829F-7A08DC3A51CE}" type="slidenum">
              <a:rPr lang="en-US" smtClean="0"/>
              <a:t>‹#›</a:t>
            </a:fld>
            <a:endParaRPr lang="en-US"/>
          </a:p>
        </p:txBody>
      </p:sp>
    </p:spTree>
    <p:extLst>
      <p:ext uri="{BB962C8B-B14F-4D97-AF65-F5344CB8AC3E}">
        <p14:creationId xmlns:p14="http://schemas.microsoft.com/office/powerpoint/2010/main" val="32576360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C0C0C0"/>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EFFA6A-52FE-6840-8FE3-A4024BD1E3C8}"/>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C9946DE-FCCD-1716-4DFB-19FE3D92E338}"/>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FF52629-9371-CB83-369B-E142F89CBD96}"/>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29" name="Rectangle 5">
            <a:extLst>
              <a:ext uri="{FF2B5EF4-FFF2-40B4-BE49-F238E27FC236}">
                <a16:creationId xmlns:a16="http://schemas.microsoft.com/office/drawing/2014/main" id="{43CB11AF-C9B6-7147-9399-B48152413D0D}"/>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0" name="Rectangle 6">
            <a:extLst>
              <a:ext uri="{FF2B5EF4-FFF2-40B4-BE49-F238E27FC236}">
                <a16:creationId xmlns:a16="http://schemas.microsoft.com/office/drawing/2014/main" id="{CBD2228F-AFAB-25AB-8C53-61D820C06BE5}"/>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0078F7C7-231B-4751-9767-27810E9EFB0A}" type="slidenum">
              <a:rPr lang="en-US" altLang="en-US"/>
              <a:pPr>
                <a:defRPr/>
              </a:pPr>
              <a:t>‹#›</a:t>
            </a:fld>
            <a:endParaRPr lang="en-US" altLang="en-US"/>
          </a:p>
        </p:txBody>
      </p:sp>
    </p:spTree>
    <p:extLst>
      <p:ext uri="{BB962C8B-B14F-4D97-AF65-F5344CB8AC3E}">
        <p14:creationId xmlns:p14="http://schemas.microsoft.com/office/powerpoint/2010/main" val="343308164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4.xml"/></Relationships>
</file>

<file path=ppt/slides/_rels/slide10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09.xml"/><Relationship Id="rId1" Type="http://schemas.openxmlformats.org/officeDocument/2006/relationships/slideLayout" Target="../slideLayouts/slideLayout6.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4.xml"/></Relationships>
</file>

<file path=ppt/slides/_rels/slide11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10.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11.xml"/><Relationship Id="rId1" Type="http://schemas.openxmlformats.org/officeDocument/2006/relationships/slideLayout" Target="../slideLayouts/slideLayout6.xml"/><Relationship Id="rId4" Type="http://schemas.openxmlformats.org/officeDocument/2006/relationships/image" Target="../media/image104.png"/></Relationships>
</file>

<file path=ppt/slides/_rels/slide11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12.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13.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16.xml"/><Relationship Id="rId1" Type="http://schemas.openxmlformats.org/officeDocument/2006/relationships/slideLayout" Target="../slideLayouts/slideLayout6.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11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17.xml"/><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11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18.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11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120.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120.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121.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123.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4.xml"/><Relationship Id="rId4" Type="http://schemas.openxmlformats.org/officeDocument/2006/relationships/image" Target="../media/image15.png"/></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133.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34.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135.xm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136.xml"/><Relationship Id="rId1" Type="http://schemas.openxmlformats.org/officeDocument/2006/relationships/slideLayout" Target="../slideLayouts/slideLayout6.xml"/><Relationship Id="rId4" Type="http://schemas.openxmlformats.org/officeDocument/2006/relationships/image" Target="../media/image122.png"/></Relationships>
</file>

<file path=ppt/slides/_rels/slide13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23.png"/><Relationship Id="rId4"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38.xml"/><Relationship Id="rId1" Type="http://schemas.openxmlformats.org/officeDocument/2006/relationships/slideLayout" Target="../slideLayouts/slideLayout6.xml"/><Relationship Id="rId4" Type="http://schemas.openxmlformats.org/officeDocument/2006/relationships/image" Target="../media/image125.png"/></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4.xml"/></Relationships>
</file>

<file path=ppt/slides/_rels/slide14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40.xml"/><Relationship Id="rId1" Type="http://schemas.openxmlformats.org/officeDocument/2006/relationships/slideLayout" Target="../slideLayouts/slideLayout6.xml"/><Relationship Id="rId5" Type="http://schemas.openxmlformats.org/officeDocument/2006/relationships/image" Target="../media/image128.png"/><Relationship Id="rId4" Type="http://schemas.openxmlformats.org/officeDocument/2006/relationships/image" Target="../media/image127.png"/></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42.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43.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144.xml"/><Relationship Id="rId1" Type="http://schemas.openxmlformats.org/officeDocument/2006/relationships/slideLayout" Target="../slideLayouts/slideLayout7.xml"/><Relationship Id="rId4" Type="http://schemas.openxmlformats.org/officeDocument/2006/relationships/image" Target="../media/image132.jpeg"/></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46.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4.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152.xml"/><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153.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153.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154.xml"/><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155.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155.xml"/><Relationship Id="rId1" Type="http://schemas.openxmlformats.org/officeDocument/2006/relationships/slideLayout" Target="../slideLayouts/slideLayout7.xml"/><Relationship Id="rId4" Type="http://schemas.openxmlformats.org/officeDocument/2006/relationships/image" Target="../media/image140.png"/></Relationships>
</file>

<file path=ppt/slides/_rels/slide156.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156.xml"/><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157.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158.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notesSlide" Target="../notesSlides/notesSlide159.xml"/><Relationship Id="rId1" Type="http://schemas.openxmlformats.org/officeDocument/2006/relationships/slideLayout" Target="../slideLayouts/slideLayout4.xml"/><Relationship Id="rId4" Type="http://schemas.openxmlformats.org/officeDocument/2006/relationships/image" Target="../media/image144.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18.xml"/><Relationship Id="rId5" Type="http://schemas.openxmlformats.org/officeDocument/2006/relationships/image" Target="../media/image39.png"/><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3.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6.xml"/><Relationship Id="rId1" Type="http://schemas.openxmlformats.org/officeDocument/2006/relationships/slideLayout" Target="../slideLayouts/slideLayout29.xml"/><Relationship Id="rId4"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s://fh.lib.byu.edu/classes-and-webinars/online-webinars/webinar-recording-index/" TargetMode="External"/><Relationship Id="rId2" Type="http://schemas.openxmlformats.org/officeDocument/2006/relationships/notesSlide" Target="../notesSlides/notesSlide52.xml"/><Relationship Id="rId1" Type="http://schemas.openxmlformats.org/officeDocument/2006/relationships/slideLayout" Target="../slideLayouts/slideLayout39.xml"/><Relationship Id="rId5" Type="http://schemas.openxmlformats.org/officeDocument/2006/relationships/image" Target="../media/image50.png"/><Relationship Id="rId4" Type="http://schemas.openxmlformats.org/officeDocument/2006/relationships/image" Target="../media/image4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53.jpeg"/></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4.xml"/></Relationships>
</file>

<file path=ppt/slides/_rels/slide6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6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4.xml"/></Relationships>
</file>

<file path=ppt/slides/_rels/slide7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8.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7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9.xml"/><Relationship Id="rId1" Type="http://schemas.openxmlformats.org/officeDocument/2006/relationships/slideLayout" Target="../slideLayouts/slideLayout6.xml"/><Relationship Id="rId4" Type="http://schemas.openxmlformats.org/officeDocument/2006/relationships/image" Target="../media/image7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4.xml"/></Relationships>
</file>

<file path=ppt/slides/_rels/slide8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4.xml"/></Relationships>
</file>

<file path=ppt/slides/_rels/slide9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0.xml"/><Relationship Id="rId1" Type="http://schemas.openxmlformats.org/officeDocument/2006/relationships/slideLayout" Target="../slideLayouts/slideLayout6.xml"/><Relationship Id="rId4" Type="http://schemas.openxmlformats.org/officeDocument/2006/relationships/image" Target="../media/image86.png"/></Relationships>
</file>

<file path=ppt/slides/_rels/slide9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92.xml"/><Relationship Id="rId1" Type="http://schemas.openxmlformats.org/officeDocument/2006/relationships/slideLayout" Target="../slideLayouts/slideLayout6.xml"/><Relationship Id="rId4" Type="http://schemas.openxmlformats.org/officeDocument/2006/relationships/image" Target="../media/image89.png"/></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7.xml"/><Relationship Id="rId1" Type="http://schemas.openxmlformats.org/officeDocument/2006/relationships/slideLayout" Target="../slideLayouts/slideLayout6.xml"/><Relationship Id="rId4" Type="http://schemas.openxmlformats.org/officeDocument/2006/relationships/image" Target="../media/image92.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99.xml"/><Relationship Id="rId1" Type="http://schemas.openxmlformats.org/officeDocument/2006/relationships/slideLayout" Target="../slideLayouts/slideLayout6.xml"/><Relationship Id="rId4" Type="http://schemas.openxmlformats.org/officeDocument/2006/relationships/image" Target="../media/image9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8D936-A07B-4C5D-BC66-648A5B54CCAD}"/>
              </a:ext>
            </a:extLst>
          </p:cNvPr>
          <p:cNvSpPr>
            <a:spLocks noGrp="1"/>
          </p:cNvSpPr>
          <p:nvPr>
            <p:ph type="title"/>
          </p:nvPr>
        </p:nvSpPr>
        <p:spPr>
          <a:xfrm>
            <a:off x="9093496" y="618682"/>
            <a:ext cx="2613872" cy="3738166"/>
          </a:xfrm>
        </p:spPr>
        <p:txBody>
          <a:bodyPr>
            <a:normAutofit/>
          </a:bodyPr>
          <a:lstStyle/>
          <a:p>
            <a:pPr algn="ctr"/>
            <a:br>
              <a:rPr lang="en-US" sz="3600">
                <a:solidFill>
                  <a:srgbClr val="FFFFFF"/>
                </a:solidFill>
              </a:rPr>
            </a:br>
            <a:endParaRPr lang="en-US" sz="3600" b="1"/>
          </a:p>
        </p:txBody>
      </p:sp>
      <p:pic>
        <p:nvPicPr>
          <p:cNvPr id="4" name="Picture 3">
            <a:extLst>
              <a:ext uri="{FF2B5EF4-FFF2-40B4-BE49-F238E27FC236}">
                <a16:creationId xmlns:a16="http://schemas.microsoft.com/office/drawing/2014/main" id="{263A9B5D-9FE2-820F-7688-E2EA2AFA5EB1}"/>
              </a:ext>
            </a:extLst>
          </p:cNvPr>
          <p:cNvPicPr>
            <a:picLocks noChangeAspect="1"/>
          </p:cNvPicPr>
          <p:nvPr/>
        </p:nvPicPr>
        <p:blipFill>
          <a:blip r:embed="rId3"/>
          <a:stretch>
            <a:fillRect/>
          </a:stretch>
        </p:blipFill>
        <p:spPr>
          <a:xfrm>
            <a:off x="507749" y="543366"/>
            <a:ext cx="4171827" cy="1823573"/>
          </a:xfrm>
          <a:prstGeom prst="rect">
            <a:avLst/>
          </a:prstGeom>
        </p:spPr>
      </p:pic>
      <p:sp>
        <p:nvSpPr>
          <p:cNvPr id="14" name="Rectangle 13">
            <a:extLst>
              <a:ext uri="{FF2B5EF4-FFF2-40B4-BE49-F238E27FC236}">
                <a16:creationId xmlns:a16="http://schemas.microsoft.com/office/drawing/2014/main" id="{F8376EEF-8890-BE7E-43F6-5CA3A8F062B5}"/>
              </a:ext>
            </a:extLst>
          </p:cNvPr>
          <p:cNvSpPr/>
          <p:nvPr/>
        </p:nvSpPr>
        <p:spPr>
          <a:xfrm>
            <a:off x="9332260" y="1492625"/>
            <a:ext cx="2352114" cy="2998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Times New Roman" panose="02020603050405020304" pitchFamily="18" charset="0"/>
                <a:cs typeface="Times New Roman" panose="02020603050405020304" pitchFamily="18" charset="0"/>
              </a:rPr>
              <a:t>German Compiled Genealogies</a:t>
            </a:r>
          </a:p>
        </p:txBody>
      </p:sp>
      <p:pic>
        <p:nvPicPr>
          <p:cNvPr id="3" name="Picture 2">
            <a:extLst>
              <a:ext uri="{FF2B5EF4-FFF2-40B4-BE49-F238E27FC236}">
                <a16:creationId xmlns:a16="http://schemas.microsoft.com/office/drawing/2014/main" id="{EB335BEA-E00F-44B6-9C24-95328B938E6A}"/>
              </a:ext>
            </a:extLst>
          </p:cNvPr>
          <p:cNvPicPr>
            <a:picLocks noChangeAspect="1"/>
          </p:cNvPicPr>
          <p:nvPr/>
        </p:nvPicPr>
        <p:blipFill>
          <a:blip r:embed="rId4"/>
          <a:stretch>
            <a:fillRect/>
          </a:stretch>
        </p:blipFill>
        <p:spPr>
          <a:xfrm>
            <a:off x="412006" y="2788419"/>
            <a:ext cx="4267570" cy="3298222"/>
          </a:xfrm>
          <a:prstGeom prst="rect">
            <a:avLst/>
          </a:prstGeom>
        </p:spPr>
      </p:pic>
      <p:pic>
        <p:nvPicPr>
          <p:cNvPr id="6" name="Picture 5">
            <a:extLst>
              <a:ext uri="{FF2B5EF4-FFF2-40B4-BE49-F238E27FC236}">
                <a16:creationId xmlns:a16="http://schemas.microsoft.com/office/drawing/2014/main" id="{8335AF80-76F8-1438-C974-5A436A03E89E}"/>
              </a:ext>
            </a:extLst>
          </p:cNvPr>
          <p:cNvPicPr>
            <a:picLocks noChangeAspect="1"/>
          </p:cNvPicPr>
          <p:nvPr/>
        </p:nvPicPr>
        <p:blipFill>
          <a:blip r:embed="rId5"/>
          <a:stretch>
            <a:fillRect/>
          </a:stretch>
        </p:blipFill>
        <p:spPr>
          <a:xfrm>
            <a:off x="4732731" y="649224"/>
            <a:ext cx="3876134" cy="2055595"/>
          </a:xfrm>
          <a:prstGeom prst="rect">
            <a:avLst/>
          </a:prstGeom>
        </p:spPr>
      </p:pic>
      <p:pic>
        <p:nvPicPr>
          <p:cNvPr id="7" name="Picture 6">
            <a:extLst>
              <a:ext uri="{FF2B5EF4-FFF2-40B4-BE49-F238E27FC236}">
                <a16:creationId xmlns:a16="http://schemas.microsoft.com/office/drawing/2014/main" id="{621BC702-0200-DC1B-20F4-8F5914D4ACBC}"/>
              </a:ext>
            </a:extLst>
          </p:cNvPr>
          <p:cNvPicPr>
            <a:picLocks noChangeAspect="1"/>
          </p:cNvPicPr>
          <p:nvPr/>
        </p:nvPicPr>
        <p:blipFill>
          <a:blip r:embed="rId6"/>
          <a:stretch>
            <a:fillRect/>
          </a:stretch>
        </p:blipFill>
        <p:spPr>
          <a:xfrm>
            <a:off x="4755962" y="3103759"/>
            <a:ext cx="3829908" cy="2691923"/>
          </a:xfrm>
          <a:prstGeom prst="rect">
            <a:avLst/>
          </a:prstGeom>
        </p:spPr>
      </p:pic>
    </p:spTree>
    <p:extLst>
      <p:ext uri="{BB962C8B-B14F-4D97-AF65-F5344CB8AC3E}">
        <p14:creationId xmlns:p14="http://schemas.microsoft.com/office/powerpoint/2010/main" val="1134507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a:extLst>
              <a:ext uri="{FF2B5EF4-FFF2-40B4-BE49-F238E27FC236}">
                <a16:creationId xmlns:a16="http://schemas.microsoft.com/office/drawing/2014/main" id="{7E3FE0EA-8210-853B-F153-AE2CB6F477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5781" t="19792" r="2344" b="45833"/>
          <a:stretch>
            <a:fillRect/>
          </a:stretch>
        </p:blipFill>
        <p:spPr bwMode="auto">
          <a:xfrm>
            <a:off x="3429000" y="304800"/>
            <a:ext cx="536733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853" name="Oval 5">
            <a:extLst>
              <a:ext uri="{FF2B5EF4-FFF2-40B4-BE49-F238E27FC236}">
                <a16:creationId xmlns:a16="http://schemas.microsoft.com/office/drawing/2014/main" id="{CFD61DCB-F4F8-F087-8F2C-4D1B6E31F948}"/>
              </a:ext>
            </a:extLst>
          </p:cNvPr>
          <p:cNvSpPr>
            <a:spLocks noChangeArrowheads="1"/>
          </p:cNvSpPr>
          <p:nvPr/>
        </p:nvSpPr>
        <p:spPr bwMode="auto">
          <a:xfrm>
            <a:off x="4038600" y="2743200"/>
            <a:ext cx="1981200" cy="6096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8853"/>
                                        </p:tgtEl>
                                        <p:attrNameLst>
                                          <p:attrName>style.visibility</p:attrName>
                                        </p:attrNameLst>
                                      </p:cBhvr>
                                      <p:to>
                                        <p:strVal val="visible"/>
                                      </p:to>
                                    </p:set>
                                    <p:animEffect transition="in" filter="fade">
                                      <p:cBhvr>
                                        <p:cTn id="7" dur="500"/>
                                        <p:tgtEl>
                                          <p:spTgt spid="718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853"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a:extLst>
              <a:ext uri="{FF2B5EF4-FFF2-40B4-BE49-F238E27FC236}">
                <a16:creationId xmlns:a16="http://schemas.microsoft.com/office/drawing/2014/main" id="{B6FDB51E-4973-4166-A75A-C357AC448DFF}"/>
              </a:ext>
            </a:extLst>
          </p:cNvPr>
          <p:cNvSpPr>
            <a:spLocks noGrp="1" noChangeArrowheads="1"/>
          </p:cNvSpPr>
          <p:nvPr>
            <p:ph type="title"/>
          </p:nvPr>
        </p:nvSpPr>
        <p:spPr>
          <a:xfrm>
            <a:off x="3657600" y="1342288"/>
            <a:ext cx="2936631" cy="8382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193539" name="Picture 5" descr="mso4FF95">
            <a:extLst>
              <a:ext uri="{FF2B5EF4-FFF2-40B4-BE49-F238E27FC236}">
                <a16:creationId xmlns:a16="http://schemas.microsoft.com/office/drawing/2014/main" id="{83187304-40E7-4DBD-9056-DD7AC9DCCF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50551" name="Oval 23">
            <a:extLst>
              <a:ext uri="{FF2B5EF4-FFF2-40B4-BE49-F238E27FC236}">
                <a16:creationId xmlns:a16="http://schemas.microsoft.com/office/drawing/2014/main" id="{EC8F88B0-7CAB-48B4-BB26-E253E49F09EC}"/>
              </a:ext>
            </a:extLst>
          </p:cNvPr>
          <p:cNvSpPr>
            <a:spLocks noChangeArrowheads="1"/>
          </p:cNvSpPr>
          <p:nvPr/>
        </p:nvSpPr>
        <p:spPr bwMode="auto">
          <a:xfrm>
            <a:off x="1600200" y="2286000"/>
            <a:ext cx="609600" cy="609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2" name="Rectangle 1">
            <a:extLst>
              <a:ext uri="{FF2B5EF4-FFF2-40B4-BE49-F238E27FC236}">
                <a16:creationId xmlns:a16="http://schemas.microsoft.com/office/drawing/2014/main" id="{2B765715-B66B-FE8A-812D-7D32EB77B4D1}"/>
              </a:ext>
            </a:extLst>
          </p:cNvPr>
          <p:cNvSpPr/>
          <p:nvPr/>
        </p:nvSpPr>
        <p:spPr>
          <a:xfrm>
            <a:off x="3505196" y="304800"/>
            <a:ext cx="5888182" cy="58189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a:solidFill>
                  <a:schemeClr val="tx1"/>
                </a:solidFill>
                <a:latin typeface="Times New Roman" panose="02020603050405020304" pitchFamily="18" charset="0"/>
                <a:cs typeface="Times New Roman" panose="02020603050405020304" pitchFamily="18" charset="0"/>
              </a:rPr>
              <a:t>Dorf and </a:t>
            </a:r>
            <a:r>
              <a:rPr lang="en-US" sz="3200" err="1">
                <a:solidFill>
                  <a:schemeClr val="tx1"/>
                </a:solidFill>
                <a:latin typeface="Times New Roman" panose="02020603050405020304" pitchFamily="18" charset="0"/>
                <a:cs typeface="Times New Roman" panose="02020603050405020304" pitchFamily="18" charset="0"/>
              </a:rPr>
              <a:t>Ortssippenbuch</a:t>
            </a:r>
            <a:r>
              <a:rPr lang="en-US" sz="3200">
                <a:solidFill>
                  <a:schemeClr val="tx1"/>
                </a:solidFill>
                <a:latin typeface="Times New Roman" panose="02020603050405020304" pitchFamily="18" charset="0"/>
                <a:cs typeface="Times New Roman" panose="02020603050405020304" pitchFamily="18" charset="0"/>
              </a:rPr>
              <a:t> Formats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05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51"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a:extLst>
              <a:ext uri="{FF2B5EF4-FFF2-40B4-BE49-F238E27FC236}">
                <a16:creationId xmlns:a16="http://schemas.microsoft.com/office/drawing/2014/main" id="{4FD4089D-E39F-4B19-AE96-379DBE5F1C7E}"/>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195587" name="Picture 3" descr="mso4FF95">
            <a:extLst>
              <a:ext uri="{FF2B5EF4-FFF2-40B4-BE49-F238E27FC236}">
                <a16:creationId xmlns:a16="http://schemas.microsoft.com/office/drawing/2014/main" id="{0CA55075-A62F-4874-A362-7BA7CD5266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95588" name="AutoShape 5">
            <a:extLst>
              <a:ext uri="{FF2B5EF4-FFF2-40B4-BE49-F238E27FC236}">
                <a16:creationId xmlns:a16="http://schemas.microsoft.com/office/drawing/2014/main" id="{2529A5C6-9AE1-48EB-A735-B23955094DDA}"/>
              </a:ext>
            </a:extLst>
          </p:cNvPr>
          <p:cNvSpPr>
            <a:spLocks noChangeArrowheads="1"/>
          </p:cNvSpPr>
          <p:nvPr/>
        </p:nvSpPr>
        <p:spPr bwMode="auto">
          <a:xfrm>
            <a:off x="2514600" y="1143000"/>
            <a:ext cx="1600200" cy="9906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fontAlgn="base">
              <a:spcBef>
                <a:spcPct val="0"/>
              </a:spcBef>
              <a:spcAft>
                <a:spcPct val="0"/>
              </a:spcAft>
              <a:buNone/>
            </a:pPr>
            <a:endParaRPr lang="en-US" altLang="en-US" sz="1800">
              <a:solidFill>
                <a:srgbClr val="000000"/>
              </a:solidFill>
            </a:endParaRPr>
          </a:p>
        </p:txBody>
      </p:sp>
      <p:sp>
        <p:nvSpPr>
          <p:cNvPr id="195589" name="Line 18">
            <a:extLst>
              <a:ext uri="{FF2B5EF4-FFF2-40B4-BE49-F238E27FC236}">
                <a16:creationId xmlns:a16="http://schemas.microsoft.com/office/drawing/2014/main" id="{A3FF62BF-CA1F-41F8-9BA9-8F259126D503}"/>
              </a:ext>
            </a:extLst>
          </p:cNvPr>
          <p:cNvSpPr>
            <a:spLocks noChangeShapeType="1"/>
          </p:cNvSpPr>
          <p:nvPr/>
        </p:nvSpPr>
        <p:spPr bwMode="auto">
          <a:xfrm>
            <a:off x="2286000" y="2743200"/>
            <a:ext cx="15240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3" name="TextBox 2">
            <a:extLst>
              <a:ext uri="{FF2B5EF4-FFF2-40B4-BE49-F238E27FC236}">
                <a16:creationId xmlns:a16="http://schemas.microsoft.com/office/drawing/2014/main" id="{B16995BF-C604-DFBA-C808-86C1D752DB08}"/>
              </a:ext>
            </a:extLst>
          </p:cNvPr>
          <p:cNvSpPr txBox="1"/>
          <p:nvPr/>
        </p:nvSpPr>
        <p:spPr>
          <a:xfrm>
            <a:off x="2181728" y="1267799"/>
            <a:ext cx="3176335" cy="707886"/>
          </a:xfrm>
          <a:prstGeom prst="rect">
            <a:avLst/>
          </a:prstGeom>
          <a:noFill/>
        </p:spPr>
        <p:txBody>
          <a:bodyPr wrap="square">
            <a:spAutoFit/>
          </a:bodyPr>
          <a:lstStyle/>
          <a:p>
            <a:r>
              <a:rPr lang="en-US" sz="2000" b="1">
                <a:solidFill>
                  <a:schemeClr val="accent6"/>
                </a:solidFill>
                <a:effectLst/>
                <a:latin typeface="Times New Roman" panose="02020603050405020304" pitchFamily="18" charset="0"/>
                <a:ea typeface="Times New Roman" panose="02020603050405020304" pitchFamily="18" charset="0"/>
              </a:rPr>
              <a:t>Marriage Date</a:t>
            </a:r>
          </a:p>
          <a:p>
            <a:r>
              <a:rPr lang="en-US" sz="2000" b="1">
                <a:solidFill>
                  <a:schemeClr val="accent6"/>
                </a:solidFill>
                <a:effectLst/>
                <a:latin typeface="Times New Roman" panose="02020603050405020304" pitchFamily="18" charset="0"/>
                <a:ea typeface="Times New Roman" panose="02020603050405020304" pitchFamily="18" charset="0"/>
              </a:rPr>
              <a:t>4 October 1839</a:t>
            </a:r>
            <a:endParaRPr lang="en-US" b="1">
              <a:solidFill>
                <a:schemeClr val="accent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9"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a:extLst>
              <a:ext uri="{FF2B5EF4-FFF2-40B4-BE49-F238E27FC236}">
                <a16:creationId xmlns:a16="http://schemas.microsoft.com/office/drawing/2014/main" id="{4FBDB4F0-B9B2-4AF1-93B2-323D841A9B42}"/>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197635" name="Picture 3" descr="mso4FF95">
            <a:extLst>
              <a:ext uri="{FF2B5EF4-FFF2-40B4-BE49-F238E27FC236}">
                <a16:creationId xmlns:a16="http://schemas.microsoft.com/office/drawing/2014/main" id="{A671B41E-A091-4EEC-A343-33394BC609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97637" name="Line 19">
            <a:extLst>
              <a:ext uri="{FF2B5EF4-FFF2-40B4-BE49-F238E27FC236}">
                <a16:creationId xmlns:a16="http://schemas.microsoft.com/office/drawing/2014/main" id="{145E0F3A-4322-46D3-AFB0-1E800CEAD44B}"/>
              </a:ext>
            </a:extLst>
          </p:cNvPr>
          <p:cNvSpPr>
            <a:spLocks noChangeShapeType="1"/>
          </p:cNvSpPr>
          <p:nvPr/>
        </p:nvSpPr>
        <p:spPr bwMode="auto">
          <a:xfrm>
            <a:off x="4038600" y="2743200"/>
            <a:ext cx="29718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3" name="AutoShape 7">
            <a:extLst>
              <a:ext uri="{FF2B5EF4-FFF2-40B4-BE49-F238E27FC236}">
                <a16:creationId xmlns:a16="http://schemas.microsoft.com/office/drawing/2014/main" id="{7A7DC85B-078D-05CD-FD77-BF81735C60DC}"/>
              </a:ext>
            </a:extLst>
          </p:cNvPr>
          <p:cNvSpPr>
            <a:spLocks noChangeArrowheads="1"/>
          </p:cNvSpPr>
          <p:nvPr/>
        </p:nvSpPr>
        <p:spPr bwMode="auto">
          <a:xfrm>
            <a:off x="4343400" y="1143000"/>
            <a:ext cx="3657600" cy="7620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sz="1800" b="1">
                <a:solidFill>
                  <a:srgbClr val="333399"/>
                </a:solidFill>
              </a:rPr>
              <a:t>Husband’s Name:</a:t>
            </a:r>
          </a:p>
          <a:p>
            <a:pPr fontAlgn="base">
              <a:spcBef>
                <a:spcPct val="0"/>
              </a:spcBef>
              <a:spcAft>
                <a:spcPct val="0"/>
              </a:spcAft>
              <a:buNone/>
            </a:pPr>
            <a:r>
              <a:rPr lang="en-US" altLang="en-US" sz="1800" b="1">
                <a:solidFill>
                  <a:srgbClr val="333399"/>
                </a:solidFill>
              </a:rPr>
              <a:t>Christian Friedrich </a:t>
            </a:r>
            <a:r>
              <a:rPr lang="en-US" altLang="en-US" sz="1800" b="1" err="1">
                <a:solidFill>
                  <a:srgbClr val="333399"/>
                </a:solidFill>
              </a:rPr>
              <a:t>Borchard</a:t>
            </a:r>
            <a:r>
              <a:rPr lang="en-US" altLang="en-US" sz="1800">
                <a:solidFill>
                  <a:srgbClr val="000000"/>
                </a:solidFill>
              </a:rPr>
              <a:t> </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a:extLst>
              <a:ext uri="{FF2B5EF4-FFF2-40B4-BE49-F238E27FC236}">
                <a16:creationId xmlns:a16="http://schemas.microsoft.com/office/drawing/2014/main" id="{00F0EF60-9E89-427F-B0CA-299FB8CE36D7}"/>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199683" name="Picture 3" descr="mso4FF95">
            <a:extLst>
              <a:ext uri="{FF2B5EF4-FFF2-40B4-BE49-F238E27FC236}">
                <a16:creationId xmlns:a16="http://schemas.microsoft.com/office/drawing/2014/main" id="{0CA97533-B234-43A8-8521-99F2394ABE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99684" name="AutoShape 6">
            <a:extLst>
              <a:ext uri="{FF2B5EF4-FFF2-40B4-BE49-F238E27FC236}">
                <a16:creationId xmlns:a16="http://schemas.microsoft.com/office/drawing/2014/main" id="{92929CC1-0F59-45EE-BB8C-79086573C853}"/>
              </a:ext>
            </a:extLst>
          </p:cNvPr>
          <p:cNvSpPr>
            <a:spLocks noChangeArrowheads="1"/>
          </p:cNvSpPr>
          <p:nvPr/>
        </p:nvSpPr>
        <p:spPr bwMode="auto">
          <a:xfrm>
            <a:off x="4648199" y="1447800"/>
            <a:ext cx="3850341" cy="4572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sz="1800" b="1">
                <a:solidFill>
                  <a:srgbClr val="333399"/>
                </a:solidFill>
              </a:rPr>
              <a:t>(</a:t>
            </a:r>
            <a:r>
              <a:rPr lang="en-US" altLang="en-US" sz="4800" b="1" baseline="-25000">
                <a:solidFill>
                  <a:srgbClr val="333399"/>
                </a:solidFill>
              </a:rPr>
              <a:t>*</a:t>
            </a:r>
            <a:r>
              <a:rPr lang="en-US" altLang="en-US" sz="1800" b="1">
                <a:solidFill>
                  <a:srgbClr val="333399"/>
                </a:solidFill>
              </a:rPr>
              <a:t>) His birth date 16 Jul 1812</a:t>
            </a:r>
          </a:p>
          <a:p>
            <a:pPr fontAlgn="base">
              <a:spcBef>
                <a:spcPct val="0"/>
              </a:spcBef>
              <a:spcAft>
                <a:spcPct val="0"/>
              </a:spcAft>
              <a:buNone/>
            </a:pPr>
            <a:r>
              <a:rPr lang="en-US" altLang="en-US" sz="1800" b="1">
                <a:solidFill>
                  <a:srgbClr val="333399"/>
                </a:solidFill>
              </a:rPr>
              <a:t>(†) His death date 14 June 1870</a:t>
            </a:r>
          </a:p>
          <a:p>
            <a:pPr fontAlgn="base">
              <a:spcBef>
                <a:spcPct val="0"/>
              </a:spcBef>
              <a:spcAft>
                <a:spcPct val="0"/>
              </a:spcAft>
              <a:buNone/>
            </a:pPr>
            <a:endParaRPr lang="en-US" altLang="en-US" sz="1800" b="1">
              <a:solidFill>
                <a:srgbClr val="333399"/>
              </a:solidFill>
            </a:endParaRPr>
          </a:p>
        </p:txBody>
      </p:sp>
      <p:sp>
        <p:nvSpPr>
          <p:cNvPr id="199685" name="Line 19">
            <a:extLst>
              <a:ext uri="{FF2B5EF4-FFF2-40B4-BE49-F238E27FC236}">
                <a16:creationId xmlns:a16="http://schemas.microsoft.com/office/drawing/2014/main" id="{E8988D18-01C5-4365-98B2-F945B180DB04}"/>
              </a:ext>
            </a:extLst>
          </p:cNvPr>
          <p:cNvSpPr>
            <a:spLocks noChangeShapeType="1"/>
          </p:cNvSpPr>
          <p:nvPr/>
        </p:nvSpPr>
        <p:spPr bwMode="auto">
          <a:xfrm>
            <a:off x="4800600" y="3124200"/>
            <a:ext cx="12954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 name="Line 19">
            <a:extLst>
              <a:ext uri="{FF2B5EF4-FFF2-40B4-BE49-F238E27FC236}">
                <a16:creationId xmlns:a16="http://schemas.microsoft.com/office/drawing/2014/main" id="{C4B31A5F-B7F8-0E9D-CB08-9871373687C1}"/>
              </a:ext>
            </a:extLst>
          </p:cNvPr>
          <p:cNvSpPr>
            <a:spLocks noChangeShapeType="1"/>
          </p:cNvSpPr>
          <p:nvPr/>
        </p:nvSpPr>
        <p:spPr bwMode="auto">
          <a:xfrm>
            <a:off x="6605945" y="3118335"/>
            <a:ext cx="12954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4" name="Line 19">
            <a:extLst>
              <a:ext uri="{FF2B5EF4-FFF2-40B4-BE49-F238E27FC236}">
                <a16:creationId xmlns:a16="http://schemas.microsoft.com/office/drawing/2014/main" id="{89547C44-7B16-D811-F20D-C133A4E895D6}"/>
              </a:ext>
            </a:extLst>
          </p:cNvPr>
          <p:cNvSpPr>
            <a:spLocks noChangeShapeType="1"/>
          </p:cNvSpPr>
          <p:nvPr/>
        </p:nvSpPr>
        <p:spPr bwMode="auto">
          <a:xfrm flipV="1">
            <a:off x="2508751" y="3118335"/>
            <a:ext cx="1975326" cy="35176"/>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cxnSp>
        <p:nvCxnSpPr>
          <p:cNvPr id="7" name="Straight Connector 6">
            <a:extLst>
              <a:ext uri="{FF2B5EF4-FFF2-40B4-BE49-F238E27FC236}">
                <a16:creationId xmlns:a16="http://schemas.microsoft.com/office/drawing/2014/main" id="{67CDCDAC-2346-EEE2-9AD3-4231B3C9F148}"/>
              </a:ext>
            </a:extLst>
          </p:cNvPr>
          <p:cNvCxnSpPr>
            <a:cxnSpLocks/>
          </p:cNvCxnSpPr>
          <p:nvPr/>
        </p:nvCxnSpPr>
        <p:spPr>
          <a:xfrm>
            <a:off x="9843247" y="2743200"/>
            <a:ext cx="484094"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2911DEC-3A73-A5AB-D2EA-88109842D316}"/>
              </a:ext>
            </a:extLst>
          </p:cNvPr>
          <p:cNvSpPr/>
          <p:nvPr/>
        </p:nvSpPr>
        <p:spPr>
          <a:xfrm>
            <a:off x="1676401" y="1286436"/>
            <a:ext cx="2971798" cy="7037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a:solidFill>
                  <a:schemeClr val="accent6"/>
                </a:solidFill>
                <a:latin typeface="Times New Roman" panose="02020603050405020304" pitchFamily="18" charset="0"/>
                <a:cs typeface="Times New Roman" panose="02020603050405020304" pitchFamily="18" charset="0"/>
              </a:rPr>
              <a:t>Occupation:</a:t>
            </a:r>
          </a:p>
          <a:p>
            <a:r>
              <a:rPr lang="en-US" b="1">
                <a:solidFill>
                  <a:schemeClr val="accent6"/>
                </a:solidFill>
                <a:latin typeface="Times New Roman" panose="02020603050405020304" pitchFamily="18" charset="0"/>
                <a:cs typeface="Times New Roman" panose="02020603050405020304" pitchFamily="18" charset="0"/>
              </a:rPr>
              <a:t>Cottager &amp; Master Tailor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96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96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4" grpId="0"/>
      <p:bldP spid="199685" grpId="0" animBg="1"/>
      <p:bldP spid="2"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a:extLst>
              <a:ext uri="{FF2B5EF4-FFF2-40B4-BE49-F238E27FC236}">
                <a16:creationId xmlns:a16="http://schemas.microsoft.com/office/drawing/2014/main" id="{E24EA81C-1B20-4766-BC94-1E90DA3D32E5}"/>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201731" name="Picture 3" descr="mso4FF95">
            <a:extLst>
              <a:ext uri="{FF2B5EF4-FFF2-40B4-BE49-F238E27FC236}">
                <a16:creationId xmlns:a16="http://schemas.microsoft.com/office/drawing/2014/main" id="{34B958D6-481E-4D36-A3F6-DF72A1743B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201732" name="AutoShape 9">
            <a:extLst>
              <a:ext uri="{FF2B5EF4-FFF2-40B4-BE49-F238E27FC236}">
                <a16:creationId xmlns:a16="http://schemas.microsoft.com/office/drawing/2014/main" id="{60846BEA-9306-4A11-AEFA-4022D5E42201}"/>
              </a:ext>
            </a:extLst>
          </p:cNvPr>
          <p:cNvSpPr>
            <a:spLocks noChangeArrowheads="1"/>
          </p:cNvSpPr>
          <p:nvPr/>
        </p:nvSpPr>
        <p:spPr bwMode="auto">
          <a:xfrm>
            <a:off x="6781800" y="1066800"/>
            <a:ext cx="1371600" cy="9144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r>
              <a:rPr lang="en-US" altLang="en-US" sz="1800" b="1">
                <a:solidFill>
                  <a:srgbClr val="333399"/>
                </a:solidFill>
              </a:rPr>
              <a:t>His</a:t>
            </a:r>
          </a:p>
          <a:p>
            <a:pPr algn="ctr" fontAlgn="base">
              <a:spcBef>
                <a:spcPct val="0"/>
              </a:spcBef>
              <a:spcAft>
                <a:spcPct val="0"/>
              </a:spcAft>
              <a:buNone/>
            </a:pPr>
            <a:r>
              <a:rPr lang="en-US" altLang="en-US" sz="1800" b="1">
                <a:solidFill>
                  <a:srgbClr val="333399"/>
                </a:solidFill>
              </a:rPr>
              <a:t>Parent’s</a:t>
            </a:r>
          </a:p>
          <a:p>
            <a:pPr algn="ctr" fontAlgn="base">
              <a:spcBef>
                <a:spcPct val="0"/>
              </a:spcBef>
              <a:spcAft>
                <a:spcPct val="0"/>
              </a:spcAft>
              <a:buNone/>
            </a:pPr>
            <a:r>
              <a:rPr lang="en-US" altLang="en-US" sz="1800" b="1">
                <a:solidFill>
                  <a:srgbClr val="333399"/>
                </a:solidFill>
              </a:rPr>
              <a:t>No. 83</a:t>
            </a:r>
          </a:p>
        </p:txBody>
      </p:sp>
      <p:sp>
        <p:nvSpPr>
          <p:cNvPr id="201733" name="Oval 20">
            <a:extLst>
              <a:ext uri="{FF2B5EF4-FFF2-40B4-BE49-F238E27FC236}">
                <a16:creationId xmlns:a16="http://schemas.microsoft.com/office/drawing/2014/main" id="{80E3F1EE-30C1-4209-92D8-38A5BB55A822}"/>
              </a:ext>
            </a:extLst>
          </p:cNvPr>
          <p:cNvSpPr>
            <a:spLocks noChangeArrowheads="1"/>
          </p:cNvSpPr>
          <p:nvPr/>
        </p:nvSpPr>
        <p:spPr bwMode="auto">
          <a:xfrm>
            <a:off x="7010400" y="2286000"/>
            <a:ext cx="609600" cy="609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2">
            <a:extLst>
              <a:ext uri="{FF2B5EF4-FFF2-40B4-BE49-F238E27FC236}">
                <a16:creationId xmlns:a16="http://schemas.microsoft.com/office/drawing/2014/main" id="{C5E28B72-AD53-4A74-A2BA-4476FDC11077}"/>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203779" name="Picture 3" descr="mso4FF95">
            <a:extLst>
              <a:ext uri="{FF2B5EF4-FFF2-40B4-BE49-F238E27FC236}">
                <a16:creationId xmlns:a16="http://schemas.microsoft.com/office/drawing/2014/main" id="{6D05A03A-E905-4E28-A3C4-FCF827530D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203781" name="Line 20">
            <a:extLst>
              <a:ext uri="{FF2B5EF4-FFF2-40B4-BE49-F238E27FC236}">
                <a16:creationId xmlns:a16="http://schemas.microsoft.com/office/drawing/2014/main" id="{60595724-99A3-4CDE-931E-9F4D780AC96B}"/>
              </a:ext>
            </a:extLst>
          </p:cNvPr>
          <p:cNvSpPr>
            <a:spLocks noChangeShapeType="1"/>
          </p:cNvSpPr>
          <p:nvPr/>
        </p:nvSpPr>
        <p:spPr bwMode="auto">
          <a:xfrm>
            <a:off x="8534400" y="3048000"/>
            <a:ext cx="15240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03782" name="Line 21">
            <a:extLst>
              <a:ext uri="{FF2B5EF4-FFF2-40B4-BE49-F238E27FC236}">
                <a16:creationId xmlns:a16="http://schemas.microsoft.com/office/drawing/2014/main" id="{0ED3B10A-8EDC-4BF5-84AD-E4FDEB17DAED}"/>
              </a:ext>
            </a:extLst>
          </p:cNvPr>
          <p:cNvSpPr>
            <a:spLocks noChangeShapeType="1"/>
          </p:cNvSpPr>
          <p:nvPr/>
        </p:nvSpPr>
        <p:spPr bwMode="auto">
          <a:xfrm>
            <a:off x="2286000" y="3429000"/>
            <a:ext cx="25146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 name="Line 20">
            <a:extLst>
              <a:ext uri="{FF2B5EF4-FFF2-40B4-BE49-F238E27FC236}">
                <a16:creationId xmlns:a16="http://schemas.microsoft.com/office/drawing/2014/main" id="{A4B06CC6-2C14-7197-FE8C-59B7EE5F2658}"/>
              </a:ext>
            </a:extLst>
          </p:cNvPr>
          <p:cNvSpPr>
            <a:spLocks noChangeShapeType="1"/>
          </p:cNvSpPr>
          <p:nvPr/>
        </p:nvSpPr>
        <p:spPr bwMode="auto">
          <a:xfrm>
            <a:off x="5644662" y="3429000"/>
            <a:ext cx="164123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3" name="Line 20">
            <a:extLst>
              <a:ext uri="{FF2B5EF4-FFF2-40B4-BE49-F238E27FC236}">
                <a16:creationId xmlns:a16="http://schemas.microsoft.com/office/drawing/2014/main" id="{0806EA51-57A8-97FD-9998-DEE01D7CB6C4}"/>
              </a:ext>
            </a:extLst>
          </p:cNvPr>
          <p:cNvSpPr>
            <a:spLocks noChangeShapeType="1"/>
          </p:cNvSpPr>
          <p:nvPr/>
        </p:nvSpPr>
        <p:spPr bwMode="auto">
          <a:xfrm flipV="1">
            <a:off x="7473463" y="3393837"/>
            <a:ext cx="1523999" cy="3516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6" name="AutoShape 11">
            <a:extLst>
              <a:ext uri="{FF2B5EF4-FFF2-40B4-BE49-F238E27FC236}">
                <a16:creationId xmlns:a16="http://schemas.microsoft.com/office/drawing/2014/main" id="{59103CFC-B9AA-A58F-BECB-583CD269618A}"/>
              </a:ext>
            </a:extLst>
          </p:cNvPr>
          <p:cNvSpPr>
            <a:spLocks noChangeArrowheads="1"/>
          </p:cNvSpPr>
          <p:nvPr/>
        </p:nvSpPr>
        <p:spPr bwMode="auto">
          <a:xfrm>
            <a:off x="1743644" y="1295400"/>
            <a:ext cx="3962400" cy="7620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sz="1800" b="1">
                <a:solidFill>
                  <a:srgbClr val="333399"/>
                </a:solidFill>
              </a:rPr>
              <a:t>Wife’s Name</a:t>
            </a:r>
          </a:p>
          <a:p>
            <a:pPr fontAlgn="base">
              <a:spcBef>
                <a:spcPct val="0"/>
              </a:spcBef>
              <a:spcAft>
                <a:spcPct val="0"/>
              </a:spcAft>
              <a:buNone/>
            </a:pPr>
            <a:r>
              <a:rPr lang="en-US" altLang="en-US" sz="1800" b="1">
                <a:solidFill>
                  <a:srgbClr val="333399"/>
                </a:solidFill>
              </a:rPr>
              <a:t>Marie Luise </a:t>
            </a:r>
            <a:r>
              <a:rPr lang="en-US" altLang="en-US" sz="1800" b="1" err="1">
                <a:solidFill>
                  <a:srgbClr val="333399"/>
                </a:solidFill>
              </a:rPr>
              <a:t>Charlotta</a:t>
            </a:r>
            <a:r>
              <a:rPr lang="en-US" altLang="en-US" sz="1800" b="1">
                <a:solidFill>
                  <a:srgbClr val="333399"/>
                </a:solidFill>
              </a:rPr>
              <a:t> </a:t>
            </a:r>
            <a:r>
              <a:rPr lang="en-US" altLang="en-US" sz="1800" b="1" err="1">
                <a:solidFill>
                  <a:srgbClr val="333399"/>
                </a:solidFill>
              </a:rPr>
              <a:t>Borchard</a:t>
            </a:r>
            <a:endParaRPr lang="en-US" altLang="en-US" sz="1800" b="1">
              <a:solidFill>
                <a:srgbClr val="333399"/>
              </a:solidFill>
            </a:endParaRPr>
          </a:p>
        </p:txBody>
      </p:sp>
      <p:sp>
        <p:nvSpPr>
          <p:cNvPr id="7" name="AutoShape 11">
            <a:extLst>
              <a:ext uri="{FF2B5EF4-FFF2-40B4-BE49-F238E27FC236}">
                <a16:creationId xmlns:a16="http://schemas.microsoft.com/office/drawing/2014/main" id="{79C344E5-A82B-C2E2-BE2C-72E24C8F403C}"/>
              </a:ext>
            </a:extLst>
          </p:cNvPr>
          <p:cNvSpPr>
            <a:spLocks noChangeArrowheads="1"/>
          </p:cNvSpPr>
          <p:nvPr/>
        </p:nvSpPr>
        <p:spPr bwMode="auto">
          <a:xfrm>
            <a:off x="6423212" y="1281953"/>
            <a:ext cx="3962400" cy="7620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sz="1800" b="1">
                <a:solidFill>
                  <a:srgbClr val="333399"/>
                </a:solidFill>
              </a:rPr>
              <a:t>(*) Birth Date: 30 May 1815</a:t>
            </a:r>
          </a:p>
          <a:p>
            <a:pPr fontAlgn="base">
              <a:spcBef>
                <a:spcPct val="0"/>
              </a:spcBef>
              <a:spcAft>
                <a:spcPct val="0"/>
              </a:spcAft>
              <a:buNone/>
            </a:pPr>
            <a:r>
              <a:rPr lang="en-US" altLang="en-US" sz="1800" b="1">
                <a:solidFill>
                  <a:srgbClr val="333399"/>
                </a:solidFill>
              </a:rPr>
              <a:t>(†) Death Date: 24 September 1846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378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37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81" grpId="0" animBg="1"/>
      <p:bldP spid="203782" grpId="0" animBg="1"/>
      <p:bldP spid="2" grpId="0" animBg="1"/>
      <p:bldP spid="3" grpId="0" animBg="1"/>
      <p:bldP spid="6" grpId="0"/>
      <p:bldP spid="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a:extLst>
              <a:ext uri="{FF2B5EF4-FFF2-40B4-BE49-F238E27FC236}">
                <a16:creationId xmlns:a16="http://schemas.microsoft.com/office/drawing/2014/main" id="{F62DC89B-3EE0-4D18-A1FA-761EB0F7B133}"/>
              </a:ext>
            </a:extLst>
          </p:cNvPr>
          <p:cNvSpPr>
            <a:spLocks noGrp="1" noChangeArrowheads="1"/>
          </p:cNvSpPr>
          <p:nvPr>
            <p:ph type="title"/>
          </p:nvPr>
        </p:nvSpPr>
        <p:spPr>
          <a:xfrm>
            <a:off x="1981200" y="0"/>
            <a:ext cx="8229600" cy="609600"/>
          </a:xfrm>
        </p:spPr>
        <p:txBody>
          <a:bodyPr/>
          <a:lstStyle/>
          <a:p>
            <a:pPr eaLnBrk="1" hangingPunct="1">
              <a:defRPr/>
            </a:pPr>
            <a:r>
              <a:rPr lang="en-US" sz="3200" b="1" dirty="0" err="1">
                <a:solidFill>
                  <a:srgbClr val="CC6600"/>
                </a:solidFill>
                <a:effectLst>
                  <a:outerShdw blurRad="38100" dist="38100" dir="2700000" algn="tl">
                    <a:srgbClr val="000000"/>
                  </a:outerShdw>
                </a:effectLst>
              </a:rPr>
              <a:t>Borchard</a:t>
            </a:r>
            <a:r>
              <a:rPr lang="en-US" sz="3200" b="1" dirty="0">
                <a:solidFill>
                  <a:srgbClr val="CC6600"/>
                </a:solidFill>
                <a:effectLst>
                  <a:outerShdw blurRad="38100" dist="38100" dir="2700000" algn="tl">
                    <a:srgbClr val="000000"/>
                  </a:outerShdw>
                </a:effectLst>
              </a:rPr>
              <a:t> Family</a:t>
            </a:r>
          </a:p>
        </p:txBody>
      </p:sp>
      <p:pic>
        <p:nvPicPr>
          <p:cNvPr id="207875" name="Picture 3" descr="mso4FF95">
            <a:extLst>
              <a:ext uri="{FF2B5EF4-FFF2-40B4-BE49-F238E27FC236}">
                <a16:creationId xmlns:a16="http://schemas.microsoft.com/office/drawing/2014/main" id="{116EB784-5FC8-48B2-9C2E-CBB6D58A69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81" t="18433" r="13763" b="70341"/>
          <a:stretch>
            <a:fillRect/>
          </a:stretch>
        </p:blipFill>
        <p:spPr bwMode="auto">
          <a:xfrm>
            <a:off x="1676401" y="2286001"/>
            <a:ext cx="8753475" cy="2500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207876" name="AutoShape 13">
            <a:extLst>
              <a:ext uri="{FF2B5EF4-FFF2-40B4-BE49-F238E27FC236}">
                <a16:creationId xmlns:a16="http://schemas.microsoft.com/office/drawing/2014/main" id="{5EAF22F6-20D3-4E42-8C3F-C07AF1100E66}"/>
              </a:ext>
            </a:extLst>
          </p:cNvPr>
          <p:cNvSpPr>
            <a:spLocks noChangeArrowheads="1"/>
          </p:cNvSpPr>
          <p:nvPr/>
        </p:nvSpPr>
        <p:spPr bwMode="auto">
          <a:xfrm>
            <a:off x="4114800" y="1295400"/>
            <a:ext cx="2209800" cy="6096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sz="1800" b="1">
                <a:solidFill>
                  <a:srgbClr val="333399"/>
                </a:solidFill>
              </a:rPr>
              <a:t>Her parent’s No. 86</a:t>
            </a:r>
          </a:p>
        </p:txBody>
      </p:sp>
      <p:sp>
        <p:nvSpPr>
          <p:cNvPr id="207877" name="Oval 20">
            <a:extLst>
              <a:ext uri="{FF2B5EF4-FFF2-40B4-BE49-F238E27FC236}">
                <a16:creationId xmlns:a16="http://schemas.microsoft.com/office/drawing/2014/main" id="{C5697D63-FAF8-4B35-AFC5-BE8C04D62C27}"/>
              </a:ext>
            </a:extLst>
          </p:cNvPr>
          <p:cNvSpPr>
            <a:spLocks noChangeArrowheads="1"/>
          </p:cNvSpPr>
          <p:nvPr/>
        </p:nvSpPr>
        <p:spPr bwMode="auto">
          <a:xfrm>
            <a:off x="4876800" y="2971800"/>
            <a:ext cx="533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31" name="Rectangle 7">
            <a:extLst>
              <a:ext uri="{FF2B5EF4-FFF2-40B4-BE49-F238E27FC236}">
                <a16:creationId xmlns:a16="http://schemas.microsoft.com/office/drawing/2014/main" id="{B2B91043-7830-4259-ACD5-C6B4D0A66DFA}"/>
              </a:ext>
            </a:extLst>
          </p:cNvPr>
          <p:cNvSpPr>
            <a:spLocks noGrp="1" noChangeArrowheads="1"/>
          </p:cNvSpPr>
          <p:nvPr>
            <p:ph type="title"/>
          </p:nvPr>
        </p:nvSpPr>
        <p:spPr/>
        <p:txBody>
          <a:bodyPr/>
          <a:lstStyle/>
          <a:p>
            <a:pPr algn="l" eaLnBrk="1" hangingPunct="1">
              <a:defRPr/>
            </a:pPr>
            <a:r>
              <a:rPr lang="en-US" sz="2400" dirty="0">
                <a:solidFill>
                  <a:schemeClr val="tx1"/>
                </a:solidFill>
              </a:rPr>
              <a:t>Christian Friedrich’s father &amp; Marie Luise Charlotte’s father were brothers. They came from the same parent’s No. (81)</a:t>
            </a:r>
          </a:p>
        </p:txBody>
      </p:sp>
      <p:pic>
        <p:nvPicPr>
          <p:cNvPr id="211971" name="Picture 5" descr="mso2C24A">
            <a:extLst>
              <a:ext uri="{FF2B5EF4-FFF2-40B4-BE49-F238E27FC236}">
                <a16:creationId xmlns:a16="http://schemas.microsoft.com/office/drawing/2014/main" id="{3C8E90D6-A114-484B-A2A3-B53643B13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725" t="47095" r="5882" b="42299"/>
          <a:stretch>
            <a:fillRect/>
          </a:stretch>
        </p:blipFill>
        <p:spPr bwMode="auto">
          <a:xfrm>
            <a:off x="1828800" y="1828800"/>
            <a:ext cx="8534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1972" name="Picture 6" descr="mso2C24A">
            <a:extLst>
              <a:ext uri="{FF2B5EF4-FFF2-40B4-BE49-F238E27FC236}">
                <a16:creationId xmlns:a16="http://schemas.microsoft.com/office/drawing/2014/main" id="{CB6D708F-9424-4DC5-B98E-F547F99C77C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3725" t="76263" r="5882" b="15230"/>
          <a:stretch>
            <a:fillRect/>
          </a:stretch>
        </p:blipFill>
        <p:spPr>
          <a:xfrm>
            <a:off x="1828800" y="4495800"/>
            <a:ext cx="8458200" cy="1905000"/>
          </a:xfrm>
          <a:noFill/>
        </p:spPr>
      </p:pic>
      <p:sp>
        <p:nvSpPr>
          <p:cNvPr id="154636" name="Line 12">
            <a:extLst>
              <a:ext uri="{FF2B5EF4-FFF2-40B4-BE49-F238E27FC236}">
                <a16:creationId xmlns:a16="http://schemas.microsoft.com/office/drawing/2014/main" id="{E822C027-0850-4CCF-A41A-FF2B0C508714}"/>
              </a:ext>
            </a:extLst>
          </p:cNvPr>
          <p:cNvSpPr>
            <a:spLocks noChangeShapeType="1"/>
          </p:cNvSpPr>
          <p:nvPr/>
        </p:nvSpPr>
        <p:spPr bwMode="auto">
          <a:xfrm flipH="1">
            <a:off x="7772400" y="1066800"/>
            <a:ext cx="175260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154637" name="Line 13">
            <a:extLst>
              <a:ext uri="{FF2B5EF4-FFF2-40B4-BE49-F238E27FC236}">
                <a16:creationId xmlns:a16="http://schemas.microsoft.com/office/drawing/2014/main" id="{33B310F1-1CC8-454C-A02F-3AA9C756E57B}"/>
              </a:ext>
            </a:extLst>
          </p:cNvPr>
          <p:cNvSpPr>
            <a:spLocks noChangeShapeType="1"/>
          </p:cNvSpPr>
          <p:nvPr/>
        </p:nvSpPr>
        <p:spPr bwMode="auto">
          <a:xfrm flipH="1">
            <a:off x="5943600" y="1066800"/>
            <a:ext cx="3733800" cy="3505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11978" name="Oval 14">
            <a:extLst>
              <a:ext uri="{FF2B5EF4-FFF2-40B4-BE49-F238E27FC236}">
                <a16:creationId xmlns:a16="http://schemas.microsoft.com/office/drawing/2014/main" id="{79E2BB1F-DD6A-4386-AA21-5D7F4DFCAA02}"/>
              </a:ext>
            </a:extLst>
          </p:cNvPr>
          <p:cNvSpPr>
            <a:spLocks noChangeArrowheads="1"/>
          </p:cNvSpPr>
          <p:nvPr/>
        </p:nvSpPr>
        <p:spPr bwMode="auto">
          <a:xfrm>
            <a:off x="1905000" y="1905000"/>
            <a:ext cx="533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211979" name="Oval 15">
            <a:extLst>
              <a:ext uri="{FF2B5EF4-FFF2-40B4-BE49-F238E27FC236}">
                <a16:creationId xmlns:a16="http://schemas.microsoft.com/office/drawing/2014/main" id="{D197E87C-74DA-4FC9-901B-206BBF07D236}"/>
              </a:ext>
            </a:extLst>
          </p:cNvPr>
          <p:cNvSpPr>
            <a:spLocks noChangeArrowheads="1"/>
          </p:cNvSpPr>
          <p:nvPr/>
        </p:nvSpPr>
        <p:spPr bwMode="auto">
          <a:xfrm>
            <a:off x="1828800" y="4495800"/>
            <a:ext cx="533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154640" name="Oval 16">
            <a:extLst>
              <a:ext uri="{FF2B5EF4-FFF2-40B4-BE49-F238E27FC236}">
                <a16:creationId xmlns:a16="http://schemas.microsoft.com/office/drawing/2014/main" id="{3D69135A-885C-452B-9540-C041FD9E1663}"/>
              </a:ext>
            </a:extLst>
          </p:cNvPr>
          <p:cNvSpPr>
            <a:spLocks noChangeArrowheads="1"/>
          </p:cNvSpPr>
          <p:nvPr/>
        </p:nvSpPr>
        <p:spPr bwMode="auto">
          <a:xfrm>
            <a:off x="7239000" y="1905000"/>
            <a:ext cx="533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154641" name="Oval 17">
            <a:extLst>
              <a:ext uri="{FF2B5EF4-FFF2-40B4-BE49-F238E27FC236}">
                <a16:creationId xmlns:a16="http://schemas.microsoft.com/office/drawing/2014/main" id="{191A9DD7-32B1-4933-A93D-21FE3BCEDABD}"/>
              </a:ext>
            </a:extLst>
          </p:cNvPr>
          <p:cNvSpPr>
            <a:spLocks noChangeArrowheads="1"/>
          </p:cNvSpPr>
          <p:nvPr/>
        </p:nvSpPr>
        <p:spPr bwMode="auto">
          <a:xfrm>
            <a:off x="5410200" y="4495800"/>
            <a:ext cx="533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4641"/>
                                        </p:tgtEl>
                                        <p:attrNameLst>
                                          <p:attrName>style.visibility</p:attrName>
                                        </p:attrNameLst>
                                      </p:cBhvr>
                                      <p:to>
                                        <p:strVal val="visible"/>
                                      </p:to>
                                    </p:set>
                                    <p:animEffect transition="in" filter="fade">
                                      <p:cBhvr>
                                        <p:cTn id="7" dur="500"/>
                                        <p:tgtEl>
                                          <p:spTgt spid="1546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4640"/>
                                        </p:tgtEl>
                                        <p:attrNameLst>
                                          <p:attrName>style.visibility</p:attrName>
                                        </p:attrNameLst>
                                      </p:cBhvr>
                                      <p:to>
                                        <p:strVal val="visible"/>
                                      </p:to>
                                    </p:set>
                                    <p:animEffect transition="in" filter="fade">
                                      <p:cBhvr>
                                        <p:cTn id="10" dur="500"/>
                                        <p:tgtEl>
                                          <p:spTgt spid="154640"/>
                                        </p:tgtEl>
                                      </p:cBhvr>
                                    </p:animEffect>
                                  </p:childTnLst>
                                </p:cTn>
                              </p:par>
                              <p:par>
                                <p:cTn id="11" presetID="10" presetClass="entr" presetSubtype="0" fill="hold" nodeType="withEffect">
                                  <p:stCondLst>
                                    <p:cond delay="0"/>
                                  </p:stCondLst>
                                  <p:childTnLst>
                                    <p:set>
                                      <p:cBhvr>
                                        <p:cTn id="12" dur="1" fill="hold">
                                          <p:stCondLst>
                                            <p:cond delay="0"/>
                                          </p:stCondLst>
                                        </p:cTn>
                                        <p:tgtEl>
                                          <p:spTgt spid="154636"/>
                                        </p:tgtEl>
                                        <p:attrNameLst>
                                          <p:attrName>style.visibility</p:attrName>
                                        </p:attrNameLst>
                                      </p:cBhvr>
                                      <p:to>
                                        <p:strVal val="visible"/>
                                      </p:to>
                                    </p:set>
                                    <p:animEffect transition="in" filter="fade">
                                      <p:cBhvr>
                                        <p:cTn id="13" dur="500"/>
                                        <p:tgtEl>
                                          <p:spTgt spid="154636"/>
                                        </p:tgtEl>
                                      </p:cBhvr>
                                    </p:animEffect>
                                  </p:childTnLst>
                                </p:cTn>
                              </p:par>
                              <p:par>
                                <p:cTn id="14" presetID="10" presetClass="entr" presetSubtype="0" fill="hold" nodeType="withEffect">
                                  <p:stCondLst>
                                    <p:cond delay="0"/>
                                  </p:stCondLst>
                                  <p:childTnLst>
                                    <p:set>
                                      <p:cBhvr>
                                        <p:cTn id="15" dur="1" fill="hold">
                                          <p:stCondLst>
                                            <p:cond delay="0"/>
                                          </p:stCondLst>
                                        </p:cTn>
                                        <p:tgtEl>
                                          <p:spTgt spid="154637"/>
                                        </p:tgtEl>
                                        <p:attrNameLst>
                                          <p:attrName>style.visibility</p:attrName>
                                        </p:attrNameLst>
                                      </p:cBhvr>
                                      <p:to>
                                        <p:strVal val="visible"/>
                                      </p:to>
                                    </p:set>
                                    <p:animEffect transition="in" filter="fade">
                                      <p:cBhvr>
                                        <p:cTn id="16" dur="500"/>
                                        <p:tgtEl>
                                          <p:spTgt spid="15463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4631"/>
                                        </p:tgtEl>
                                        <p:attrNameLst>
                                          <p:attrName>style.visibility</p:attrName>
                                        </p:attrNameLst>
                                      </p:cBhvr>
                                      <p:to>
                                        <p:strVal val="visible"/>
                                      </p:to>
                                    </p:set>
                                    <p:animEffect transition="in" filter="fade">
                                      <p:cBhvr>
                                        <p:cTn id="21" dur="500"/>
                                        <p:tgtEl>
                                          <p:spTgt spid="154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1" grpId="0"/>
      <p:bldP spid="154640" grpId="0" animBg="1"/>
      <p:bldP spid="154641"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C480FB-B1F3-3C37-5768-3583F8E2023D}"/>
              </a:ext>
            </a:extLst>
          </p:cNvPr>
          <p:cNvPicPr>
            <a:picLocks noChangeAspect="1"/>
          </p:cNvPicPr>
          <p:nvPr/>
        </p:nvPicPr>
        <p:blipFill>
          <a:blip r:embed="rId3"/>
          <a:stretch>
            <a:fillRect/>
          </a:stretch>
        </p:blipFill>
        <p:spPr>
          <a:xfrm>
            <a:off x="324384" y="179606"/>
            <a:ext cx="10958659" cy="6510697"/>
          </a:xfrm>
          <a:prstGeom prst="rect">
            <a:avLst/>
          </a:prstGeom>
        </p:spPr>
      </p:pic>
      <p:sp>
        <p:nvSpPr>
          <p:cNvPr id="5" name="Rectangle 4">
            <a:extLst>
              <a:ext uri="{FF2B5EF4-FFF2-40B4-BE49-F238E27FC236}">
                <a16:creationId xmlns:a16="http://schemas.microsoft.com/office/drawing/2014/main" id="{E983E08B-05D1-B924-6B8C-109DA54840B5}"/>
              </a:ext>
            </a:extLst>
          </p:cNvPr>
          <p:cNvSpPr/>
          <p:nvPr/>
        </p:nvSpPr>
        <p:spPr>
          <a:xfrm>
            <a:off x="4804012" y="627797"/>
            <a:ext cx="2797791" cy="165137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872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76473B-04DC-C468-AD21-520C7246EF94}"/>
              </a:ext>
            </a:extLst>
          </p:cNvPr>
          <p:cNvPicPr>
            <a:picLocks noChangeAspect="1"/>
          </p:cNvPicPr>
          <p:nvPr/>
        </p:nvPicPr>
        <p:blipFill rotWithShape="1">
          <a:blip r:embed="rId3"/>
          <a:srcRect b="22491"/>
          <a:stretch/>
        </p:blipFill>
        <p:spPr>
          <a:xfrm>
            <a:off x="359228" y="1242516"/>
            <a:ext cx="11609615" cy="4885331"/>
          </a:xfrm>
          <a:prstGeom prst="rect">
            <a:avLst/>
          </a:prstGeom>
        </p:spPr>
      </p:pic>
      <p:pic>
        <p:nvPicPr>
          <p:cNvPr id="5" name="Picture 4">
            <a:extLst>
              <a:ext uri="{FF2B5EF4-FFF2-40B4-BE49-F238E27FC236}">
                <a16:creationId xmlns:a16="http://schemas.microsoft.com/office/drawing/2014/main" id="{A4453F28-747C-DEF1-69C4-4FE1DA107C89}"/>
              </a:ext>
            </a:extLst>
          </p:cNvPr>
          <p:cNvPicPr>
            <a:picLocks noChangeAspect="1"/>
          </p:cNvPicPr>
          <p:nvPr/>
        </p:nvPicPr>
        <p:blipFill>
          <a:blip r:embed="rId4"/>
          <a:stretch>
            <a:fillRect/>
          </a:stretch>
        </p:blipFill>
        <p:spPr>
          <a:xfrm>
            <a:off x="2520386" y="1411204"/>
            <a:ext cx="7151228" cy="377985"/>
          </a:xfrm>
          <a:prstGeom prst="rect">
            <a:avLst/>
          </a:prstGeom>
        </p:spPr>
      </p:pic>
      <p:pic>
        <p:nvPicPr>
          <p:cNvPr id="6" name="Picture 5">
            <a:extLst>
              <a:ext uri="{FF2B5EF4-FFF2-40B4-BE49-F238E27FC236}">
                <a16:creationId xmlns:a16="http://schemas.microsoft.com/office/drawing/2014/main" id="{E9FC0DFA-40D2-DACD-9537-A927C17584F2}"/>
              </a:ext>
            </a:extLst>
          </p:cNvPr>
          <p:cNvPicPr>
            <a:picLocks noChangeAspect="1"/>
          </p:cNvPicPr>
          <p:nvPr/>
        </p:nvPicPr>
        <p:blipFill>
          <a:blip r:embed="rId5"/>
          <a:stretch>
            <a:fillRect/>
          </a:stretch>
        </p:blipFill>
        <p:spPr>
          <a:xfrm>
            <a:off x="4528158" y="1470575"/>
            <a:ext cx="542591" cy="286537"/>
          </a:xfrm>
          <a:prstGeom prst="rect">
            <a:avLst/>
          </a:prstGeom>
        </p:spPr>
      </p:pic>
      <p:pic>
        <p:nvPicPr>
          <p:cNvPr id="7" name="Picture 6">
            <a:extLst>
              <a:ext uri="{FF2B5EF4-FFF2-40B4-BE49-F238E27FC236}">
                <a16:creationId xmlns:a16="http://schemas.microsoft.com/office/drawing/2014/main" id="{E24CE5F7-D7ED-10C8-11AD-EEB308C3F271}"/>
              </a:ext>
            </a:extLst>
          </p:cNvPr>
          <p:cNvPicPr>
            <a:picLocks noChangeAspect="1"/>
          </p:cNvPicPr>
          <p:nvPr/>
        </p:nvPicPr>
        <p:blipFill>
          <a:blip r:embed="rId6"/>
          <a:stretch>
            <a:fillRect/>
          </a:stretch>
        </p:blipFill>
        <p:spPr>
          <a:xfrm>
            <a:off x="2453324" y="-43500"/>
            <a:ext cx="7285351" cy="1158340"/>
          </a:xfrm>
          <a:prstGeom prst="rect">
            <a:avLst/>
          </a:prstGeom>
          <a:solidFill>
            <a:schemeClr val="accent1">
              <a:lumMod val="75000"/>
            </a:schemeClr>
          </a:solidFill>
        </p:spPr>
      </p:pic>
    </p:spTree>
    <p:extLst>
      <p:ext uri="{BB962C8B-B14F-4D97-AF65-F5344CB8AC3E}">
        <p14:creationId xmlns:p14="http://schemas.microsoft.com/office/powerpoint/2010/main" val="191827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a:extLst>
              <a:ext uri="{FF2B5EF4-FFF2-40B4-BE49-F238E27FC236}">
                <a16:creationId xmlns:a16="http://schemas.microsoft.com/office/drawing/2014/main" id="{FECE61DA-213D-7E00-BFA7-A7DE264CDC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390" t="12685" r="15929" b="10620"/>
          <a:stretch>
            <a:fillRect/>
          </a:stretch>
        </p:blipFill>
        <p:spPr bwMode="auto">
          <a:xfrm>
            <a:off x="1905000" y="317500"/>
            <a:ext cx="78486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69EBE2-8B96-4BD2-8C7C-9AFFD4509598}"/>
              </a:ext>
            </a:extLst>
          </p:cNvPr>
          <p:cNvSpPr/>
          <p:nvPr/>
        </p:nvSpPr>
        <p:spPr>
          <a:xfrm>
            <a:off x="4114800" y="5632704"/>
            <a:ext cx="768096" cy="21945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C9BF8FE-0D4D-5EF6-ECBC-39CF0C362D0B}"/>
              </a:ext>
            </a:extLst>
          </p:cNvPr>
          <p:cNvSpPr/>
          <p:nvPr/>
        </p:nvSpPr>
        <p:spPr>
          <a:xfrm>
            <a:off x="4203509" y="6114197"/>
            <a:ext cx="873457" cy="21945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8109D1B-CA1A-0129-E5DB-3407D4A71A21}"/>
              </a:ext>
            </a:extLst>
          </p:cNvPr>
          <p:cNvPicPr>
            <a:picLocks noChangeAspect="1"/>
          </p:cNvPicPr>
          <p:nvPr/>
        </p:nvPicPr>
        <p:blipFill>
          <a:blip r:embed="rId3"/>
          <a:stretch>
            <a:fillRect/>
          </a:stretch>
        </p:blipFill>
        <p:spPr>
          <a:xfrm>
            <a:off x="2880424" y="-152400"/>
            <a:ext cx="7210085" cy="6858000"/>
          </a:xfrm>
          <a:prstGeom prst="rect">
            <a:avLst/>
          </a:prstGeom>
        </p:spPr>
      </p:pic>
      <p:sp>
        <p:nvSpPr>
          <p:cNvPr id="9" name="Rectangle 8">
            <a:extLst>
              <a:ext uri="{FF2B5EF4-FFF2-40B4-BE49-F238E27FC236}">
                <a16:creationId xmlns:a16="http://schemas.microsoft.com/office/drawing/2014/main" id="{6620E10A-F821-054C-450D-E9DA48AC82A2}"/>
              </a:ext>
            </a:extLst>
          </p:cNvPr>
          <p:cNvSpPr/>
          <p:nvPr/>
        </p:nvSpPr>
        <p:spPr>
          <a:xfrm>
            <a:off x="5854890" y="6127845"/>
            <a:ext cx="873457" cy="219456"/>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73AAAFEB-0AE6-D886-2B7A-0888D6E4CC5A}"/>
              </a:ext>
            </a:extLst>
          </p:cNvPr>
          <p:cNvCxnSpPr/>
          <p:nvPr/>
        </p:nvCxnSpPr>
        <p:spPr>
          <a:xfrm>
            <a:off x="3012141" y="5526741"/>
            <a:ext cx="20648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536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 logo&#10;&#10;Description automatically generated with medium confidence">
            <a:extLst>
              <a:ext uri="{FF2B5EF4-FFF2-40B4-BE49-F238E27FC236}">
                <a16:creationId xmlns:a16="http://schemas.microsoft.com/office/drawing/2014/main" id="{A1F5A359-7CA6-4851-B6BC-41492676FC4D}"/>
              </a:ext>
            </a:extLst>
          </p:cNvPr>
          <p:cNvPicPr>
            <a:picLocks noChangeAspect="1"/>
          </p:cNvPicPr>
          <p:nvPr/>
        </p:nvPicPr>
        <p:blipFill rotWithShape="1">
          <a:blip r:embed="rId3"/>
          <a:srcRect b="-5735"/>
          <a:stretch/>
        </p:blipFill>
        <p:spPr>
          <a:xfrm>
            <a:off x="216488" y="120697"/>
            <a:ext cx="1409700" cy="3444368"/>
          </a:xfrm>
          <a:prstGeom prst="rect">
            <a:avLst/>
          </a:prstGeom>
        </p:spPr>
      </p:pic>
      <p:sp>
        <p:nvSpPr>
          <p:cNvPr id="3" name="Rectangle 2">
            <a:extLst>
              <a:ext uri="{FF2B5EF4-FFF2-40B4-BE49-F238E27FC236}">
                <a16:creationId xmlns:a16="http://schemas.microsoft.com/office/drawing/2014/main" id="{26C570D1-FCB2-4C9D-9E52-5D760BC1B32D}"/>
              </a:ext>
            </a:extLst>
          </p:cNvPr>
          <p:cNvSpPr/>
          <p:nvPr/>
        </p:nvSpPr>
        <p:spPr>
          <a:xfrm>
            <a:off x="216488" y="2028873"/>
            <a:ext cx="1409700" cy="47548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335D8CE-5106-22F4-B496-1E136AA296C8}"/>
              </a:ext>
            </a:extLst>
          </p:cNvPr>
          <p:cNvPicPr>
            <a:picLocks noChangeAspect="1"/>
          </p:cNvPicPr>
          <p:nvPr/>
        </p:nvPicPr>
        <p:blipFill rotWithShape="1">
          <a:blip r:embed="rId4"/>
          <a:srcRect l="2239"/>
          <a:stretch/>
        </p:blipFill>
        <p:spPr>
          <a:xfrm>
            <a:off x="1637724" y="204715"/>
            <a:ext cx="10449179" cy="5757164"/>
          </a:xfrm>
          <a:prstGeom prst="rect">
            <a:avLst/>
          </a:prstGeom>
        </p:spPr>
      </p:pic>
    </p:spTree>
    <p:extLst>
      <p:ext uri="{BB962C8B-B14F-4D97-AF65-F5344CB8AC3E}">
        <p14:creationId xmlns:p14="http://schemas.microsoft.com/office/powerpoint/2010/main" val="93877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imeline&#10;&#10;Description automatically generated">
            <a:extLst>
              <a:ext uri="{FF2B5EF4-FFF2-40B4-BE49-F238E27FC236}">
                <a16:creationId xmlns:a16="http://schemas.microsoft.com/office/drawing/2014/main" id="{D4AC15CB-51E0-48EA-9183-5CBB66E79DF0}"/>
              </a:ext>
            </a:extLst>
          </p:cNvPr>
          <p:cNvPicPr>
            <a:picLocks noChangeAspect="1"/>
          </p:cNvPicPr>
          <p:nvPr/>
        </p:nvPicPr>
        <p:blipFill>
          <a:blip r:embed="rId3"/>
          <a:stretch>
            <a:fillRect/>
          </a:stretch>
        </p:blipFill>
        <p:spPr>
          <a:xfrm>
            <a:off x="335925" y="1636162"/>
            <a:ext cx="7133555" cy="3907388"/>
          </a:xfrm>
          <a:prstGeom prst="rect">
            <a:avLst/>
          </a:prstGeom>
          <a:solidFill>
            <a:schemeClr val="bg1"/>
          </a:solidFill>
        </p:spPr>
      </p:pic>
      <p:sp>
        <p:nvSpPr>
          <p:cNvPr id="5" name="Rectangle 4">
            <a:extLst>
              <a:ext uri="{FF2B5EF4-FFF2-40B4-BE49-F238E27FC236}">
                <a16:creationId xmlns:a16="http://schemas.microsoft.com/office/drawing/2014/main" id="{33D35C04-DF72-432E-92D2-AD71DFAAC32C}"/>
              </a:ext>
            </a:extLst>
          </p:cNvPr>
          <p:cNvSpPr/>
          <p:nvPr/>
        </p:nvSpPr>
        <p:spPr>
          <a:xfrm>
            <a:off x="5862318" y="4436381"/>
            <a:ext cx="1331962" cy="22028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082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F5C9F09F-C5B3-4C0C-9316-CEA16F7D9DFE}"/>
              </a:ext>
            </a:extLst>
          </p:cNvPr>
          <p:cNvPicPr>
            <a:picLocks noChangeAspect="1"/>
          </p:cNvPicPr>
          <p:nvPr/>
        </p:nvPicPr>
        <p:blipFill>
          <a:blip r:embed="rId3"/>
          <a:stretch>
            <a:fillRect/>
          </a:stretch>
        </p:blipFill>
        <p:spPr>
          <a:xfrm>
            <a:off x="1894860" y="1576387"/>
            <a:ext cx="6920527" cy="4714685"/>
          </a:xfrm>
          <a:prstGeom prst="rect">
            <a:avLst/>
          </a:prstGeom>
        </p:spPr>
      </p:pic>
    </p:spTree>
    <p:extLst>
      <p:ext uri="{BB962C8B-B14F-4D97-AF65-F5344CB8AC3E}">
        <p14:creationId xmlns:p14="http://schemas.microsoft.com/office/powerpoint/2010/main" val="184831109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A9B4E4-0C65-4513-B6C9-9468677E8D29}"/>
              </a:ext>
            </a:extLst>
          </p:cNvPr>
          <p:cNvSpPr>
            <a:spLocks noGrp="1"/>
          </p:cNvSpPr>
          <p:nvPr>
            <p:ph type="title"/>
          </p:nvPr>
        </p:nvSpPr>
        <p:spPr>
          <a:xfrm>
            <a:off x="1524000" y="2245809"/>
            <a:ext cx="9144000" cy="1564716"/>
          </a:xfrm>
        </p:spPr>
        <p:txBody>
          <a:bodyPr vert="horz" lIns="91440" tIns="45720" rIns="91440" bIns="45720" rtlCol="0" anchor="b">
            <a:normAutofit/>
          </a:bodyPr>
          <a:lstStyle/>
          <a:p>
            <a:pPr algn="ctr"/>
            <a:r>
              <a:rPr lang="en-US" sz="4800" b="1" err="1"/>
              <a:t>Mappenstücke</a:t>
            </a:r>
            <a:endParaRPr lang="en-US" sz="4800" kern="1200">
              <a:solidFill>
                <a:schemeClr val="tx1"/>
              </a:solidFill>
              <a:latin typeface="+mj-lt"/>
              <a:ea typeface="+mj-ea"/>
              <a:cs typeface="+mj-cs"/>
            </a:endParaRPr>
          </a:p>
        </p:txBody>
      </p:sp>
    </p:spTree>
    <p:extLst>
      <p:ext uri="{BB962C8B-B14F-4D97-AF65-F5344CB8AC3E}">
        <p14:creationId xmlns:p14="http://schemas.microsoft.com/office/powerpoint/2010/main" val="321817633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524420-DAEE-448F-B751-4AC3D8B3F009}"/>
              </a:ext>
            </a:extLst>
          </p:cNvPr>
          <p:cNvSpPr>
            <a:spLocks noGrp="1"/>
          </p:cNvSpPr>
          <p:nvPr>
            <p:ph type="title"/>
          </p:nvPr>
        </p:nvSpPr>
        <p:spPr>
          <a:xfrm>
            <a:off x="1285241" y="1008993"/>
            <a:ext cx="9231410" cy="3542045"/>
          </a:xfrm>
        </p:spPr>
        <p:txBody>
          <a:bodyPr vert="horz" lIns="91440" tIns="45720" rIns="91440" bIns="45720" rtlCol="0" anchor="b">
            <a:normAutofit/>
          </a:bodyPr>
          <a:lstStyle/>
          <a:p>
            <a:r>
              <a:rPr lang="en-US" sz="3600" b="1"/>
              <a:t>				</a:t>
            </a:r>
            <a:r>
              <a:rPr lang="en-US" sz="3600" b="1" err="1"/>
              <a:t>Mappenstücke</a:t>
            </a:r>
            <a:br>
              <a:rPr lang="en-US" sz="3600" b="1"/>
            </a:br>
            <a:br>
              <a:rPr lang="en-US" sz="3600" b="1"/>
            </a:br>
            <a:br>
              <a:rPr lang="en-US" sz="3600" b="1"/>
            </a:br>
            <a:r>
              <a:rPr lang="en-US" sz="3600" b="1"/>
              <a:t> This collection is o</a:t>
            </a:r>
            <a:r>
              <a:rPr lang="en-US" sz="3600" kern="1200">
                <a:solidFill>
                  <a:schemeClr val="tx1"/>
                </a:solidFill>
                <a:latin typeface="Times New Roman" panose="02020603050405020304" pitchFamily="18" charset="0"/>
                <a:cs typeface="Times New Roman" panose="02020603050405020304" pitchFamily="18" charset="0"/>
              </a:rPr>
              <a:t>n 236 rolls of microfilm</a:t>
            </a:r>
            <a:br>
              <a:rPr lang="en-US" sz="3600" kern="1200">
                <a:solidFill>
                  <a:schemeClr val="tx1"/>
                </a:solidFill>
                <a:latin typeface="Times New Roman" panose="02020603050405020304" pitchFamily="18" charset="0"/>
                <a:cs typeface="Times New Roman" panose="02020603050405020304" pitchFamily="18" charset="0"/>
              </a:rPr>
            </a:br>
            <a:br>
              <a:rPr lang="en-US" sz="3600" kern="1200">
                <a:solidFill>
                  <a:schemeClr val="tx1"/>
                </a:solidFill>
                <a:latin typeface="Times New Roman" panose="02020603050405020304" pitchFamily="18" charset="0"/>
                <a:cs typeface="Times New Roman" panose="02020603050405020304" pitchFamily="18" charset="0"/>
              </a:rPr>
            </a:br>
            <a:r>
              <a:rPr lang="en-US" sz="3600" kern="1200">
                <a:solidFill>
                  <a:schemeClr val="tx1"/>
                </a:solidFill>
                <a:latin typeface="Times New Roman" panose="02020603050405020304" pitchFamily="18" charset="0"/>
                <a:cs typeface="Times New Roman" panose="02020603050405020304" pitchFamily="18" charset="0"/>
              </a:rPr>
              <a:t>30,000 Family Envelopes</a:t>
            </a:r>
          </a:p>
        </p:txBody>
      </p:sp>
    </p:spTree>
    <p:extLst>
      <p:ext uri="{BB962C8B-B14F-4D97-AF65-F5344CB8AC3E}">
        <p14:creationId xmlns:p14="http://schemas.microsoft.com/office/powerpoint/2010/main" val="313998098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DD040824-5B4D-4CEB-92BB-C5C72AF95645}"/>
              </a:ext>
            </a:extLst>
          </p:cNvPr>
          <p:cNvPicPr>
            <a:picLocks noChangeAspect="1"/>
          </p:cNvPicPr>
          <p:nvPr/>
        </p:nvPicPr>
        <p:blipFill>
          <a:blip r:embed="rId3"/>
          <a:stretch>
            <a:fillRect/>
          </a:stretch>
        </p:blipFill>
        <p:spPr>
          <a:xfrm>
            <a:off x="381000" y="214312"/>
            <a:ext cx="3657600" cy="3381375"/>
          </a:xfrm>
          <a:prstGeom prst="rect">
            <a:avLst/>
          </a:prstGeom>
        </p:spPr>
      </p:pic>
      <p:pic>
        <p:nvPicPr>
          <p:cNvPr id="6" name="Picture 5" descr="A picture containing timeline&#10;&#10;Description automatically generated">
            <a:extLst>
              <a:ext uri="{FF2B5EF4-FFF2-40B4-BE49-F238E27FC236}">
                <a16:creationId xmlns:a16="http://schemas.microsoft.com/office/drawing/2014/main" id="{E95A3B93-6A8A-4C3C-9EE9-349A2A279C23}"/>
              </a:ext>
            </a:extLst>
          </p:cNvPr>
          <p:cNvPicPr>
            <a:picLocks noChangeAspect="1"/>
          </p:cNvPicPr>
          <p:nvPr/>
        </p:nvPicPr>
        <p:blipFill>
          <a:blip r:embed="rId4"/>
          <a:stretch>
            <a:fillRect/>
          </a:stretch>
        </p:blipFill>
        <p:spPr>
          <a:xfrm>
            <a:off x="2217420" y="3886200"/>
            <a:ext cx="6693754" cy="1220787"/>
          </a:xfrm>
          <a:prstGeom prst="rect">
            <a:avLst/>
          </a:prstGeom>
        </p:spPr>
      </p:pic>
      <p:pic>
        <p:nvPicPr>
          <p:cNvPr id="8" name="Picture 7" descr="Graphical user interface&#10;&#10;Description automatically generated with medium confidence">
            <a:extLst>
              <a:ext uri="{FF2B5EF4-FFF2-40B4-BE49-F238E27FC236}">
                <a16:creationId xmlns:a16="http://schemas.microsoft.com/office/drawing/2014/main" id="{6377BC23-C0F3-43DF-9CA5-D18A35AE06DA}"/>
              </a:ext>
            </a:extLst>
          </p:cNvPr>
          <p:cNvPicPr>
            <a:picLocks noChangeAspect="1"/>
          </p:cNvPicPr>
          <p:nvPr/>
        </p:nvPicPr>
        <p:blipFill>
          <a:blip r:embed="rId5"/>
          <a:stretch>
            <a:fillRect/>
          </a:stretch>
        </p:blipFill>
        <p:spPr>
          <a:xfrm>
            <a:off x="8039099" y="5106987"/>
            <a:ext cx="3641913" cy="1547813"/>
          </a:xfrm>
          <a:prstGeom prst="rect">
            <a:avLst/>
          </a:prstGeom>
        </p:spPr>
      </p:pic>
      <p:sp>
        <p:nvSpPr>
          <p:cNvPr id="9" name="Rectangle 8">
            <a:extLst>
              <a:ext uri="{FF2B5EF4-FFF2-40B4-BE49-F238E27FC236}">
                <a16:creationId xmlns:a16="http://schemas.microsoft.com/office/drawing/2014/main" id="{685BE981-A821-4062-83C8-06D54B6290BC}"/>
              </a:ext>
            </a:extLst>
          </p:cNvPr>
          <p:cNvSpPr/>
          <p:nvPr/>
        </p:nvSpPr>
        <p:spPr>
          <a:xfrm>
            <a:off x="2761488" y="413512"/>
            <a:ext cx="713232" cy="3474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522BD47-B023-456A-A34F-86ADBC10142E}"/>
              </a:ext>
            </a:extLst>
          </p:cNvPr>
          <p:cNvSpPr/>
          <p:nvPr/>
        </p:nvSpPr>
        <p:spPr>
          <a:xfrm>
            <a:off x="2785872" y="2431288"/>
            <a:ext cx="713232" cy="3474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5B8D157-6E23-4BC6-BCF3-BC1B244C2F34}"/>
              </a:ext>
            </a:extLst>
          </p:cNvPr>
          <p:cNvSpPr/>
          <p:nvPr/>
        </p:nvSpPr>
        <p:spPr>
          <a:xfrm>
            <a:off x="7516368" y="4608576"/>
            <a:ext cx="1060704" cy="36576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099033E2-DDCA-4B1E-BC89-D0D2BB3ED778}"/>
              </a:ext>
            </a:extLst>
          </p:cNvPr>
          <p:cNvCxnSpPr/>
          <p:nvPr/>
        </p:nvCxnSpPr>
        <p:spPr>
          <a:xfrm>
            <a:off x="2510725" y="4546584"/>
            <a:ext cx="1193370"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CD2DCA8-57DB-4C9D-81AF-8E155FA17BFE}"/>
              </a:ext>
            </a:extLst>
          </p:cNvPr>
          <p:cNvPicPr>
            <a:picLocks noChangeAspect="1"/>
          </p:cNvPicPr>
          <p:nvPr/>
        </p:nvPicPr>
        <p:blipFill>
          <a:blip r:embed="rId6"/>
          <a:stretch>
            <a:fillRect/>
          </a:stretch>
        </p:blipFill>
        <p:spPr>
          <a:xfrm>
            <a:off x="9105228" y="131113"/>
            <a:ext cx="2877561" cy="4797968"/>
          </a:xfrm>
          <a:prstGeom prst="rect">
            <a:avLst/>
          </a:prstGeom>
        </p:spPr>
      </p:pic>
      <p:sp>
        <p:nvSpPr>
          <p:cNvPr id="15" name="Rectangle 14">
            <a:extLst>
              <a:ext uri="{FF2B5EF4-FFF2-40B4-BE49-F238E27FC236}">
                <a16:creationId xmlns:a16="http://schemas.microsoft.com/office/drawing/2014/main" id="{F6EFE92B-E352-48DD-8B67-5968E38890A2}"/>
              </a:ext>
            </a:extLst>
          </p:cNvPr>
          <p:cNvSpPr/>
          <p:nvPr/>
        </p:nvSpPr>
        <p:spPr>
          <a:xfrm>
            <a:off x="4510007" y="214312"/>
            <a:ext cx="4215539" cy="14285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Times New Roman" panose="02020603050405020304" pitchFamily="18" charset="0"/>
                <a:cs typeface="Times New Roman" panose="02020603050405020304" pitchFamily="18" charset="0"/>
              </a:rPr>
              <a:t>Accessing the </a:t>
            </a:r>
            <a:r>
              <a:rPr lang="en-US" sz="2400" err="1">
                <a:solidFill>
                  <a:schemeClr val="tx1"/>
                </a:solidFill>
                <a:latin typeface="Times New Roman" panose="02020603050405020304" pitchFamily="18" charset="0"/>
                <a:cs typeface="Times New Roman" panose="02020603050405020304" pitchFamily="18" charset="0"/>
              </a:rPr>
              <a:t>Mappenstücke</a:t>
            </a:r>
            <a:endParaRPr lang="en-US" sz="2400">
              <a:solidFill>
                <a:schemeClr val="tx1"/>
              </a:solidFill>
              <a:latin typeface="Times New Roman" panose="02020603050405020304" pitchFamily="18" charset="0"/>
              <a:cs typeface="Times New Roman" panose="02020603050405020304" pitchFamily="18" charset="0"/>
            </a:endParaRPr>
          </a:p>
          <a:p>
            <a:pPr algn="ctr"/>
            <a:r>
              <a:rPr lang="en-US" sz="2400">
                <a:solidFill>
                  <a:schemeClr val="tx1"/>
                </a:solidFill>
                <a:latin typeface="Times New Roman" panose="02020603050405020304" pitchFamily="18" charset="0"/>
                <a:cs typeface="Times New Roman" panose="02020603050405020304" pitchFamily="18" charset="0"/>
              </a:rPr>
              <a:t>On the </a:t>
            </a:r>
          </a:p>
          <a:p>
            <a:pPr algn="ctr"/>
            <a:r>
              <a:rPr lang="en-US" sz="2400">
                <a:solidFill>
                  <a:schemeClr val="tx1"/>
                </a:solidFill>
                <a:latin typeface="Times New Roman" panose="02020603050405020304" pitchFamily="18" charset="0"/>
                <a:cs typeface="Times New Roman" panose="02020603050405020304" pitchFamily="18" charset="0"/>
              </a:rPr>
              <a:t>FamilySearch Library Catalog</a:t>
            </a:r>
          </a:p>
        </p:txBody>
      </p:sp>
    </p:spTree>
    <p:extLst>
      <p:ext uri="{BB962C8B-B14F-4D97-AF65-F5344CB8AC3E}">
        <p14:creationId xmlns:p14="http://schemas.microsoft.com/office/powerpoint/2010/main" val="226226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a:extLst>
              <a:ext uri="{FF2B5EF4-FFF2-40B4-BE49-F238E27FC236}">
                <a16:creationId xmlns:a16="http://schemas.microsoft.com/office/drawing/2014/main" id="{34971BBC-927D-40ED-B18B-9D7457AB75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834" b="11926"/>
          <a:stretch>
            <a:fillRect/>
          </a:stretch>
        </p:blipFill>
        <p:spPr bwMode="auto">
          <a:xfrm>
            <a:off x="1752600" y="152401"/>
            <a:ext cx="8610600"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209A84E-F8D9-4E0A-B253-9DE3A60F165E}"/>
              </a:ext>
            </a:extLst>
          </p:cNvPr>
          <p:cNvPicPr>
            <a:picLocks noChangeAspect="1"/>
          </p:cNvPicPr>
          <p:nvPr/>
        </p:nvPicPr>
        <p:blipFill rotWithShape="1">
          <a:blip r:embed="rId4"/>
          <a:srcRect l="47252" t="11176" r="2117" b="34800"/>
          <a:stretch/>
        </p:blipFill>
        <p:spPr>
          <a:xfrm>
            <a:off x="4570495" y="1676400"/>
            <a:ext cx="2972259" cy="543256"/>
          </a:xfrm>
          <a:prstGeom prst="rect">
            <a:avLst/>
          </a:prstGeom>
        </p:spPr>
      </p:pic>
      <p:sp>
        <p:nvSpPr>
          <p:cNvPr id="4" name="Rectangle 3">
            <a:extLst>
              <a:ext uri="{FF2B5EF4-FFF2-40B4-BE49-F238E27FC236}">
                <a16:creationId xmlns:a16="http://schemas.microsoft.com/office/drawing/2014/main" id="{1D13F228-0803-4BC3-AF3E-7EAE2045A56F}"/>
              </a:ext>
            </a:extLst>
          </p:cNvPr>
          <p:cNvSpPr/>
          <p:nvPr/>
        </p:nvSpPr>
        <p:spPr>
          <a:xfrm>
            <a:off x="2572718" y="1649300"/>
            <a:ext cx="703881" cy="386765"/>
          </a:xfrm>
          <a:prstGeom prst="rect">
            <a:avLst/>
          </a:prstGeom>
          <a:noFill/>
          <a:ln w="12700" cap="flat" cmpd="sng" algn="ctr">
            <a:solidFill>
              <a:sysClr val="windowText" lastClr="000000"/>
            </a:solidFill>
            <a:prstDash val="solid"/>
            <a:miter lim="800000"/>
          </a:ln>
          <a:effectLst/>
        </p:spPr>
        <p:txBody>
          <a:bodyPr rtlCol="0" anchor="ctr"/>
          <a:lstStyle/>
          <a:p>
            <a:pPr algn="ctr"/>
            <a:r>
              <a:rPr lang="en-US" b="1" kern="0" dirty="0">
                <a:solidFill>
                  <a:srgbClr val="FF0000"/>
                </a:solidFill>
                <a:latin typeface="Calibri" panose="020F0502020204030204"/>
              </a:rPr>
              <a:t>Ctrl-F</a:t>
            </a:r>
          </a:p>
        </p:txBody>
      </p:sp>
      <p:sp>
        <p:nvSpPr>
          <p:cNvPr id="5" name="Rectangle 4">
            <a:extLst>
              <a:ext uri="{FF2B5EF4-FFF2-40B4-BE49-F238E27FC236}">
                <a16:creationId xmlns:a16="http://schemas.microsoft.com/office/drawing/2014/main" id="{FD2C06C5-4D63-41FE-8588-D7CA68D278FB}"/>
              </a:ext>
            </a:extLst>
          </p:cNvPr>
          <p:cNvSpPr/>
          <p:nvPr/>
        </p:nvSpPr>
        <p:spPr>
          <a:xfrm>
            <a:off x="4818463" y="1797803"/>
            <a:ext cx="435462" cy="238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80ED820-9DC1-4F52-9218-37F7F87E507D}"/>
              </a:ext>
            </a:extLst>
          </p:cNvPr>
          <p:cNvSpPr/>
          <p:nvPr/>
        </p:nvSpPr>
        <p:spPr>
          <a:xfrm>
            <a:off x="4818463" y="1738387"/>
            <a:ext cx="1101885" cy="386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Schunck</a:t>
            </a:r>
            <a:endParaRPr lang="en-US" dirty="0">
              <a:solidFill>
                <a:schemeClr val="tx1"/>
              </a:solidFill>
            </a:endParaRPr>
          </a:p>
        </p:txBody>
      </p:sp>
      <p:sp>
        <p:nvSpPr>
          <p:cNvPr id="2" name="Rectangle 1">
            <a:extLst>
              <a:ext uri="{FF2B5EF4-FFF2-40B4-BE49-F238E27FC236}">
                <a16:creationId xmlns:a16="http://schemas.microsoft.com/office/drawing/2014/main" id="{119C5BC5-D0D9-0FF3-12B0-4E1C0A536EF6}"/>
              </a:ext>
            </a:extLst>
          </p:cNvPr>
          <p:cNvSpPr/>
          <p:nvPr/>
        </p:nvSpPr>
        <p:spPr>
          <a:xfrm>
            <a:off x="314609" y="1411990"/>
            <a:ext cx="1360134" cy="53603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r>
              <a:rPr lang="en-US" b="1" dirty="0">
                <a:solidFill>
                  <a:srgbClr val="FF0000"/>
                </a:solidFill>
              </a:rPr>
              <a:t>Search by</a:t>
            </a:r>
            <a:r>
              <a:rPr lang="en-US" dirty="0">
                <a:solidFill>
                  <a:schemeClr val="tx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2"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with low confidence">
            <a:extLst>
              <a:ext uri="{FF2B5EF4-FFF2-40B4-BE49-F238E27FC236}">
                <a16:creationId xmlns:a16="http://schemas.microsoft.com/office/drawing/2014/main" id="{9AD9D734-FDF1-4BE0-A830-573059EC1910}"/>
              </a:ext>
            </a:extLst>
          </p:cNvPr>
          <p:cNvPicPr>
            <a:picLocks noChangeAspect="1"/>
          </p:cNvPicPr>
          <p:nvPr/>
        </p:nvPicPr>
        <p:blipFill>
          <a:blip r:embed="rId3"/>
          <a:stretch>
            <a:fillRect/>
          </a:stretch>
        </p:blipFill>
        <p:spPr>
          <a:xfrm>
            <a:off x="786384" y="2169577"/>
            <a:ext cx="10755095" cy="2302410"/>
          </a:xfrm>
          <a:prstGeom prst="rect">
            <a:avLst/>
          </a:prstGeom>
        </p:spPr>
      </p:pic>
      <p:sp>
        <p:nvSpPr>
          <p:cNvPr id="5" name="Rectangle 4">
            <a:extLst>
              <a:ext uri="{FF2B5EF4-FFF2-40B4-BE49-F238E27FC236}">
                <a16:creationId xmlns:a16="http://schemas.microsoft.com/office/drawing/2014/main" id="{D6030673-D6B8-41E4-8048-846AB4CFD9F9}"/>
              </a:ext>
            </a:extLst>
          </p:cNvPr>
          <p:cNvSpPr/>
          <p:nvPr/>
        </p:nvSpPr>
        <p:spPr>
          <a:xfrm>
            <a:off x="3858768" y="3299291"/>
            <a:ext cx="2999232" cy="26686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21CE2D5-BDEA-451A-85E1-D88CD046FE33}"/>
              </a:ext>
            </a:extLst>
          </p:cNvPr>
          <p:cNvSpPr/>
          <p:nvPr/>
        </p:nvSpPr>
        <p:spPr>
          <a:xfrm>
            <a:off x="10735056" y="3299291"/>
            <a:ext cx="743712" cy="26686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4B017C9-9228-4C9C-8CB9-4557A9C997F4}"/>
              </a:ext>
            </a:extLst>
          </p:cNvPr>
          <p:cNvSpPr/>
          <p:nvPr/>
        </p:nvSpPr>
        <p:spPr>
          <a:xfrm>
            <a:off x="4443984" y="3354155"/>
            <a:ext cx="676656" cy="212005"/>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6BF41E1-0C39-4D91-B3C3-02EE9588E49B}"/>
              </a:ext>
            </a:extLst>
          </p:cNvPr>
          <p:cNvSpPr txBox="1"/>
          <p:nvPr/>
        </p:nvSpPr>
        <p:spPr>
          <a:xfrm>
            <a:off x="4201668" y="835496"/>
            <a:ext cx="3680460" cy="769441"/>
          </a:xfrm>
          <a:prstGeom prst="rect">
            <a:avLst/>
          </a:prstGeom>
          <a:noFill/>
        </p:spPr>
        <p:txBody>
          <a:bodyPr wrap="square">
            <a:spAutoFit/>
          </a:bodyPr>
          <a:lstStyle/>
          <a:p>
            <a:r>
              <a:rPr kumimoji="0" lang="en-US" sz="4400" b="0" i="0" u="none" strike="noStrike" kern="1200" cap="none" spc="0" normalizeH="0" baseline="0" noProof="0" err="1">
                <a:ln>
                  <a:noFill/>
                </a:ln>
                <a:solidFill>
                  <a:prstClr val="black"/>
                </a:solidFill>
                <a:effectLst/>
                <a:uLnTx/>
                <a:uFillTx/>
                <a:latin typeface="Calibri Light" panose="020F0302020204030204"/>
                <a:ea typeface="+mj-ea"/>
                <a:cs typeface="+mj-cs"/>
              </a:rPr>
              <a:t>Mappenstücke</a:t>
            </a:r>
            <a:endParaRPr lang="en-US"/>
          </a:p>
        </p:txBody>
      </p:sp>
    </p:spTree>
    <p:extLst>
      <p:ext uri="{BB962C8B-B14F-4D97-AF65-F5344CB8AC3E}">
        <p14:creationId xmlns:p14="http://schemas.microsoft.com/office/powerpoint/2010/main" val="417487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0" name="Picture 2" descr="5F0F1D26">
            <a:extLst>
              <a:ext uri="{FF2B5EF4-FFF2-40B4-BE49-F238E27FC236}">
                <a16:creationId xmlns:a16="http://schemas.microsoft.com/office/drawing/2014/main" id="{FD5827D7-813B-4EAC-B536-0BA74B0B9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791" t="5415" r="8508" b="28061"/>
          <a:stretch>
            <a:fillRect/>
          </a:stretch>
        </p:blipFill>
        <p:spPr bwMode="auto">
          <a:xfrm>
            <a:off x="3544888" y="303214"/>
            <a:ext cx="4913312" cy="6022975"/>
          </a:xfrm>
          <a:prstGeom prst="rect">
            <a:avLst/>
          </a:prstGeom>
          <a:noFill/>
          <a:ln w="82550" cmpd="tri">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E351AFE3-8CCA-2574-D17A-95E923991431}"/>
              </a:ext>
            </a:extLst>
          </p:cNvPr>
          <p:cNvSpPr>
            <a:spLocks noGrp="1"/>
          </p:cNvSpPr>
          <p:nvPr>
            <p:ph type="title"/>
          </p:nvPr>
        </p:nvSpPr>
        <p:spPr>
          <a:xfrm>
            <a:off x="6590662" y="4267832"/>
            <a:ext cx="4805996" cy="1297115"/>
          </a:xfrm>
        </p:spPr>
        <p:txBody>
          <a:bodyPr vert="horz" lIns="91440" tIns="45720" rIns="91440" bIns="45720" rtlCol="0" anchor="t">
            <a:normAutofit/>
          </a:bodyPr>
          <a:lstStyle/>
          <a:p>
            <a:r>
              <a:rPr lang="en-US" sz="3700" b="1" kern="1200" dirty="0">
                <a:solidFill>
                  <a:schemeClr val="tx2"/>
                </a:solidFill>
                <a:effectLst/>
                <a:latin typeface="+mj-lt"/>
                <a:ea typeface="+mj-ea"/>
                <a:cs typeface="+mj-cs"/>
              </a:rPr>
              <a:t>Accessing FamilySearch Resources</a:t>
            </a:r>
            <a:endParaRPr lang="en-US" sz="3700" kern="1200" dirty="0">
              <a:solidFill>
                <a:schemeClr val="tx2"/>
              </a:solidFill>
              <a:latin typeface="+mj-lt"/>
              <a:ea typeface="+mj-ea"/>
              <a:cs typeface="+mj-cs"/>
            </a:endParaRPr>
          </a:p>
        </p:txBody>
      </p:sp>
      <p:pic>
        <p:nvPicPr>
          <p:cNvPr id="8" name="Graphic 7" descr="Group">
            <a:extLst>
              <a:ext uri="{FF2B5EF4-FFF2-40B4-BE49-F238E27FC236}">
                <a16:creationId xmlns:a16="http://schemas.microsoft.com/office/drawing/2014/main" id="{A0649ADB-399E-0A44-4237-6DB1D8112C5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5" name="Group 14">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6" name="Freeform: Shape 15">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4830955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18" name="Picture 2" descr="F9DD4C24">
            <a:extLst>
              <a:ext uri="{FF2B5EF4-FFF2-40B4-BE49-F238E27FC236}">
                <a16:creationId xmlns:a16="http://schemas.microsoft.com/office/drawing/2014/main" id="{A28AEB06-2075-44E8-B73C-D2FF3630A0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764" t="4103" r="8508" b="7713"/>
          <a:stretch>
            <a:fillRect/>
          </a:stretch>
        </p:blipFill>
        <p:spPr bwMode="auto">
          <a:xfrm>
            <a:off x="3738563" y="153988"/>
            <a:ext cx="4679950" cy="6475412"/>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6" name="Picture 2" descr="5E6D99D2">
            <a:extLst>
              <a:ext uri="{FF2B5EF4-FFF2-40B4-BE49-F238E27FC236}">
                <a16:creationId xmlns:a16="http://schemas.microsoft.com/office/drawing/2014/main" id="{3F02EFE7-003A-4B30-9A31-D5DE53B48A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798" t="4211" r="5948" b="7932"/>
          <a:stretch>
            <a:fillRect/>
          </a:stretch>
        </p:blipFill>
        <p:spPr bwMode="auto">
          <a:xfrm>
            <a:off x="3738563" y="230188"/>
            <a:ext cx="4614862" cy="6323012"/>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2001E8-FB63-4894-B98D-C09F04030077}"/>
              </a:ext>
            </a:extLst>
          </p:cNvPr>
          <p:cNvSpPr>
            <a:spLocks noGrp="1"/>
          </p:cNvSpPr>
          <p:nvPr>
            <p:ph type="title"/>
          </p:nvPr>
        </p:nvSpPr>
        <p:spPr>
          <a:xfrm>
            <a:off x="1524000" y="2245809"/>
            <a:ext cx="9144000" cy="1564716"/>
          </a:xfrm>
        </p:spPr>
        <p:txBody>
          <a:bodyPr vert="horz" lIns="91440" tIns="45720" rIns="91440" bIns="45720" rtlCol="0" anchor="b">
            <a:normAutofit/>
          </a:bodyPr>
          <a:lstStyle/>
          <a:p>
            <a:pPr algn="ctr"/>
            <a:r>
              <a:rPr kumimoji="0" lang="en-US" sz="4800" b="0" i="0" u="none" strike="noStrike" kern="1200" cap="none" spc="0" normalizeH="0" baseline="0" noProof="0" err="1">
                <a:ln>
                  <a:noFill/>
                </a:ln>
                <a:solidFill>
                  <a:schemeClr val="tx1"/>
                </a:solidFill>
                <a:effectLst/>
                <a:uLnTx/>
                <a:uFillTx/>
                <a:latin typeface="+mj-lt"/>
                <a:ea typeface="+mj-ea"/>
                <a:cs typeface="+mj-cs"/>
              </a:rPr>
              <a:t>Leichenpredigten</a:t>
            </a:r>
            <a:r>
              <a:rPr kumimoji="0" lang="en-US" sz="4800" b="0" i="0" u="none" strike="noStrike" kern="1200" cap="none" spc="0" normalizeH="0" baseline="0" noProof="0">
                <a:ln>
                  <a:noFill/>
                </a:ln>
                <a:solidFill>
                  <a:schemeClr val="tx1"/>
                </a:solidFill>
                <a:effectLst/>
                <a:uLnTx/>
                <a:uFillTx/>
                <a:latin typeface="+mj-lt"/>
                <a:ea typeface="+mj-ea"/>
                <a:cs typeface="+mj-cs"/>
              </a:rPr>
              <a:t> </a:t>
            </a:r>
            <a:br>
              <a:rPr kumimoji="0" lang="en-US" sz="4800" b="0" i="0" u="none" strike="noStrike" kern="1200" cap="none" spc="0" normalizeH="0" baseline="0" noProof="0">
                <a:ln>
                  <a:noFill/>
                </a:ln>
                <a:solidFill>
                  <a:schemeClr val="tx1"/>
                </a:solidFill>
                <a:effectLst/>
                <a:uLnTx/>
                <a:uFillTx/>
                <a:latin typeface="+mj-lt"/>
                <a:ea typeface="+mj-ea"/>
                <a:cs typeface="+mj-cs"/>
              </a:rPr>
            </a:br>
            <a:r>
              <a:rPr kumimoji="0" lang="en-US" sz="4800" b="0" i="0" u="none" strike="noStrike" kern="1200" cap="none" spc="0" normalizeH="0" baseline="0" noProof="0">
                <a:ln>
                  <a:noFill/>
                </a:ln>
                <a:solidFill>
                  <a:schemeClr val="tx1"/>
                </a:solidFill>
                <a:effectLst/>
                <a:uLnTx/>
                <a:uFillTx/>
                <a:latin typeface="+mj-lt"/>
                <a:ea typeface="+mj-ea"/>
                <a:cs typeface="+mj-cs"/>
              </a:rPr>
              <a:t>(funeral sermons or Obituaries)</a:t>
            </a:r>
            <a:endParaRPr lang="en-US" sz="4800" kern="1200">
              <a:solidFill>
                <a:schemeClr val="tx1"/>
              </a:solidFill>
              <a:latin typeface="+mj-lt"/>
              <a:ea typeface="+mj-ea"/>
              <a:cs typeface="+mj-cs"/>
            </a:endParaRPr>
          </a:p>
        </p:txBody>
      </p:sp>
    </p:spTree>
    <p:extLst>
      <p:ext uri="{BB962C8B-B14F-4D97-AF65-F5344CB8AC3E}">
        <p14:creationId xmlns:p14="http://schemas.microsoft.com/office/powerpoint/2010/main" val="316680277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706" name="Picture 2" descr="mso3E45A">
            <a:extLst>
              <a:ext uri="{FF2B5EF4-FFF2-40B4-BE49-F238E27FC236}">
                <a16:creationId xmlns:a16="http://schemas.microsoft.com/office/drawing/2014/main" id="{B7C2AA7D-FA2A-49D4-8E16-5D86FE5F46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8" r="849" b="2"/>
          <a:stretch/>
        </p:blipFill>
        <p:spPr bwMode="auto">
          <a:xfrm>
            <a:off x="621675" y="623275"/>
            <a:ext cx="4032621" cy="56078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7715" name="Rectangle 3">
            <a:extLst>
              <a:ext uri="{FF2B5EF4-FFF2-40B4-BE49-F238E27FC236}">
                <a16:creationId xmlns:a16="http://schemas.microsoft.com/office/drawing/2014/main" id="{DDE8439F-FBF7-47F6-91DE-D47341DC999E}"/>
              </a:ext>
            </a:extLst>
          </p:cNvPr>
          <p:cNvSpPr>
            <a:spLocks noGrp="1" noChangeArrowheads="1"/>
          </p:cNvSpPr>
          <p:nvPr>
            <p:ph type="title"/>
          </p:nvPr>
        </p:nvSpPr>
        <p:spPr>
          <a:xfrm>
            <a:off x="5450209" y="1056640"/>
            <a:ext cx="5799947" cy="3494398"/>
          </a:xfrm>
        </p:spPr>
        <p:txBody>
          <a:bodyPr vert="horz" lIns="91440" tIns="45720" rIns="91440" bIns="45720" rtlCol="0" anchor="b">
            <a:normAutofit/>
          </a:bodyPr>
          <a:lstStyle/>
          <a:p>
            <a:pPr algn="ctr">
              <a:defRPr/>
            </a:pPr>
            <a:r>
              <a:rPr lang="en-US" sz="6800" b="1">
                <a:effectLst>
                  <a:outerShdw blurRad="38100" dist="38100" dir="2700000" algn="tl">
                    <a:srgbClr val="000000"/>
                  </a:outerShdw>
                </a:effectLst>
              </a:rPr>
              <a:t>Article on German Funeral Sermons</a:t>
            </a:r>
          </a:p>
        </p:txBody>
      </p:sp>
      <p:sp>
        <p:nvSpPr>
          <p:cNvPr id="2" name="Rectangle 1">
            <a:extLst>
              <a:ext uri="{FF2B5EF4-FFF2-40B4-BE49-F238E27FC236}">
                <a16:creationId xmlns:a16="http://schemas.microsoft.com/office/drawing/2014/main" id="{ACDD5CF0-F1EB-4DA8-A9C3-A00C684A379E}"/>
              </a:ext>
            </a:extLst>
          </p:cNvPr>
          <p:cNvSpPr/>
          <p:nvPr/>
        </p:nvSpPr>
        <p:spPr>
          <a:xfrm>
            <a:off x="1627632" y="4992624"/>
            <a:ext cx="2267712" cy="32918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A90F2-6CEE-4B09-A18D-CEA99C7280E9}"/>
              </a:ext>
            </a:extLst>
          </p:cNvPr>
          <p:cNvSpPr>
            <a:spLocks noGrp="1"/>
          </p:cNvSpPr>
          <p:nvPr>
            <p:ph type="title"/>
          </p:nvPr>
        </p:nvSpPr>
        <p:spPr>
          <a:xfrm>
            <a:off x="1653363" y="393895"/>
            <a:ext cx="9367203" cy="1188720"/>
          </a:xfrm>
        </p:spPr>
        <p:txBody>
          <a:bodyPr vert="horz" lIns="91440" tIns="45720" rIns="91440" bIns="45720" rtlCol="0" anchor="ctr">
            <a:normAutofit fontScale="90000"/>
          </a:bodyPr>
          <a:lstStyle/>
          <a:p>
            <a:pPr algn="ctr"/>
            <a:r>
              <a:rPr lang="en-US" kern="1200">
                <a:solidFill>
                  <a:schemeClr val="tx1"/>
                </a:solidFill>
                <a:latin typeface="+mj-lt"/>
                <a:ea typeface="+mj-ea"/>
                <a:cs typeface="+mj-cs"/>
              </a:rPr>
              <a:t>German Funeral Sermons  </a:t>
            </a:r>
            <a:br>
              <a:rPr lang="en-US" kern="1200">
                <a:solidFill>
                  <a:schemeClr val="tx1"/>
                </a:solidFill>
                <a:latin typeface="+mj-lt"/>
                <a:ea typeface="+mj-ea"/>
                <a:cs typeface="+mj-cs"/>
              </a:rPr>
            </a:br>
            <a:r>
              <a:rPr lang="en-US" kern="1200">
                <a:solidFill>
                  <a:schemeClr val="tx1"/>
                </a:solidFill>
                <a:latin typeface="+mj-lt"/>
                <a:ea typeface="+mj-ea"/>
                <a:cs typeface="+mj-cs"/>
              </a:rPr>
              <a:t>Historical Background</a:t>
            </a:r>
          </a:p>
        </p:txBody>
      </p:sp>
      <p:sp>
        <p:nvSpPr>
          <p:cNvPr id="3" name="Rectangle 2">
            <a:extLst>
              <a:ext uri="{FF2B5EF4-FFF2-40B4-BE49-F238E27FC236}">
                <a16:creationId xmlns:a16="http://schemas.microsoft.com/office/drawing/2014/main" id="{C764F573-9505-498C-8E8A-0252FCED04F4}"/>
              </a:ext>
            </a:extLst>
          </p:cNvPr>
          <p:cNvSpPr/>
          <p:nvPr/>
        </p:nvSpPr>
        <p:spPr>
          <a:xfrm>
            <a:off x="1653363" y="2176272"/>
            <a:ext cx="9367204" cy="40416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sz="2400">
              <a:solidFill>
                <a:schemeClr val="tx1"/>
              </a:solidFill>
            </a:endParaRPr>
          </a:p>
          <a:p>
            <a:pPr>
              <a:lnSpc>
                <a:spcPct val="90000"/>
              </a:lnSpc>
              <a:spcAft>
                <a:spcPts val="600"/>
              </a:spcAft>
            </a:pPr>
            <a:endParaRPr lang="en-US" sz="2400">
              <a:solidFill>
                <a:schemeClr val="tx1"/>
              </a:solidFill>
            </a:endParaRPr>
          </a:p>
          <a:p>
            <a:pPr lvl="1">
              <a:lnSpc>
                <a:spcPct val="90000"/>
              </a:lnSpc>
              <a:spcAft>
                <a:spcPts val="600"/>
              </a:spcAft>
            </a:pPr>
            <a:r>
              <a:rPr lang="en-US" sz="2400">
                <a:solidFill>
                  <a:schemeClr val="tx1"/>
                </a:solidFill>
              </a:rPr>
              <a:t>Began in the mid 1500s during the Reformation</a:t>
            </a:r>
          </a:p>
          <a:p>
            <a:pPr lvl="1" indent="-228600">
              <a:lnSpc>
                <a:spcPct val="90000"/>
              </a:lnSpc>
              <a:spcAft>
                <a:spcPts val="600"/>
              </a:spcAft>
              <a:buFont typeface="Arial" panose="020B0604020202020204" pitchFamily="34" charset="0"/>
              <a:buChar char="•"/>
            </a:pPr>
            <a:endParaRPr lang="en-US" sz="2400">
              <a:solidFill>
                <a:schemeClr val="tx1"/>
              </a:solidFill>
            </a:endParaRPr>
          </a:p>
          <a:p>
            <a:pPr lvl="1">
              <a:lnSpc>
                <a:spcPct val="90000"/>
              </a:lnSpc>
              <a:spcAft>
                <a:spcPts val="600"/>
              </a:spcAft>
            </a:pPr>
            <a:r>
              <a:rPr lang="en-US" sz="2400">
                <a:solidFill>
                  <a:schemeClr val="tx1"/>
                </a:solidFill>
              </a:rPr>
              <a:t>Reached the height  of popularity in the 1600s</a:t>
            </a:r>
          </a:p>
          <a:p>
            <a:pPr lvl="1" indent="-228600">
              <a:lnSpc>
                <a:spcPct val="90000"/>
              </a:lnSpc>
              <a:spcAft>
                <a:spcPts val="600"/>
              </a:spcAft>
              <a:buFont typeface="Arial" panose="020B0604020202020204" pitchFamily="34" charset="0"/>
              <a:buChar char="•"/>
            </a:pPr>
            <a:endParaRPr lang="en-US" sz="2400">
              <a:solidFill>
                <a:schemeClr val="tx1"/>
              </a:solidFill>
            </a:endParaRPr>
          </a:p>
          <a:p>
            <a:pPr lvl="1">
              <a:lnSpc>
                <a:spcPct val="90000"/>
              </a:lnSpc>
              <a:spcAft>
                <a:spcPts val="600"/>
              </a:spcAft>
            </a:pPr>
            <a:r>
              <a:rPr lang="en-US" sz="2400">
                <a:solidFill>
                  <a:schemeClr val="tx1"/>
                </a:solidFill>
              </a:rPr>
              <a:t>Written in the Baroque style  of the times, 8 – 10 pages in length</a:t>
            </a:r>
          </a:p>
        </p:txBody>
      </p:sp>
    </p:spTree>
    <p:extLst>
      <p:ext uri="{BB962C8B-B14F-4D97-AF65-F5344CB8AC3E}">
        <p14:creationId xmlns:p14="http://schemas.microsoft.com/office/powerpoint/2010/main" val="60896750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CA22-63B0-4DAF-A80A-F39FDDC2E7B2}"/>
              </a:ext>
            </a:extLst>
          </p:cNvPr>
          <p:cNvSpPr>
            <a:spLocks noGrp="1"/>
          </p:cNvSpPr>
          <p:nvPr>
            <p:ph type="title"/>
          </p:nvPr>
        </p:nvSpPr>
        <p:spPr>
          <a:xfrm>
            <a:off x="934872" y="982272"/>
            <a:ext cx="3388419" cy="4560970"/>
          </a:xfrm>
        </p:spPr>
        <p:txBody>
          <a:bodyPr vert="horz" lIns="91440" tIns="45720" rIns="91440" bIns="45720" rtlCol="0" anchor="ctr">
            <a:normAutofit/>
          </a:bodyPr>
          <a:lstStyle/>
          <a:p>
            <a:r>
              <a:rPr lang="en-US" sz="4000" b="1" kern="1200">
                <a:solidFill>
                  <a:srgbClr val="FFFFFF"/>
                </a:solidFill>
                <a:latin typeface="+mj-lt"/>
                <a:ea typeface="+mj-ea"/>
                <a:cs typeface="+mj-cs"/>
              </a:rPr>
              <a:t>FUNERAL SERMON</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FORMS</a:t>
            </a:r>
          </a:p>
        </p:txBody>
      </p:sp>
      <p:sp>
        <p:nvSpPr>
          <p:cNvPr id="4" name="Rectangle 3">
            <a:extLst>
              <a:ext uri="{FF2B5EF4-FFF2-40B4-BE49-F238E27FC236}">
                <a16:creationId xmlns:a16="http://schemas.microsoft.com/office/drawing/2014/main" id="{A7E226A6-CA10-4798-9B59-1D036BFCE5E5}"/>
              </a:ext>
            </a:extLst>
          </p:cNvPr>
          <p:cNvSpPr/>
          <p:nvPr/>
        </p:nvSpPr>
        <p:spPr>
          <a:xfrm>
            <a:off x="5221862" y="1719618"/>
            <a:ext cx="5948831" cy="4334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lnSpcReduction="10000"/>
          </a:bodyPr>
          <a:lstStyle/>
          <a:p>
            <a:pPr algn="ctr">
              <a:lnSpc>
                <a:spcPct val="90000"/>
              </a:lnSpc>
              <a:spcAft>
                <a:spcPts val="600"/>
              </a:spcAft>
            </a:pPr>
            <a:r>
              <a:rPr lang="en-US" sz="2800">
                <a:solidFill>
                  <a:srgbClr val="FEFFFF"/>
                </a:solidFill>
              </a:rPr>
              <a:t>ORTHODOX (Lutheran)</a:t>
            </a:r>
          </a:p>
          <a:p>
            <a:pPr algn="ctr">
              <a:lnSpc>
                <a:spcPct val="90000"/>
              </a:lnSpc>
              <a:spcAft>
                <a:spcPts val="600"/>
              </a:spcAft>
            </a:pPr>
            <a:r>
              <a:rPr lang="en-US" sz="2800">
                <a:solidFill>
                  <a:srgbClr val="FEFFFF"/>
                </a:solidFill>
              </a:rPr>
              <a:t>(began mid 1500)</a:t>
            </a:r>
          </a:p>
          <a:p>
            <a:pPr algn="ctr">
              <a:lnSpc>
                <a:spcPct val="90000"/>
              </a:lnSpc>
              <a:spcAft>
                <a:spcPts val="600"/>
              </a:spcAft>
            </a:pPr>
            <a:r>
              <a:rPr lang="en-US" sz="2800">
                <a:solidFill>
                  <a:srgbClr val="FEFFFF"/>
                </a:solidFill>
              </a:rPr>
              <a:t>Sermon separate from life history &amp; praise</a:t>
            </a:r>
          </a:p>
          <a:p>
            <a:pPr indent="-228600" algn="ctr">
              <a:lnSpc>
                <a:spcPct val="90000"/>
              </a:lnSpc>
              <a:spcAft>
                <a:spcPts val="600"/>
              </a:spcAft>
              <a:buFont typeface="Arial" panose="020B0604020202020204" pitchFamily="34" charset="0"/>
              <a:buChar char="•"/>
            </a:pPr>
            <a:endParaRPr lang="en-US" sz="2800">
              <a:solidFill>
                <a:srgbClr val="FEFFFF"/>
              </a:solidFill>
            </a:endParaRPr>
          </a:p>
          <a:p>
            <a:pPr algn="ctr">
              <a:lnSpc>
                <a:spcPct val="90000"/>
              </a:lnSpc>
              <a:spcAft>
                <a:spcPts val="600"/>
              </a:spcAft>
            </a:pPr>
            <a:r>
              <a:rPr lang="en-US" sz="2800">
                <a:solidFill>
                  <a:srgbClr val="FEFFFF"/>
                </a:solidFill>
              </a:rPr>
              <a:t>&amp;</a:t>
            </a:r>
          </a:p>
          <a:p>
            <a:pPr indent="-228600" algn="ctr">
              <a:lnSpc>
                <a:spcPct val="90000"/>
              </a:lnSpc>
              <a:spcAft>
                <a:spcPts val="600"/>
              </a:spcAft>
              <a:buFont typeface="Arial" panose="020B0604020202020204" pitchFamily="34" charset="0"/>
              <a:buChar char="•"/>
            </a:pPr>
            <a:endParaRPr lang="en-US" sz="2800">
              <a:solidFill>
                <a:srgbClr val="FEFFFF"/>
              </a:solidFill>
            </a:endParaRPr>
          </a:p>
          <a:p>
            <a:pPr algn="ctr">
              <a:lnSpc>
                <a:spcPct val="90000"/>
              </a:lnSpc>
              <a:spcAft>
                <a:spcPts val="600"/>
              </a:spcAft>
            </a:pPr>
            <a:r>
              <a:rPr lang="en-US" sz="2800">
                <a:solidFill>
                  <a:srgbClr val="FEFFFF"/>
                </a:solidFill>
              </a:rPr>
              <a:t>CLASSICAL (Catholic)</a:t>
            </a:r>
          </a:p>
          <a:p>
            <a:pPr algn="ctr">
              <a:lnSpc>
                <a:spcPct val="90000"/>
              </a:lnSpc>
              <a:spcAft>
                <a:spcPts val="600"/>
              </a:spcAft>
            </a:pPr>
            <a:r>
              <a:rPr lang="en-US" sz="2800">
                <a:solidFill>
                  <a:srgbClr val="FEFFFF"/>
                </a:solidFill>
              </a:rPr>
              <a:t>(began about 1700</a:t>
            </a:r>
          </a:p>
          <a:p>
            <a:pPr algn="ctr">
              <a:lnSpc>
                <a:spcPct val="90000"/>
              </a:lnSpc>
              <a:spcAft>
                <a:spcPts val="600"/>
              </a:spcAft>
            </a:pPr>
            <a:r>
              <a:rPr lang="en-US" sz="2800">
                <a:solidFill>
                  <a:srgbClr val="FEFFFF"/>
                </a:solidFill>
              </a:rPr>
              <a:t>Praise included with sermon</a:t>
            </a:r>
          </a:p>
        </p:txBody>
      </p:sp>
    </p:spTree>
    <p:extLst>
      <p:ext uri="{BB962C8B-B14F-4D97-AF65-F5344CB8AC3E}">
        <p14:creationId xmlns:p14="http://schemas.microsoft.com/office/powerpoint/2010/main" val="281256379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EE05C-F6A4-4DA1-ACC3-A5D5C3CA64CC}"/>
              </a:ext>
            </a:extLst>
          </p:cNvPr>
          <p:cNvSpPr>
            <a:spLocks noGrp="1"/>
          </p:cNvSpPr>
          <p:nvPr>
            <p:ph type="title"/>
          </p:nvPr>
        </p:nvSpPr>
        <p:spPr>
          <a:xfrm>
            <a:off x="1653363" y="365760"/>
            <a:ext cx="9367203" cy="1188720"/>
          </a:xfrm>
          <a:solidFill>
            <a:schemeClr val="tx2">
              <a:lumMod val="20000"/>
              <a:lumOff val="80000"/>
            </a:schemeClr>
          </a:solidFill>
        </p:spPr>
        <p:txBody>
          <a:bodyPr vert="horz" lIns="91440" tIns="45720" rIns="91440" bIns="45720" rtlCol="0" anchor="ctr">
            <a:normAutofit/>
          </a:bodyPr>
          <a:lstStyle/>
          <a:p>
            <a:pPr algn="ctr"/>
            <a:r>
              <a:rPr lang="en-US" kern="1200">
                <a:solidFill>
                  <a:schemeClr val="tx1"/>
                </a:solidFill>
                <a:latin typeface="+mj-lt"/>
                <a:ea typeface="+mj-ea"/>
                <a:cs typeface="+mj-cs"/>
              </a:rPr>
              <a:t>Funeral Sermon Elements</a:t>
            </a:r>
          </a:p>
        </p:txBody>
      </p:sp>
      <p:sp>
        <p:nvSpPr>
          <p:cNvPr id="4" name="Rectangle 3">
            <a:extLst>
              <a:ext uri="{FF2B5EF4-FFF2-40B4-BE49-F238E27FC236}">
                <a16:creationId xmlns:a16="http://schemas.microsoft.com/office/drawing/2014/main" id="{35A267BB-FFF9-43AE-8D16-FF57496C19D0}"/>
              </a:ext>
            </a:extLst>
          </p:cNvPr>
          <p:cNvSpPr/>
          <p:nvPr/>
        </p:nvSpPr>
        <p:spPr>
          <a:xfrm>
            <a:off x="1653363" y="1920240"/>
            <a:ext cx="9367204" cy="48006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a:bodyPr>
          <a:lstStyle/>
          <a:p>
            <a:pPr marL="228600" lvl="1">
              <a:lnSpc>
                <a:spcPct val="90000"/>
              </a:lnSpc>
              <a:spcAft>
                <a:spcPts val="600"/>
              </a:spcAft>
            </a:pPr>
            <a:r>
              <a:rPr lang="en-US" sz="2400" dirty="0">
                <a:solidFill>
                  <a:schemeClr val="tx1"/>
                </a:solidFill>
              </a:rPr>
              <a:t>TITELBLATT (Title Page)</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marL="228600" lvl="1">
              <a:lnSpc>
                <a:spcPct val="90000"/>
              </a:lnSpc>
              <a:spcAft>
                <a:spcPts val="600"/>
              </a:spcAft>
            </a:pPr>
            <a:r>
              <a:rPr lang="en-US" sz="2400" dirty="0">
                <a:solidFill>
                  <a:schemeClr val="tx1"/>
                </a:solidFill>
              </a:rPr>
              <a:t>DEDIKATION (Dedication)</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marL="228600" lvl="1">
              <a:lnSpc>
                <a:spcPct val="90000"/>
              </a:lnSpc>
              <a:spcAft>
                <a:spcPts val="600"/>
              </a:spcAft>
            </a:pPr>
            <a:r>
              <a:rPr lang="en-US" sz="2400" dirty="0">
                <a:solidFill>
                  <a:schemeClr val="tx1"/>
                </a:solidFill>
              </a:rPr>
              <a:t>LEICHENPREDIGT (Devotional Sermon)</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marL="228600" lvl="1">
              <a:lnSpc>
                <a:spcPct val="90000"/>
              </a:lnSpc>
              <a:spcAft>
                <a:spcPts val="600"/>
              </a:spcAft>
            </a:pPr>
            <a:r>
              <a:rPr lang="en-US" sz="2400" dirty="0">
                <a:solidFill>
                  <a:schemeClr val="tx1"/>
                </a:solidFill>
              </a:rPr>
              <a:t>EPIZEDIEN / GEDICHTE / SPRÜCHE (Poems and maxims)</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marL="228600" lvl="1">
              <a:lnSpc>
                <a:spcPct val="90000"/>
              </a:lnSpc>
              <a:spcAft>
                <a:spcPts val="600"/>
              </a:spcAft>
            </a:pPr>
            <a:r>
              <a:rPr lang="en-US" sz="2400" dirty="0">
                <a:solidFill>
                  <a:schemeClr val="tx1"/>
                </a:solidFill>
              </a:rPr>
              <a:t>PERSONALIA (Personal history)</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marL="228600" lvl="1">
              <a:lnSpc>
                <a:spcPct val="90000"/>
              </a:lnSpc>
              <a:spcAft>
                <a:spcPts val="600"/>
              </a:spcAft>
            </a:pPr>
            <a:r>
              <a:rPr lang="en-US" sz="2400" dirty="0">
                <a:solidFill>
                  <a:schemeClr val="tx1"/>
                </a:solidFill>
              </a:rPr>
              <a:t>PORTRÄT (Portrait)</a:t>
            </a:r>
          </a:p>
          <a:p>
            <a:pPr lvl="1" indent="-228600">
              <a:lnSpc>
                <a:spcPct val="90000"/>
              </a:lnSpc>
              <a:spcAft>
                <a:spcPts val="600"/>
              </a:spcAft>
              <a:buFont typeface="Arial" panose="020B0604020202020204" pitchFamily="34" charset="0"/>
              <a:buChar char="•"/>
            </a:pPr>
            <a:endParaRPr lang="en-US" sz="2400" dirty="0">
              <a:solidFill>
                <a:schemeClr val="tx1"/>
              </a:solidFill>
            </a:endParaRPr>
          </a:p>
          <a:p>
            <a:pPr lvl="1" indent="-228600">
              <a:lnSpc>
                <a:spcPct val="90000"/>
              </a:lnSpc>
              <a:spcAft>
                <a:spcPts val="600"/>
              </a:spcAft>
              <a:buFont typeface="Arial" panose="020B0604020202020204" pitchFamily="34" charset="0"/>
              <a:buChar char="•"/>
            </a:pPr>
            <a:endParaRPr lang="en-US" sz="2400" dirty="0">
              <a:solidFill>
                <a:schemeClr val="tx1"/>
              </a:solidFill>
            </a:endParaRPr>
          </a:p>
        </p:txBody>
      </p:sp>
    </p:spTree>
    <p:extLst>
      <p:ext uri="{BB962C8B-B14F-4D97-AF65-F5344CB8AC3E}">
        <p14:creationId xmlns:p14="http://schemas.microsoft.com/office/powerpoint/2010/main" val="85926270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425A1-1B2F-4576-B84B-4F8C928277D6}"/>
              </a:ext>
            </a:extLst>
          </p:cNvPr>
          <p:cNvSpPr>
            <a:spLocks noGrp="1"/>
          </p:cNvSpPr>
          <p:nvPr>
            <p:ph type="title"/>
          </p:nvPr>
        </p:nvSpPr>
        <p:spPr>
          <a:xfrm>
            <a:off x="838200" y="796925"/>
            <a:ext cx="10515600" cy="1325563"/>
          </a:xfrm>
        </p:spPr>
        <p:txBody>
          <a:bodyPr/>
          <a:lstStyle/>
          <a:p>
            <a:pPr algn="ctr"/>
            <a:r>
              <a:rPr lang="en-US" sz="4400">
                <a:solidFill>
                  <a:schemeClr val="tx1"/>
                </a:solidFill>
              </a:rPr>
              <a:t>TITELBLATT (Title Page)</a:t>
            </a:r>
            <a:endParaRPr lang="en-US"/>
          </a:p>
        </p:txBody>
      </p:sp>
      <p:sp>
        <p:nvSpPr>
          <p:cNvPr id="3" name="Rectangle 2">
            <a:extLst>
              <a:ext uri="{FF2B5EF4-FFF2-40B4-BE49-F238E27FC236}">
                <a16:creationId xmlns:a16="http://schemas.microsoft.com/office/drawing/2014/main" id="{5E4755EB-9E90-4C94-B336-5D60BD7CEC8E}"/>
              </a:ext>
            </a:extLst>
          </p:cNvPr>
          <p:cNvSpPr/>
          <p:nvPr/>
        </p:nvSpPr>
        <p:spPr>
          <a:xfrm>
            <a:off x="898144" y="1755648"/>
            <a:ext cx="10515600" cy="3639312"/>
          </a:xfrm>
          <a:prstGeom prst="rect">
            <a:avLst/>
          </a:prstGeom>
          <a:solidFill>
            <a:srgbClr val="CC99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tx1"/>
                </a:solidFill>
                <a:latin typeface="Times New Roman" panose="02020603050405020304" pitchFamily="18" charset="0"/>
                <a:cs typeface="Times New Roman" panose="02020603050405020304" pitchFamily="18" charset="0"/>
              </a:rPr>
              <a:t>Includes</a:t>
            </a:r>
          </a:p>
          <a:p>
            <a:pPr algn="ctr"/>
            <a:r>
              <a:rPr lang="en-US" sz="3200">
                <a:solidFill>
                  <a:schemeClr val="tx1"/>
                </a:solidFill>
                <a:latin typeface="Times New Roman" panose="02020603050405020304" pitchFamily="18" charset="0"/>
                <a:cs typeface="Times New Roman" panose="02020603050405020304" pitchFamily="18" charset="0"/>
              </a:rPr>
              <a:t>Name of deceased (or spouse’s name if it is a woman)</a:t>
            </a:r>
          </a:p>
          <a:p>
            <a:pPr algn="ctr"/>
            <a:r>
              <a:rPr lang="en-US" sz="3200">
                <a:solidFill>
                  <a:schemeClr val="tx1"/>
                </a:solidFill>
                <a:latin typeface="Times New Roman" panose="02020603050405020304" pitchFamily="18" charset="0"/>
                <a:cs typeface="Times New Roman" panose="02020603050405020304" pitchFamily="18" charset="0"/>
              </a:rPr>
              <a:t>Compiler</a:t>
            </a:r>
          </a:p>
          <a:p>
            <a:pPr algn="ctr"/>
            <a:r>
              <a:rPr lang="en-US" sz="3200">
                <a:solidFill>
                  <a:schemeClr val="tx1"/>
                </a:solidFill>
                <a:latin typeface="Times New Roman" panose="02020603050405020304" pitchFamily="18" charset="0"/>
                <a:cs typeface="Times New Roman" panose="02020603050405020304" pitchFamily="18" charset="0"/>
              </a:rPr>
              <a:t>Printer</a:t>
            </a:r>
          </a:p>
          <a:p>
            <a:pPr algn="ctr"/>
            <a:r>
              <a:rPr lang="en-US" sz="3200">
                <a:solidFill>
                  <a:schemeClr val="tx1"/>
                </a:solidFill>
                <a:latin typeface="Times New Roman" panose="02020603050405020304" pitchFamily="18" charset="0"/>
                <a:cs typeface="Times New Roman" panose="02020603050405020304" pitchFamily="18" charset="0"/>
              </a:rPr>
              <a:t>Place and year of printing</a:t>
            </a:r>
          </a:p>
        </p:txBody>
      </p:sp>
      <p:sp>
        <p:nvSpPr>
          <p:cNvPr id="4" name="Rectangle 3">
            <a:extLst>
              <a:ext uri="{FF2B5EF4-FFF2-40B4-BE49-F238E27FC236}">
                <a16:creationId xmlns:a16="http://schemas.microsoft.com/office/drawing/2014/main" id="{9E8817E3-AF40-4706-BD69-8020D5C0A282}"/>
              </a:ext>
            </a:extLst>
          </p:cNvPr>
          <p:cNvSpPr/>
          <p:nvPr/>
        </p:nvSpPr>
        <p:spPr>
          <a:xfrm>
            <a:off x="838200" y="365125"/>
            <a:ext cx="10658856" cy="6127750"/>
          </a:xfrm>
          <a:prstGeom prst="rect">
            <a:avLst/>
          </a:prstGeom>
          <a:noFill/>
          <a:ln w="88900" cmpd="tri">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107563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3B270-192D-46F4-A854-A42AB75DF5A6}"/>
              </a:ext>
            </a:extLst>
          </p:cNvPr>
          <p:cNvSpPr>
            <a:spLocks noGrp="1"/>
          </p:cNvSpPr>
          <p:nvPr>
            <p:ph type="title"/>
          </p:nvPr>
        </p:nvSpPr>
        <p:spPr>
          <a:xfrm>
            <a:off x="-25400" y="0"/>
            <a:ext cx="10778720" cy="1638302"/>
          </a:xfrm>
          <a:solidFill>
            <a:schemeClr val="tx1">
              <a:lumMod val="65000"/>
            </a:schemeClr>
          </a:solidFill>
        </p:spPr>
        <p:txBody>
          <a:bodyPr vert="horz" lIns="91440" tIns="45720" rIns="91440" bIns="45720" rtlCol="0" anchor="ctr">
            <a:normAutofit/>
          </a:bodyPr>
          <a:lstStyle/>
          <a:p>
            <a:pPr algn="ctr"/>
            <a:r>
              <a:rPr lang="en-US" b="1" kern="1200">
                <a:solidFill>
                  <a:schemeClr val="bg1"/>
                </a:solidFill>
                <a:latin typeface="+mj-lt"/>
                <a:ea typeface="+mj-ea"/>
                <a:cs typeface="+mj-cs"/>
              </a:rPr>
              <a:t>DEDIKATION (Dedication)</a:t>
            </a:r>
          </a:p>
        </p:txBody>
      </p:sp>
      <p:sp>
        <p:nvSpPr>
          <p:cNvPr id="3" name="Rectangle 2">
            <a:extLst>
              <a:ext uri="{FF2B5EF4-FFF2-40B4-BE49-F238E27FC236}">
                <a16:creationId xmlns:a16="http://schemas.microsoft.com/office/drawing/2014/main" id="{96904EBE-7452-468B-8B87-0408B3756FD7}"/>
              </a:ext>
            </a:extLst>
          </p:cNvPr>
          <p:cNvSpPr/>
          <p:nvPr/>
        </p:nvSpPr>
        <p:spPr>
          <a:xfrm>
            <a:off x="0" y="1695377"/>
            <a:ext cx="8523986" cy="5162622"/>
          </a:xfrm>
          <a:prstGeom prst="rect">
            <a:avLst/>
          </a:prstGeom>
          <a:solidFill>
            <a:schemeClr val="tx2">
              <a:lumMod val="90000"/>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p>
            <a:pPr marL="228600" lvl="1">
              <a:lnSpc>
                <a:spcPct val="90000"/>
              </a:lnSpc>
              <a:spcAft>
                <a:spcPts val="600"/>
              </a:spcAft>
            </a:pPr>
            <a:endParaRPr lang="en-US" sz="3200">
              <a:solidFill>
                <a:schemeClr val="bg1"/>
              </a:solidFill>
              <a:latin typeface="Times New Roman" panose="02020603050405020304" pitchFamily="18" charset="0"/>
              <a:cs typeface="Times New Roman" panose="02020603050405020304" pitchFamily="18" charset="0"/>
            </a:endParaRPr>
          </a:p>
          <a:p>
            <a:pPr marL="228600" lvl="1">
              <a:lnSpc>
                <a:spcPct val="90000"/>
              </a:lnSpc>
              <a:spcAft>
                <a:spcPts val="600"/>
              </a:spcAft>
            </a:pPr>
            <a:endParaRPr lang="en-US" sz="3200">
              <a:solidFill>
                <a:schemeClr val="bg1"/>
              </a:solidFill>
              <a:latin typeface="Times New Roman" panose="02020603050405020304" pitchFamily="18" charset="0"/>
              <a:cs typeface="Times New Roman" panose="02020603050405020304" pitchFamily="18" charset="0"/>
            </a:endParaRPr>
          </a:p>
          <a:p>
            <a:pPr marL="228600" lvl="1" algn="ctr">
              <a:lnSpc>
                <a:spcPct val="90000"/>
              </a:lnSpc>
              <a:spcAft>
                <a:spcPts val="600"/>
              </a:spcAft>
            </a:pPr>
            <a:r>
              <a:rPr lang="en-US" sz="3200">
                <a:solidFill>
                  <a:schemeClr val="bg1"/>
                </a:solidFill>
                <a:latin typeface="Times New Roman" panose="02020603050405020304" pitchFamily="18" charset="0"/>
                <a:cs typeface="Times New Roman" panose="02020603050405020304" pitchFamily="18" charset="0"/>
              </a:rPr>
              <a:t>Contains Names of living relatives or descendants</a:t>
            </a:r>
          </a:p>
          <a:p>
            <a:pPr lvl="1" indent="-228600" algn="ctr">
              <a:lnSpc>
                <a:spcPct val="90000"/>
              </a:lnSpc>
              <a:spcAft>
                <a:spcPts val="600"/>
              </a:spcAft>
              <a:buFont typeface="Arial" panose="020B0604020202020204" pitchFamily="34" charset="0"/>
              <a:buChar char="•"/>
            </a:pPr>
            <a:endParaRPr lang="en-US" sz="3200">
              <a:solidFill>
                <a:schemeClr val="bg1"/>
              </a:solidFill>
              <a:latin typeface="Times New Roman" panose="02020603050405020304" pitchFamily="18" charset="0"/>
              <a:cs typeface="Times New Roman" panose="02020603050405020304" pitchFamily="18" charset="0"/>
            </a:endParaRPr>
          </a:p>
          <a:p>
            <a:pPr marL="228600" lvl="1" algn="ctr">
              <a:lnSpc>
                <a:spcPct val="90000"/>
              </a:lnSpc>
              <a:spcAft>
                <a:spcPts val="600"/>
              </a:spcAft>
            </a:pPr>
            <a:r>
              <a:rPr lang="en-US" sz="3200">
                <a:solidFill>
                  <a:schemeClr val="bg1"/>
                </a:solidFill>
                <a:latin typeface="Times New Roman" panose="02020603050405020304" pitchFamily="18" charset="0"/>
                <a:cs typeface="Times New Roman" panose="02020603050405020304" pitchFamily="18" charset="0"/>
              </a:rPr>
              <a:t>(found on back of title page or on the first page of text)  </a:t>
            </a:r>
          </a:p>
        </p:txBody>
      </p:sp>
    </p:spTree>
    <p:extLst>
      <p:ext uri="{BB962C8B-B14F-4D97-AF65-F5344CB8AC3E}">
        <p14:creationId xmlns:p14="http://schemas.microsoft.com/office/powerpoint/2010/main" val="222406043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2406D4D2-E72F-4620-A923-9766E5CC519F}"/>
              </a:ext>
            </a:extLst>
          </p:cNvPr>
          <p:cNvSpPr txBox="1"/>
          <p:nvPr/>
        </p:nvSpPr>
        <p:spPr>
          <a:xfrm>
            <a:off x="6742176" y="670852"/>
            <a:ext cx="5053584" cy="1200329"/>
          </a:xfrm>
          <a:prstGeom prst="rect">
            <a:avLst/>
          </a:prstGeom>
          <a:noFill/>
        </p:spPr>
        <p:txBody>
          <a:bodyPr wrap="square">
            <a:spAutoFit/>
          </a:bodyPr>
          <a:lstStyle/>
          <a:p>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LEICHENPREDIGTEN </a:t>
            </a:r>
          </a:p>
          <a:p>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(Devotional or sermon)</a:t>
            </a:r>
            <a:endParaRPr lang="en-US" dirty="0"/>
          </a:p>
        </p:txBody>
      </p:sp>
      <p:sp>
        <p:nvSpPr>
          <p:cNvPr id="13" name="TextBox 12">
            <a:extLst>
              <a:ext uri="{FF2B5EF4-FFF2-40B4-BE49-F238E27FC236}">
                <a16:creationId xmlns:a16="http://schemas.microsoft.com/office/drawing/2014/main" id="{3F3850FE-04F2-49AA-9078-36F95922354C}"/>
              </a:ext>
            </a:extLst>
          </p:cNvPr>
          <p:cNvSpPr txBox="1"/>
          <p:nvPr/>
        </p:nvSpPr>
        <p:spPr>
          <a:xfrm>
            <a:off x="396240" y="2864328"/>
            <a:ext cx="11399520" cy="1055674"/>
          </a:xfrm>
          <a:prstGeom prst="rect">
            <a:avLst/>
          </a:prstGeom>
          <a:noFill/>
        </p:spPr>
        <p:txBody>
          <a:bodyPr wrap="square">
            <a:spAutoFit/>
          </a:bodyPr>
          <a:lstStyle/>
          <a:p>
            <a:pPr marL="685800" marR="0" lvl="2" indent="0" algn="ctr" defTabSz="914400" rtl="0" eaLnBrk="1" fontAlgn="auto" latinLnBrk="0" hangingPunct="1">
              <a:lnSpc>
                <a:spcPct val="90000"/>
              </a:lnSpc>
              <a:spcBef>
                <a:spcPts val="0"/>
              </a:spcBef>
              <a:spcAft>
                <a:spcPts val="600"/>
              </a:spcAft>
              <a:buClrTx/>
              <a:buSzTx/>
              <a:buFontTx/>
              <a:buNone/>
              <a:tabLst/>
              <a:defRPr/>
            </a:pPr>
            <a:r>
              <a:rPr kumimoji="0" lang="en-US" sz="3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Except for the Catholic Classical funeral sermons</a:t>
            </a:r>
          </a:p>
          <a:p>
            <a:pPr marL="685800" marR="0" lvl="2" indent="0" algn="ctr" defTabSz="914400" rtl="0" eaLnBrk="1" fontAlgn="auto" latinLnBrk="0" hangingPunct="1">
              <a:lnSpc>
                <a:spcPct val="90000"/>
              </a:lnSpc>
              <a:spcBef>
                <a:spcPts val="0"/>
              </a:spcBef>
              <a:spcAft>
                <a:spcPts val="600"/>
              </a:spcAft>
              <a:buClrTx/>
              <a:buSzTx/>
              <a:buFontTx/>
              <a:buNone/>
              <a:tabLst/>
              <a:defRPr/>
            </a:pPr>
            <a:r>
              <a:rPr kumimoji="0" lang="en-US" sz="3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 Sermons did not usually include information on the deceased.</a:t>
            </a:r>
          </a:p>
        </p:txBody>
      </p:sp>
      <p:sp>
        <p:nvSpPr>
          <p:cNvPr id="15" name="TextBox 14">
            <a:extLst>
              <a:ext uri="{FF2B5EF4-FFF2-40B4-BE49-F238E27FC236}">
                <a16:creationId xmlns:a16="http://schemas.microsoft.com/office/drawing/2014/main" id="{0330ECC0-6F49-484E-A7EB-FFAB331C645D}"/>
              </a:ext>
            </a:extLst>
          </p:cNvPr>
          <p:cNvSpPr txBox="1"/>
          <p:nvPr/>
        </p:nvSpPr>
        <p:spPr>
          <a:xfrm>
            <a:off x="379476" y="5404325"/>
            <a:ext cx="6099048" cy="584775"/>
          </a:xfrm>
          <a:prstGeom prst="rect">
            <a:avLst/>
          </a:prstGeom>
          <a:noFill/>
        </p:spPr>
        <p:txBody>
          <a:bodyPr wrap="square">
            <a:spAutoFit/>
          </a:bodyPr>
          <a:lstStyle/>
          <a:p>
            <a:r>
              <a:rPr kumimoji="0" lang="en-US" sz="3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Should be searched nevertheless</a:t>
            </a:r>
            <a:endParaRPr lang="en-US"/>
          </a:p>
        </p:txBody>
      </p:sp>
    </p:spTree>
    <p:extLst>
      <p:ext uri="{BB962C8B-B14F-4D97-AF65-F5344CB8AC3E}">
        <p14:creationId xmlns:p14="http://schemas.microsoft.com/office/powerpoint/2010/main" val="2848141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C83265-21AB-D63A-1648-D9D91D88037C}"/>
              </a:ext>
            </a:extLst>
          </p:cNvPr>
          <p:cNvPicPr>
            <a:picLocks noChangeAspect="1"/>
          </p:cNvPicPr>
          <p:nvPr/>
        </p:nvPicPr>
        <p:blipFill>
          <a:blip r:embed="rId3"/>
          <a:stretch>
            <a:fillRect/>
          </a:stretch>
        </p:blipFill>
        <p:spPr>
          <a:xfrm>
            <a:off x="284068" y="321943"/>
            <a:ext cx="7014512" cy="2545538"/>
          </a:xfrm>
          <a:prstGeom prst="rect">
            <a:avLst/>
          </a:prstGeom>
        </p:spPr>
      </p:pic>
      <p:sp>
        <p:nvSpPr>
          <p:cNvPr id="4" name="Rectangle 3">
            <a:extLst>
              <a:ext uri="{FF2B5EF4-FFF2-40B4-BE49-F238E27FC236}">
                <a16:creationId xmlns:a16="http://schemas.microsoft.com/office/drawing/2014/main" id="{BB296725-7CBE-6113-31E5-FA409F513661}"/>
              </a:ext>
            </a:extLst>
          </p:cNvPr>
          <p:cNvSpPr/>
          <p:nvPr/>
        </p:nvSpPr>
        <p:spPr>
          <a:xfrm>
            <a:off x="4519956" y="782473"/>
            <a:ext cx="1110536" cy="39311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F2A29C1-A489-4040-9FED-03CADA0200B4}"/>
              </a:ext>
            </a:extLst>
          </p:cNvPr>
          <p:cNvPicPr>
            <a:picLocks noChangeAspect="1"/>
          </p:cNvPicPr>
          <p:nvPr/>
        </p:nvPicPr>
        <p:blipFill>
          <a:blip r:embed="rId4"/>
          <a:stretch>
            <a:fillRect/>
          </a:stretch>
        </p:blipFill>
        <p:spPr>
          <a:xfrm>
            <a:off x="6547192" y="2896978"/>
            <a:ext cx="5644807" cy="3785738"/>
          </a:xfrm>
          <a:prstGeom prst="rect">
            <a:avLst/>
          </a:prstGeom>
        </p:spPr>
      </p:pic>
      <p:sp>
        <p:nvSpPr>
          <p:cNvPr id="7" name="Rectangle 6">
            <a:extLst>
              <a:ext uri="{FF2B5EF4-FFF2-40B4-BE49-F238E27FC236}">
                <a16:creationId xmlns:a16="http://schemas.microsoft.com/office/drawing/2014/main" id="{5C03005D-5628-9C4B-63D4-AF74E43A4F44}"/>
              </a:ext>
            </a:extLst>
          </p:cNvPr>
          <p:cNvSpPr/>
          <p:nvPr/>
        </p:nvSpPr>
        <p:spPr>
          <a:xfrm>
            <a:off x="9955158" y="6209071"/>
            <a:ext cx="1784555" cy="324464"/>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E369BDE-D80B-1332-48C7-A0D1C685ECD8}"/>
              </a:ext>
            </a:extLst>
          </p:cNvPr>
          <p:cNvSpPr/>
          <p:nvPr/>
        </p:nvSpPr>
        <p:spPr>
          <a:xfrm>
            <a:off x="10102644" y="2867481"/>
            <a:ext cx="2089355" cy="3990519"/>
          </a:xfrm>
          <a:prstGeom prst="rect">
            <a:avLst/>
          </a:prstGeom>
          <a:noFill/>
          <a:ln w="31750">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E597C29-8ABB-E7EA-8F86-C716BDFA0540}"/>
              </a:ext>
            </a:extLst>
          </p:cNvPr>
          <p:cNvSpPr/>
          <p:nvPr/>
        </p:nvSpPr>
        <p:spPr>
          <a:xfrm>
            <a:off x="10102645" y="3200400"/>
            <a:ext cx="899652" cy="324464"/>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58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1A736-FC5F-4703-B662-0FB701A5A84A}"/>
              </a:ext>
            </a:extLst>
          </p:cNvPr>
          <p:cNvSpPr>
            <a:spLocks noGrp="1"/>
          </p:cNvSpPr>
          <p:nvPr>
            <p:ph type="title"/>
          </p:nvPr>
        </p:nvSpPr>
        <p:spPr>
          <a:xfrm>
            <a:off x="646176" y="218821"/>
            <a:ext cx="10899648" cy="1325563"/>
          </a:xfrm>
        </p:spPr>
        <p:txBody>
          <a:bodyPr>
            <a:normAutofit/>
          </a:bodyPr>
          <a:lstStyle/>
          <a:p>
            <a:r>
              <a:rPr lang="en-US" sz="4000" b="1" dirty="0">
                <a:solidFill>
                  <a:schemeClr val="accent5">
                    <a:lumMod val="50000"/>
                  </a:schemeClr>
                </a:solidFill>
              </a:rPr>
              <a:t>EPIZEDIEN/GEDICHTE/SPRÜCHE (poems and maxims)</a:t>
            </a:r>
          </a:p>
        </p:txBody>
      </p:sp>
      <p:sp>
        <p:nvSpPr>
          <p:cNvPr id="3" name="Rectangle 2">
            <a:extLst>
              <a:ext uri="{FF2B5EF4-FFF2-40B4-BE49-F238E27FC236}">
                <a16:creationId xmlns:a16="http://schemas.microsoft.com/office/drawing/2014/main" id="{89364406-4535-4A3E-8FEB-C453D3F560E4}"/>
              </a:ext>
            </a:extLst>
          </p:cNvPr>
          <p:cNvSpPr/>
          <p:nvPr/>
        </p:nvSpPr>
        <p:spPr>
          <a:xfrm>
            <a:off x="646176" y="1544384"/>
            <a:ext cx="10899648" cy="3967416"/>
          </a:xfrm>
          <a:prstGeom prst="rect">
            <a:avLst/>
          </a:prstGeom>
          <a:solidFill>
            <a:schemeClr val="accent1">
              <a:lumMod val="20000"/>
              <a:lumOff val="80000"/>
            </a:schemeClr>
          </a:solidFill>
          <a:ln w="88900" cmpd="tri">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latin typeface="Times New Roman" panose="02020603050405020304" pitchFamily="18" charset="0"/>
                <a:cs typeface="Times New Roman" panose="02020603050405020304" pitchFamily="18" charset="0"/>
              </a:rPr>
              <a:t>Latin and German poems and sayings</a:t>
            </a:r>
          </a:p>
          <a:p>
            <a:pPr algn="ctr"/>
            <a:endParaRPr lang="en-US" sz="3200">
              <a:solidFill>
                <a:schemeClr val="tx1"/>
              </a:solidFill>
              <a:latin typeface="Times New Roman" panose="02020603050405020304" pitchFamily="18" charset="0"/>
              <a:cs typeface="Times New Roman" panose="02020603050405020304" pitchFamily="18" charset="0"/>
            </a:endParaRPr>
          </a:p>
          <a:p>
            <a:pPr algn="ctr"/>
            <a:r>
              <a:rPr lang="en-US" sz="3200">
                <a:solidFill>
                  <a:schemeClr val="tx1"/>
                </a:solidFill>
                <a:latin typeface="Times New Roman" panose="02020603050405020304" pitchFamily="18" charset="0"/>
                <a:cs typeface="Times New Roman" panose="02020603050405020304" pitchFamily="18" charset="0"/>
              </a:rPr>
              <a:t>(little value unless the author was a relative)</a:t>
            </a:r>
          </a:p>
        </p:txBody>
      </p:sp>
    </p:spTree>
    <p:extLst>
      <p:ext uri="{BB962C8B-B14F-4D97-AF65-F5344CB8AC3E}">
        <p14:creationId xmlns:p14="http://schemas.microsoft.com/office/powerpoint/2010/main" val="247328996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8D27D-C463-4117-946E-0268DB1A505C}"/>
              </a:ext>
            </a:extLst>
          </p:cNvPr>
          <p:cNvSpPr>
            <a:spLocks noGrp="1"/>
          </p:cNvSpPr>
          <p:nvPr>
            <p:ph type="title"/>
          </p:nvPr>
        </p:nvSpPr>
        <p:spPr>
          <a:xfrm>
            <a:off x="609600" y="365125"/>
            <a:ext cx="10972800" cy="1325563"/>
          </a:xfrm>
          <a:solidFill>
            <a:schemeClr val="accent6">
              <a:lumMod val="20000"/>
              <a:lumOff val="80000"/>
            </a:schemeClr>
          </a:solidFill>
        </p:spPr>
        <p:txBody>
          <a:bodyPr>
            <a:normAutofit/>
          </a:bodyPr>
          <a:lstStyle/>
          <a:p>
            <a:pPr algn="ctr"/>
            <a:r>
              <a:rPr lang="en-US" sz="4000">
                <a:latin typeface="Times New Roman" panose="02020603050405020304" pitchFamily="18" charset="0"/>
                <a:cs typeface="Times New Roman" panose="02020603050405020304" pitchFamily="18" charset="0"/>
              </a:rPr>
              <a:t>PERSONALIA (personal history)</a:t>
            </a:r>
          </a:p>
        </p:txBody>
      </p:sp>
      <p:sp>
        <p:nvSpPr>
          <p:cNvPr id="3" name="Rectangle 2">
            <a:extLst>
              <a:ext uri="{FF2B5EF4-FFF2-40B4-BE49-F238E27FC236}">
                <a16:creationId xmlns:a16="http://schemas.microsoft.com/office/drawing/2014/main" id="{B0398400-0E0D-4345-80C7-4CC46535EF39}"/>
              </a:ext>
            </a:extLst>
          </p:cNvPr>
          <p:cNvSpPr/>
          <p:nvPr/>
        </p:nvSpPr>
        <p:spPr>
          <a:xfrm>
            <a:off x="609600" y="1690688"/>
            <a:ext cx="10972800" cy="4100512"/>
          </a:xfrm>
          <a:prstGeom prst="rect">
            <a:avLst/>
          </a:prstGeom>
          <a:solidFill>
            <a:schemeClr val="accent6">
              <a:lumMod val="20000"/>
              <a:lumOff val="80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tx1"/>
                </a:solidFill>
                <a:latin typeface="Times New Roman" panose="02020603050405020304" pitchFamily="18" charset="0"/>
                <a:cs typeface="Times New Roman" panose="02020603050405020304" pitchFamily="18" charset="0"/>
              </a:rPr>
              <a:t>Most informative part of funeral sermon.</a:t>
            </a:r>
          </a:p>
          <a:p>
            <a:pPr algn="ctr"/>
            <a:r>
              <a:rPr lang="en-US" sz="3200">
                <a:solidFill>
                  <a:schemeClr val="tx1"/>
                </a:solidFill>
                <a:latin typeface="Times New Roman" panose="02020603050405020304" pitchFamily="18" charset="0"/>
                <a:cs typeface="Times New Roman" panose="02020603050405020304" pitchFamily="18" charset="0"/>
              </a:rPr>
              <a:t>may contain:</a:t>
            </a:r>
          </a:p>
          <a:p>
            <a:pPr algn="ctr"/>
            <a:r>
              <a:rPr lang="en-US" sz="3200">
                <a:solidFill>
                  <a:schemeClr val="tx1"/>
                </a:solidFill>
                <a:latin typeface="Times New Roman" panose="02020603050405020304" pitchFamily="18" charset="0"/>
                <a:cs typeface="Times New Roman" panose="02020603050405020304" pitchFamily="18" charset="0"/>
              </a:rPr>
              <a:t>christenings, confirmations, marriages,</a:t>
            </a:r>
          </a:p>
          <a:p>
            <a:pPr algn="ctr"/>
            <a:r>
              <a:rPr lang="en-US" sz="3200">
                <a:solidFill>
                  <a:schemeClr val="tx1"/>
                </a:solidFill>
                <a:latin typeface="Times New Roman" panose="02020603050405020304" pitchFamily="18" charset="0"/>
                <a:cs typeface="Times New Roman" panose="02020603050405020304" pitchFamily="18" charset="0"/>
              </a:rPr>
              <a:t>&amp;</a:t>
            </a:r>
          </a:p>
          <a:p>
            <a:pPr algn="ctr"/>
            <a:r>
              <a:rPr lang="en-US" sz="3200">
                <a:solidFill>
                  <a:schemeClr val="tx1"/>
                </a:solidFill>
                <a:latin typeface="Times New Roman" panose="02020603050405020304" pitchFamily="18" charset="0"/>
                <a:cs typeface="Times New Roman" panose="02020603050405020304" pitchFamily="18" charset="0"/>
              </a:rPr>
              <a:t>late ancestor’s way of life and virtue</a:t>
            </a:r>
          </a:p>
          <a:p>
            <a:pPr algn="ctr"/>
            <a:r>
              <a:rPr lang="en-US" sz="3200">
                <a:solidFill>
                  <a:schemeClr val="tx1"/>
                </a:solidFill>
                <a:latin typeface="Times New Roman" panose="02020603050405020304" pitchFamily="18" charset="0"/>
                <a:cs typeface="Times New Roman" panose="02020603050405020304" pitchFamily="18" charset="0"/>
              </a:rPr>
              <a:t>(</a:t>
            </a:r>
            <a:r>
              <a:rPr lang="en-US" sz="2800">
                <a:solidFill>
                  <a:schemeClr val="tx1"/>
                </a:solidFill>
                <a:latin typeface="Times New Roman" panose="02020603050405020304" pitchFamily="18" charset="0"/>
                <a:cs typeface="Times New Roman" panose="02020603050405020304" pitchFamily="18" charset="0"/>
              </a:rPr>
              <a:t>completeness of information determined by submitter</a:t>
            </a:r>
            <a:r>
              <a:rPr lang="en-US" sz="3200">
                <a:solidFill>
                  <a:schemeClr val="tx1"/>
                </a:solidFill>
                <a:latin typeface="Times New Roman" panose="02020603050405020304" pitchFamily="18" charset="0"/>
                <a:cs typeface="Times New Roman" panose="02020603050405020304" pitchFamily="18" charset="0"/>
              </a:rPr>
              <a:t>)</a:t>
            </a:r>
          </a:p>
        </p:txBody>
      </p:sp>
      <p:sp>
        <p:nvSpPr>
          <p:cNvPr id="4" name="Rectangle 3">
            <a:extLst>
              <a:ext uri="{FF2B5EF4-FFF2-40B4-BE49-F238E27FC236}">
                <a16:creationId xmlns:a16="http://schemas.microsoft.com/office/drawing/2014/main" id="{6C205D9E-0452-41A4-A83F-A19BD83E954F}"/>
              </a:ext>
            </a:extLst>
          </p:cNvPr>
          <p:cNvSpPr/>
          <p:nvPr/>
        </p:nvSpPr>
        <p:spPr>
          <a:xfrm>
            <a:off x="609600" y="365125"/>
            <a:ext cx="11582400" cy="6492875"/>
          </a:xfrm>
          <a:prstGeom prst="rect">
            <a:avLst/>
          </a:prstGeom>
          <a:noFill/>
          <a:ln w="88900" cmpd="tri">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672415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1" name="Rectangle 5">
            <a:extLst>
              <a:ext uri="{FF2B5EF4-FFF2-40B4-BE49-F238E27FC236}">
                <a16:creationId xmlns:a16="http://schemas.microsoft.com/office/drawing/2014/main" id="{7F8D4077-D259-498D-948C-0C6945A8BF04}"/>
              </a:ext>
            </a:extLst>
          </p:cNvPr>
          <p:cNvSpPr>
            <a:spLocks noGrp="1" noChangeArrowheads="1"/>
          </p:cNvSpPr>
          <p:nvPr>
            <p:ph type="title"/>
          </p:nvPr>
        </p:nvSpPr>
        <p:spPr>
          <a:xfrm>
            <a:off x="1653363" y="365760"/>
            <a:ext cx="9367203" cy="1188720"/>
          </a:xfrm>
        </p:spPr>
        <p:txBody>
          <a:bodyPr vert="horz" lIns="91440" tIns="45720" rIns="91440" bIns="45720" rtlCol="0" anchor="ctr">
            <a:normAutofit/>
          </a:bodyPr>
          <a:lstStyle/>
          <a:p>
            <a:pPr algn="ctr">
              <a:defRPr/>
            </a:pPr>
            <a:r>
              <a:rPr lang="en-US" sz="3700" kern="1200">
                <a:solidFill>
                  <a:schemeClr val="tx1"/>
                </a:solidFill>
                <a:latin typeface="+mj-lt"/>
                <a:ea typeface="+mj-ea"/>
                <a:cs typeface="+mj-cs"/>
              </a:rPr>
              <a:t>German </a:t>
            </a:r>
            <a:r>
              <a:rPr lang="en-US" sz="3700" kern="1200" err="1">
                <a:solidFill>
                  <a:schemeClr val="tx1"/>
                </a:solidFill>
                <a:latin typeface="+mj-lt"/>
                <a:ea typeface="+mj-ea"/>
                <a:cs typeface="+mj-cs"/>
              </a:rPr>
              <a:t>Leichenpredigten</a:t>
            </a:r>
            <a:r>
              <a:rPr lang="en-US" sz="3700" kern="1200">
                <a:solidFill>
                  <a:schemeClr val="tx1"/>
                </a:solidFill>
                <a:latin typeface="+mj-lt"/>
                <a:ea typeface="+mj-ea"/>
                <a:cs typeface="+mj-cs"/>
              </a:rPr>
              <a:t> (funeral sermons)</a:t>
            </a:r>
            <a:br>
              <a:rPr lang="en-US" sz="3700" kern="1200">
                <a:solidFill>
                  <a:schemeClr val="tx1"/>
                </a:solidFill>
                <a:latin typeface="+mj-lt"/>
                <a:ea typeface="+mj-ea"/>
                <a:cs typeface="+mj-cs"/>
              </a:rPr>
            </a:br>
            <a:r>
              <a:rPr lang="en-US" sz="3700" kern="1200">
                <a:solidFill>
                  <a:schemeClr val="tx1"/>
                </a:solidFill>
                <a:latin typeface="+mj-lt"/>
                <a:ea typeface="+mj-ea"/>
                <a:cs typeface="+mj-cs"/>
              </a:rPr>
              <a:t>1500’s – 1800’s</a:t>
            </a:r>
          </a:p>
        </p:txBody>
      </p:sp>
      <p:sp>
        <p:nvSpPr>
          <p:cNvPr id="86022" name="Rectangle 6">
            <a:extLst>
              <a:ext uri="{FF2B5EF4-FFF2-40B4-BE49-F238E27FC236}">
                <a16:creationId xmlns:a16="http://schemas.microsoft.com/office/drawing/2014/main" id="{632E9D0E-EBD7-424E-96DF-AD88E47901F1}"/>
              </a:ext>
            </a:extLst>
          </p:cNvPr>
          <p:cNvSpPr>
            <a:spLocks noGrp="1" noChangeArrowheads="1"/>
          </p:cNvSpPr>
          <p:nvPr>
            <p:ph type="body" idx="4294967295"/>
          </p:nvPr>
        </p:nvSpPr>
        <p:spPr>
          <a:xfrm>
            <a:off x="1653363" y="2176272"/>
            <a:ext cx="9367204" cy="4315968"/>
          </a:xfrm>
        </p:spPr>
        <p:txBody>
          <a:bodyPr vert="horz" lIns="91440" tIns="45720" rIns="91440" bIns="45720" rtlCol="0" anchor="t">
            <a:noAutofit/>
          </a:bodyPr>
          <a:lstStyle/>
          <a:p>
            <a:pPr marL="0" indent="0" algn="ctr">
              <a:buNone/>
              <a:defRPr/>
            </a:pPr>
            <a:r>
              <a:rPr lang="en-US" sz="3200">
                <a:latin typeface="Times New Roman" panose="02020603050405020304" pitchFamily="18" charset="0"/>
                <a:cs typeface="Times New Roman" panose="02020603050405020304" pitchFamily="18" charset="0"/>
              </a:rPr>
              <a:t>Contents:</a:t>
            </a:r>
          </a:p>
          <a:p>
            <a:pPr marL="0" indent="0">
              <a:buNone/>
              <a:defRPr/>
            </a:pPr>
            <a:r>
              <a:rPr lang="en-US" sz="2000">
                <a:latin typeface="Times New Roman" panose="02020603050405020304" pitchFamily="18" charset="0"/>
                <a:cs typeface="Times New Roman" panose="02020603050405020304" pitchFamily="18" charset="0"/>
              </a:rPr>
              <a:t>Name of deceased</a:t>
            </a:r>
          </a:p>
          <a:p>
            <a:pPr>
              <a:defRPr/>
            </a:pPr>
            <a:endParaRPr lang="en-US" sz="2000">
              <a:latin typeface="Times New Roman" panose="02020603050405020304" pitchFamily="18" charset="0"/>
              <a:cs typeface="Times New Roman" panose="02020603050405020304" pitchFamily="18" charset="0"/>
            </a:endParaRPr>
          </a:p>
          <a:p>
            <a:pPr marL="0" indent="0">
              <a:buNone/>
              <a:defRPr/>
            </a:pPr>
            <a:r>
              <a:rPr lang="en-US" sz="2000">
                <a:latin typeface="Times New Roman" panose="02020603050405020304" pitchFamily="18" charset="0"/>
                <a:cs typeface="Times New Roman" panose="02020603050405020304" pitchFamily="18" charset="0"/>
              </a:rPr>
              <a:t>Date and place of birth</a:t>
            </a:r>
          </a:p>
          <a:p>
            <a:pPr>
              <a:defRPr/>
            </a:pPr>
            <a:endParaRPr lang="en-US" sz="2000">
              <a:latin typeface="Times New Roman" panose="02020603050405020304" pitchFamily="18" charset="0"/>
              <a:cs typeface="Times New Roman" panose="02020603050405020304" pitchFamily="18" charset="0"/>
            </a:endParaRPr>
          </a:p>
          <a:p>
            <a:pPr marL="0" indent="0">
              <a:buNone/>
              <a:defRPr/>
            </a:pPr>
            <a:r>
              <a:rPr lang="en-US" sz="2000">
                <a:latin typeface="Times New Roman" panose="02020603050405020304" pitchFamily="18" charset="0"/>
                <a:cs typeface="Times New Roman" panose="02020603050405020304" pitchFamily="18" charset="0"/>
              </a:rPr>
              <a:t>Father = Father’s Father &amp; Mother + Grandparents</a:t>
            </a:r>
          </a:p>
          <a:p>
            <a:pPr marL="0" indent="0">
              <a:buNone/>
              <a:defRPr/>
            </a:pPr>
            <a:r>
              <a:rPr lang="en-US" sz="2000">
                <a:latin typeface="Times New Roman" panose="02020603050405020304" pitchFamily="18" charset="0"/>
                <a:cs typeface="Times New Roman" panose="02020603050405020304" pitchFamily="18" charset="0"/>
              </a:rPr>
              <a:t>		+ Mother’s Father &amp; Mother + Grandparents</a:t>
            </a:r>
          </a:p>
          <a:p>
            <a:pPr>
              <a:defRPr/>
            </a:pPr>
            <a:endParaRPr lang="en-US" sz="2000">
              <a:latin typeface="Times New Roman" panose="02020603050405020304" pitchFamily="18" charset="0"/>
              <a:cs typeface="Times New Roman" panose="02020603050405020304" pitchFamily="18" charset="0"/>
            </a:endParaRPr>
          </a:p>
          <a:p>
            <a:pPr marL="0" indent="0">
              <a:buNone/>
              <a:defRPr/>
            </a:pPr>
            <a:r>
              <a:rPr lang="en-US" sz="2000">
                <a:latin typeface="Times New Roman" panose="02020603050405020304" pitchFamily="18" charset="0"/>
                <a:cs typeface="Times New Roman" panose="02020603050405020304" pitchFamily="18" charset="0"/>
              </a:rPr>
              <a:t>Mother + Father’s Father &amp; Mother + Grandparents</a:t>
            </a:r>
          </a:p>
          <a:p>
            <a:pPr marL="0" indent="0">
              <a:buNone/>
              <a:defRPr/>
            </a:pPr>
            <a:r>
              <a:rPr lang="en-US" sz="2000">
                <a:latin typeface="Times New Roman" panose="02020603050405020304" pitchFamily="18" charset="0"/>
                <a:cs typeface="Times New Roman" panose="02020603050405020304" pitchFamily="18" charset="0"/>
              </a:rPr>
              <a:t>		+ Mother’s Father &amp; Mother + Grandparents</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a:extLst>
              <a:ext uri="{FF2B5EF4-FFF2-40B4-BE49-F238E27FC236}">
                <a16:creationId xmlns:a16="http://schemas.microsoft.com/office/drawing/2014/main" id="{D4E76758-6B46-4865-959B-460AEDC0B0DD}"/>
              </a:ext>
            </a:extLst>
          </p:cNvPr>
          <p:cNvSpPr>
            <a:spLocks noGrp="1" noChangeArrowheads="1"/>
          </p:cNvSpPr>
          <p:nvPr>
            <p:ph type="title"/>
          </p:nvPr>
        </p:nvSpPr>
        <p:spPr>
          <a:xfrm>
            <a:off x="1981200" y="274638"/>
            <a:ext cx="8229600" cy="639762"/>
          </a:xfrm>
        </p:spPr>
        <p:txBody>
          <a:bodyPr/>
          <a:lstStyle/>
          <a:p>
            <a:pPr eaLnBrk="1" hangingPunct="1">
              <a:defRPr/>
            </a:pPr>
            <a:r>
              <a:rPr lang="en-US" sz="2800">
                <a:solidFill>
                  <a:schemeClr val="tx1"/>
                </a:solidFill>
              </a:rPr>
              <a:t>Example of Funeral Sermon</a:t>
            </a:r>
          </a:p>
        </p:txBody>
      </p:sp>
      <p:pic>
        <p:nvPicPr>
          <p:cNvPr id="332803" name="Picture 5" descr="mso996BE">
            <a:extLst>
              <a:ext uri="{FF2B5EF4-FFF2-40B4-BE49-F238E27FC236}">
                <a16:creationId xmlns:a16="http://schemas.microsoft.com/office/drawing/2014/main" id="{DB597D10-2ABD-46E0-A023-6839F103C9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667" t="21739" r="11765" b="34058"/>
          <a:stretch>
            <a:fillRect/>
          </a:stretch>
        </p:blipFill>
        <p:spPr bwMode="auto">
          <a:xfrm>
            <a:off x="2743200" y="990601"/>
            <a:ext cx="6705600" cy="5603875"/>
          </a:xfrm>
          <a:prstGeom prst="rect">
            <a:avLst/>
          </a:prstGeom>
          <a:noFill/>
          <a:ln w="88900" cmpd="tri">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2D018-CC7D-4FC3-984C-809D207AC319}"/>
              </a:ext>
            </a:extLst>
          </p:cNvPr>
          <p:cNvSpPr>
            <a:spLocks noGrp="1"/>
          </p:cNvSpPr>
          <p:nvPr>
            <p:ph type="title"/>
          </p:nvPr>
        </p:nvSpPr>
        <p:spPr>
          <a:xfrm>
            <a:off x="3251200" y="928075"/>
            <a:ext cx="6095999" cy="748325"/>
          </a:xfrm>
          <a:solidFill>
            <a:schemeClr val="accent1">
              <a:lumMod val="20000"/>
              <a:lumOff val="80000"/>
            </a:schemeClr>
          </a:solidFill>
          <a:ln w="22225">
            <a:solidFill>
              <a:schemeClr val="tx1"/>
            </a:solidFill>
          </a:ln>
        </p:spPr>
        <p:txBody>
          <a:bodyPr vert="horz" lIns="91440" tIns="45720" rIns="91440" bIns="45720" rtlCol="0" anchor="b">
            <a:normAutofit/>
          </a:bodyPr>
          <a:lstStyle/>
          <a:p>
            <a:pPr algn="ctr"/>
            <a:r>
              <a:rPr lang="en-US" sz="3600" kern="1200">
                <a:solidFill>
                  <a:schemeClr val="tx1"/>
                </a:solidFill>
                <a:latin typeface="Times New Roman" panose="02020603050405020304" pitchFamily="18" charset="0"/>
                <a:cs typeface="Times New Roman" panose="02020603050405020304" pitchFamily="18" charset="0"/>
              </a:rPr>
              <a:t>PORTRÄT (Portrait)</a:t>
            </a:r>
          </a:p>
        </p:txBody>
      </p:sp>
      <p:sp>
        <p:nvSpPr>
          <p:cNvPr id="3" name="Rectangle 2">
            <a:extLst>
              <a:ext uri="{FF2B5EF4-FFF2-40B4-BE49-F238E27FC236}">
                <a16:creationId xmlns:a16="http://schemas.microsoft.com/office/drawing/2014/main" id="{EB5F0A05-675F-4089-8BF1-AA02AD745273}"/>
              </a:ext>
            </a:extLst>
          </p:cNvPr>
          <p:cNvSpPr/>
          <p:nvPr/>
        </p:nvSpPr>
        <p:spPr>
          <a:xfrm>
            <a:off x="1590041" y="1905001"/>
            <a:ext cx="8926610" cy="3928872"/>
          </a:xfrm>
          <a:prstGeom prst="rect">
            <a:avLst/>
          </a:prstGeom>
          <a:noFill/>
          <a:ln w="88900" cmpd="tri">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sz="2800">
              <a:solidFill>
                <a:schemeClr val="tx1"/>
              </a:solidFill>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C61379BF-0571-4213-B3D5-163695CB36FF}"/>
              </a:ext>
            </a:extLst>
          </p:cNvPr>
          <p:cNvSpPr/>
          <p:nvPr/>
        </p:nvSpPr>
        <p:spPr>
          <a:xfrm>
            <a:off x="6324600" y="2596662"/>
            <a:ext cx="3786554" cy="2178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a:solidFill>
                  <a:schemeClr val="tx1"/>
                </a:solidFill>
                <a:latin typeface="Times New Roman" panose="02020603050405020304" pitchFamily="18" charset="0"/>
                <a:cs typeface="Times New Roman" panose="02020603050405020304" pitchFamily="18" charset="0"/>
              </a:rPr>
              <a:t>Portrait of the deceased was often included in the printed funeral sermon.  </a:t>
            </a:r>
          </a:p>
        </p:txBody>
      </p:sp>
      <p:pic>
        <p:nvPicPr>
          <p:cNvPr id="7" name="Picture 6">
            <a:extLst>
              <a:ext uri="{FF2B5EF4-FFF2-40B4-BE49-F238E27FC236}">
                <a16:creationId xmlns:a16="http://schemas.microsoft.com/office/drawing/2014/main" id="{7BF8B311-5717-4B93-A412-2026FBF3F8BB}"/>
              </a:ext>
            </a:extLst>
          </p:cNvPr>
          <p:cNvPicPr>
            <a:picLocks noChangeAspect="1"/>
          </p:cNvPicPr>
          <p:nvPr/>
        </p:nvPicPr>
        <p:blipFill>
          <a:blip r:embed="rId3"/>
          <a:stretch>
            <a:fillRect/>
          </a:stretch>
        </p:blipFill>
        <p:spPr>
          <a:xfrm>
            <a:off x="2507305" y="2159000"/>
            <a:ext cx="2565756" cy="3674873"/>
          </a:xfrm>
          <a:prstGeom prst="rect">
            <a:avLst/>
          </a:prstGeom>
        </p:spPr>
      </p:pic>
    </p:spTree>
    <p:extLst>
      <p:ext uri="{BB962C8B-B14F-4D97-AF65-F5344CB8AC3E}">
        <p14:creationId xmlns:p14="http://schemas.microsoft.com/office/powerpoint/2010/main" val="350549625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61DF4D-9778-44D0-9062-BC0102DDA36A}"/>
              </a:ext>
            </a:extLst>
          </p:cNvPr>
          <p:cNvSpPr>
            <a:spLocks noGrp="1"/>
          </p:cNvSpPr>
          <p:nvPr>
            <p:ph type="title"/>
          </p:nvPr>
        </p:nvSpPr>
        <p:spPr>
          <a:xfrm>
            <a:off x="838200" y="171162"/>
            <a:ext cx="2840182" cy="2371148"/>
          </a:xfrm>
        </p:spPr>
        <p:txBody>
          <a:bodyPr>
            <a:normAutofit/>
          </a:bodyPr>
          <a:lstStyle/>
          <a:p>
            <a:pPr algn="ctr"/>
            <a:r>
              <a:rPr lang="en-US" sz="3200">
                <a:solidFill>
                  <a:srgbClr val="FFFFFF"/>
                </a:solidFill>
              </a:rPr>
              <a:t>Accessing Funeral Sermons at the Family History Library</a:t>
            </a:r>
          </a:p>
        </p:txBody>
      </p:sp>
      <p:pic>
        <p:nvPicPr>
          <p:cNvPr id="5" name="Picture 4" descr="FHISTLIBRARY.jpg">
            <a:extLst>
              <a:ext uri="{FF2B5EF4-FFF2-40B4-BE49-F238E27FC236}">
                <a16:creationId xmlns:a16="http://schemas.microsoft.com/office/drawing/2014/main" id="{63A92CD2-9615-49F8-9B15-206535D9F1AA}"/>
              </a:ext>
            </a:extLst>
          </p:cNvPr>
          <p:cNvPicPr>
            <a:picLocks noChangeAspect="1"/>
          </p:cNvPicPr>
          <p:nvPr/>
        </p:nvPicPr>
        <p:blipFill>
          <a:blip r:embed="rId3" cstate="print"/>
          <a:stretch>
            <a:fillRect/>
          </a:stretch>
        </p:blipFill>
        <p:spPr>
          <a:xfrm>
            <a:off x="5134134" y="640080"/>
            <a:ext cx="5495134" cy="5578816"/>
          </a:xfrm>
          <a:prstGeom prst="rect">
            <a:avLst/>
          </a:prstGeom>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52717436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898" name="Picture 5" descr="msoD6871">
            <a:extLst>
              <a:ext uri="{FF2B5EF4-FFF2-40B4-BE49-F238E27FC236}">
                <a16:creationId xmlns:a16="http://schemas.microsoft.com/office/drawing/2014/main" id="{4550FBA6-A7FD-448A-B5E3-32E5E7EADC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510" t="5797" r="10785" b="51450"/>
          <a:stretch>
            <a:fillRect/>
          </a:stretch>
        </p:blipFill>
        <p:spPr bwMode="auto">
          <a:xfrm>
            <a:off x="4914275" y="763276"/>
            <a:ext cx="5631080" cy="50279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D47A3F92-90E8-43C0-AE8C-3DF8365C8EFF}"/>
              </a:ext>
            </a:extLst>
          </p:cNvPr>
          <p:cNvSpPr/>
          <p:nvPr/>
        </p:nvSpPr>
        <p:spPr>
          <a:xfrm>
            <a:off x="4990475" y="3606800"/>
            <a:ext cx="5108956" cy="231012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3">
            <a:extLst>
              <a:ext uri="{FF2B5EF4-FFF2-40B4-BE49-F238E27FC236}">
                <a16:creationId xmlns:a16="http://schemas.microsoft.com/office/drawing/2014/main" id="{07EA210F-6C0D-4405-BC29-9265F964AC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222" y="1342096"/>
            <a:ext cx="4360223" cy="3270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2" name="Video 99331" descr="A close-up of a book&#10;&#10;Description automatically generated">
            <a:extLst>
              <a:ext uri="{FF2B5EF4-FFF2-40B4-BE49-F238E27FC236}">
                <a16:creationId xmlns:a16="http://schemas.microsoft.com/office/drawing/2014/main" id="{90F21E8B-8DFA-4382-A57B-9EDC1BA6D42F}"/>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284" r="1" b="1"/>
          <a:stretch/>
        </p:blipFill>
        <p:spPr>
          <a:xfrm>
            <a:off x="-3047" y="10"/>
            <a:ext cx="12191999" cy="6857990"/>
          </a:xfrm>
          <a:prstGeom prst="rect">
            <a:avLst/>
          </a:prstGeom>
        </p:spPr>
      </p:pic>
      <p:sp>
        <p:nvSpPr>
          <p:cNvPr id="99330" name="Rectangle 2">
            <a:extLst>
              <a:ext uri="{FF2B5EF4-FFF2-40B4-BE49-F238E27FC236}">
                <a16:creationId xmlns:a16="http://schemas.microsoft.com/office/drawing/2014/main" id="{BFCB515D-67FF-4474-90BE-D0B2B17CA770}"/>
              </a:ext>
            </a:extLst>
          </p:cNvPr>
          <p:cNvSpPr>
            <a:spLocks noGrp="1" noChangeArrowheads="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defRPr/>
            </a:pPr>
            <a:r>
              <a:rPr lang="en-US" sz="5200"/>
              <a:t>Searching the Library catalog  for Funeral Sermons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98" fill="hold"/>
                                        <p:tgtEl>
                                          <p:spTgt spid="9933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933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9332"/>
                                        </p:tgtEl>
                                      </p:cBhvr>
                                    </p:cmd>
                                  </p:childTnLst>
                                </p:cTn>
                              </p:par>
                            </p:childTnLst>
                          </p:cTn>
                        </p:par>
                      </p:childTnLst>
                    </p:cTn>
                  </p:par>
                </p:childTnLst>
              </p:cTn>
              <p:nextCondLst>
                <p:cond evt="onClick" delay="0">
                  <p:tgtEl>
                    <p:spTgt spid="99332"/>
                  </p:tgtEl>
                </p:cond>
              </p:nextCondLst>
            </p:seq>
            <p:video>
              <p:cMediaNode mute="1">
                <p:cTn id="12" repeatCount="indefinite" fill="hold" display="0">
                  <p:stCondLst>
                    <p:cond delay="indefinite"/>
                  </p:stCondLst>
                </p:cTn>
                <p:tgtEl>
                  <p:spTgt spid="99332"/>
                </p:tgtEl>
              </p:cMediaNode>
            </p:video>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192DC3B-5C4D-46AE-B118-0A9475902A03}"/>
              </a:ext>
            </a:extLst>
          </p:cNvPr>
          <p:cNvSpPr>
            <a:spLocks noGrp="1"/>
          </p:cNvSpPr>
          <p:nvPr>
            <p:ph type="title"/>
          </p:nvPr>
        </p:nvSpPr>
        <p:spPr>
          <a:xfrm>
            <a:off x="838200" y="365126"/>
            <a:ext cx="5340605" cy="1146176"/>
          </a:xfrm>
        </p:spPr>
        <p:txBody>
          <a:bodyPr vert="horz" lIns="91440" tIns="45720" rIns="91440" bIns="45720" rtlCol="0" anchor="ctr">
            <a:normAutofit fontScale="90000"/>
          </a:bodyPr>
          <a:lstStyle/>
          <a:p>
            <a:pPr algn="ctr"/>
            <a:r>
              <a:rPr lang="en-US" sz="4400" kern="1200">
                <a:latin typeface="+mj-lt"/>
                <a:ea typeface="+mj-ea"/>
                <a:cs typeface="+mj-cs"/>
              </a:rPr>
              <a:t>Searching for Funeral Sermons</a:t>
            </a:r>
          </a:p>
        </p:txBody>
      </p:sp>
      <p:pic>
        <p:nvPicPr>
          <p:cNvPr id="3" name="Picture 2">
            <a:extLst>
              <a:ext uri="{FF2B5EF4-FFF2-40B4-BE49-F238E27FC236}">
                <a16:creationId xmlns:a16="http://schemas.microsoft.com/office/drawing/2014/main" id="{F2B65E61-99C6-CBA7-C9CE-1B28A97DCB87}"/>
              </a:ext>
            </a:extLst>
          </p:cNvPr>
          <p:cNvPicPr>
            <a:picLocks noChangeAspect="1"/>
          </p:cNvPicPr>
          <p:nvPr/>
        </p:nvPicPr>
        <p:blipFill>
          <a:blip r:embed="rId3"/>
          <a:stretch>
            <a:fillRect/>
          </a:stretch>
        </p:blipFill>
        <p:spPr>
          <a:xfrm>
            <a:off x="4281367" y="4746813"/>
            <a:ext cx="7241357" cy="1782296"/>
          </a:xfrm>
          <a:prstGeom prst="rect">
            <a:avLst/>
          </a:prstGeom>
        </p:spPr>
      </p:pic>
      <p:cxnSp>
        <p:nvCxnSpPr>
          <p:cNvPr id="5" name="Straight Connector 4">
            <a:extLst>
              <a:ext uri="{FF2B5EF4-FFF2-40B4-BE49-F238E27FC236}">
                <a16:creationId xmlns:a16="http://schemas.microsoft.com/office/drawing/2014/main" id="{9A9C1F86-B201-ED25-F0E0-D71ECD716C52}"/>
              </a:ext>
            </a:extLst>
          </p:cNvPr>
          <p:cNvCxnSpPr>
            <a:cxnSpLocks/>
          </p:cNvCxnSpPr>
          <p:nvPr/>
        </p:nvCxnSpPr>
        <p:spPr>
          <a:xfrm>
            <a:off x="4481681" y="5983942"/>
            <a:ext cx="3852548" cy="448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04152675-7039-044D-FDAE-FFC80452ABFD}"/>
              </a:ext>
            </a:extLst>
          </p:cNvPr>
          <p:cNvPicPr>
            <a:picLocks noChangeAspect="1"/>
          </p:cNvPicPr>
          <p:nvPr/>
        </p:nvPicPr>
        <p:blipFill rotWithShape="1">
          <a:blip r:embed="rId4"/>
          <a:srcRect t="29722" r="17026" b="18645"/>
          <a:stretch/>
        </p:blipFill>
        <p:spPr>
          <a:xfrm>
            <a:off x="5649993" y="2032567"/>
            <a:ext cx="6199257" cy="2015001"/>
          </a:xfrm>
          <a:prstGeom prst="rect">
            <a:avLst/>
          </a:prstGeom>
        </p:spPr>
      </p:pic>
      <p:cxnSp>
        <p:nvCxnSpPr>
          <p:cNvPr id="17" name="Straight Connector 16">
            <a:extLst>
              <a:ext uri="{FF2B5EF4-FFF2-40B4-BE49-F238E27FC236}">
                <a16:creationId xmlns:a16="http://schemas.microsoft.com/office/drawing/2014/main" id="{04A9261C-19FE-496E-2782-15B847109309}"/>
              </a:ext>
            </a:extLst>
          </p:cNvPr>
          <p:cNvCxnSpPr>
            <a:cxnSpLocks/>
          </p:cNvCxnSpPr>
          <p:nvPr/>
        </p:nvCxnSpPr>
        <p:spPr>
          <a:xfrm>
            <a:off x="5964015" y="3203404"/>
            <a:ext cx="2263592" cy="448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5683A3F0-4722-9DCC-CEB0-4804CEA084A0}"/>
              </a:ext>
            </a:extLst>
          </p:cNvPr>
          <p:cNvSpPr/>
          <p:nvPr/>
        </p:nvSpPr>
        <p:spPr>
          <a:xfrm>
            <a:off x="8390965" y="5643295"/>
            <a:ext cx="1600200" cy="412363"/>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75481CD0-194B-1240-208A-964014B67FA6}"/>
              </a:ext>
            </a:extLst>
          </p:cNvPr>
          <p:cNvSpPr/>
          <p:nvPr/>
        </p:nvSpPr>
        <p:spPr>
          <a:xfrm>
            <a:off x="8113061" y="2837350"/>
            <a:ext cx="1600200" cy="412363"/>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A38B5D2D-E907-440A-E2D2-8C6CD011B0D8}"/>
              </a:ext>
            </a:extLst>
          </p:cNvPr>
          <p:cNvSpPr/>
          <p:nvPr/>
        </p:nvSpPr>
        <p:spPr>
          <a:xfrm>
            <a:off x="270338" y="1989267"/>
            <a:ext cx="3210459" cy="1317813"/>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indent="-228600" fontAlgn="auto">
              <a:lnSpc>
                <a:spcPct val="90000"/>
              </a:lnSpc>
              <a:spcBef>
                <a:spcPts val="1000"/>
              </a:spcBef>
              <a:spcAft>
                <a:spcPts val="0"/>
              </a:spcAft>
              <a:buClrTx/>
              <a:buSzTx/>
              <a:buFont typeface="Arial" panose="020B0604020202020204" pitchFamily="34" charset="0"/>
              <a:buChar char="•"/>
              <a:tabLst>
                <a:tab pos="2408238" algn="l"/>
              </a:tabLst>
              <a:defRPr/>
            </a:pPr>
            <a:r>
              <a:rPr lang="en-US" sz="1800">
                <a:solidFill>
                  <a:srgbClr val="FFFFFF"/>
                </a:solidFill>
              </a:rPr>
              <a:t>search first under the name of the nobility or province, i.e., </a:t>
            </a:r>
          </a:p>
          <a:p>
            <a:pPr marR="0" lvl="0" indent="-228600" fontAlgn="auto">
              <a:lnSpc>
                <a:spcPct val="90000"/>
              </a:lnSpc>
              <a:spcBef>
                <a:spcPts val="1000"/>
              </a:spcBef>
              <a:spcAft>
                <a:spcPts val="0"/>
              </a:spcAft>
              <a:buClrTx/>
              <a:buSzTx/>
              <a:buFont typeface="Arial" panose="020B0604020202020204" pitchFamily="34" charset="0"/>
              <a:buChar char="•"/>
              <a:tabLst>
                <a:tab pos="2408238" algn="l"/>
              </a:tabLst>
              <a:defRPr/>
            </a:pPr>
            <a:r>
              <a:rPr lang="en-US" sz="1800">
                <a:solidFill>
                  <a:srgbClr val="FFFFFF"/>
                </a:solidFill>
              </a:rPr>
              <a:t>Germany, Bayern</a:t>
            </a:r>
          </a:p>
          <a:p>
            <a:endParaRPr lang="en-US"/>
          </a:p>
        </p:txBody>
      </p:sp>
      <p:sp>
        <p:nvSpPr>
          <p:cNvPr id="9" name="Rectangle 8">
            <a:extLst>
              <a:ext uri="{FF2B5EF4-FFF2-40B4-BE49-F238E27FC236}">
                <a16:creationId xmlns:a16="http://schemas.microsoft.com/office/drawing/2014/main" id="{1272F73F-3754-4474-AF60-227939ADEAF8}"/>
              </a:ext>
            </a:extLst>
          </p:cNvPr>
          <p:cNvSpPr/>
          <p:nvPr/>
        </p:nvSpPr>
        <p:spPr>
          <a:xfrm>
            <a:off x="137160" y="3276600"/>
            <a:ext cx="3603171" cy="77724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indent="-228600" fontAlgn="auto">
              <a:lnSpc>
                <a:spcPct val="90000"/>
              </a:lnSpc>
              <a:spcBef>
                <a:spcPts val="1000"/>
              </a:spcBef>
              <a:spcAft>
                <a:spcPts val="0"/>
              </a:spcAft>
              <a:buClrTx/>
              <a:buSzTx/>
              <a:buFont typeface="Arial" panose="020B0604020202020204" pitchFamily="34" charset="0"/>
              <a:buChar char="•"/>
              <a:tabLst>
                <a:tab pos="2408238" algn="l"/>
              </a:tabLst>
              <a:defRPr/>
            </a:pPr>
            <a:endParaRPr lang="en-US" sz="1800">
              <a:solidFill>
                <a:srgbClr val="FFFFFF"/>
              </a:solidFill>
            </a:endParaRPr>
          </a:p>
          <a:p>
            <a:pPr marR="0" lvl="0" indent="-228600" fontAlgn="auto">
              <a:lnSpc>
                <a:spcPct val="90000"/>
              </a:lnSpc>
              <a:spcBef>
                <a:spcPts val="1000"/>
              </a:spcBef>
              <a:spcAft>
                <a:spcPts val="0"/>
              </a:spcAft>
              <a:buClrTx/>
              <a:buSzTx/>
              <a:buFont typeface="Arial" panose="020B0604020202020204" pitchFamily="34" charset="0"/>
              <a:buChar char="•"/>
              <a:tabLst>
                <a:tab pos="2408238" algn="l"/>
              </a:tabLst>
              <a:defRPr/>
            </a:pPr>
            <a:r>
              <a:rPr lang="en-US" sz="1800">
                <a:solidFill>
                  <a:srgbClr val="FFFFFF"/>
                </a:solidFill>
              </a:rPr>
              <a:t>Or under the city</a:t>
            </a:r>
            <a:endParaRPr kumimoji="0" lang="en-US" sz="1800" b="0" i="0" u="none" strike="noStrike" cap="none" spc="0" normalizeH="0" baseline="0" noProof="0">
              <a:ln>
                <a:noFill/>
              </a:ln>
              <a:solidFill>
                <a:srgbClr val="FFFFFF"/>
              </a:solidFill>
              <a:effectLst/>
              <a:uLnTx/>
              <a:uFillTx/>
            </a:endParaRPr>
          </a:p>
          <a:p>
            <a:pPr marR="0" lvl="0" indent="-228600" fontAlgn="auto">
              <a:lnSpc>
                <a:spcPct val="90000"/>
              </a:lnSpc>
              <a:spcBef>
                <a:spcPts val="1000"/>
              </a:spcBef>
              <a:spcAft>
                <a:spcPts val="0"/>
              </a:spcAft>
              <a:buClrTx/>
              <a:buSzTx/>
              <a:buFont typeface="Arial" panose="020B0604020202020204" pitchFamily="34" charset="0"/>
              <a:buChar char="•"/>
              <a:tabLst>
                <a:tab pos="2408238" algn="l"/>
              </a:tabLst>
              <a:defRPr/>
            </a:pPr>
            <a:r>
              <a:rPr lang="en-US" sz="1800">
                <a:solidFill>
                  <a:srgbClr val="FFFFFF"/>
                </a:solidFill>
              </a:rPr>
              <a:t>Germany, Bayern, Augsburg</a:t>
            </a:r>
            <a:endParaRPr kumimoji="0" lang="en-US" sz="1800" b="0" i="0" u="none" strike="noStrike" cap="none" spc="0" normalizeH="0" baseline="0" noProof="0">
              <a:ln>
                <a:noFill/>
              </a:ln>
              <a:solidFill>
                <a:srgbClr val="FFFFFF"/>
              </a:solidFill>
              <a:effectLst/>
              <a:uLnTx/>
              <a:uFillTx/>
            </a:endParaRPr>
          </a:p>
          <a:p>
            <a:endParaRPr lang="en-US"/>
          </a:p>
        </p:txBody>
      </p:sp>
      <p:sp>
        <p:nvSpPr>
          <p:cNvPr id="10" name="Rectangle 9">
            <a:extLst>
              <a:ext uri="{FF2B5EF4-FFF2-40B4-BE49-F238E27FC236}">
                <a16:creationId xmlns:a16="http://schemas.microsoft.com/office/drawing/2014/main" id="{05DFD906-1BCB-2DCC-CAF6-3C61DE3143F0}"/>
              </a:ext>
            </a:extLst>
          </p:cNvPr>
          <p:cNvSpPr/>
          <p:nvPr/>
        </p:nvSpPr>
        <p:spPr>
          <a:xfrm>
            <a:off x="270338" y="4731573"/>
            <a:ext cx="3603171" cy="77724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rPr>
              <a:t>Search next under the subject heading of Obituaries</a:t>
            </a:r>
          </a:p>
          <a:p>
            <a:pPr algn="ctr"/>
            <a:endParaRPr lang="en-US"/>
          </a:p>
        </p:txBody>
      </p:sp>
    </p:spTree>
    <p:extLst>
      <p:ext uri="{BB962C8B-B14F-4D97-AF65-F5344CB8AC3E}">
        <p14:creationId xmlns:p14="http://schemas.microsoft.com/office/powerpoint/2010/main" val="447441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8" grpId="0" animBg="1"/>
      <p:bldP spid="9" grpId="0" animBg="1"/>
      <p:bldP spid="10"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516C27E1-F1C6-4E4F-BA9A-7EE29F40FEF4}"/>
              </a:ext>
            </a:extLst>
          </p:cNvPr>
          <p:cNvSpPr txBox="1">
            <a:spLocks noChangeArrowheads="1"/>
          </p:cNvSpPr>
          <p:nvPr/>
        </p:nvSpPr>
        <p:spPr>
          <a:xfrm>
            <a:off x="247350" y="2854326"/>
            <a:ext cx="10753320" cy="11461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i="0" u="none" strike="noStrike" kern="1200" cap="none" spc="0" normalizeH="0" baseline="0" noProof="0">
                <a:ln>
                  <a:noFill/>
                </a:ln>
                <a:solidFill>
                  <a:sysClr val="windowText" lastClr="000000"/>
                </a:solidFill>
                <a:effectLst/>
                <a:uLnTx/>
                <a:uFillTx/>
                <a:latin typeface="Times New Roman" panose="02020603050405020304" pitchFamily="18" charset="0"/>
                <a:cs typeface="Times New Roman" panose="02020603050405020304" pitchFamily="18" charset="0"/>
              </a:rPr>
              <a:t>Accessing Funeral Sermons in German Periodicals</a:t>
            </a:r>
          </a:p>
        </p:txBody>
      </p:sp>
    </p:spTree>
    <p:extLst>
      <p:ext uri="{BB962C8B-B14F-4D97-AF65-F5344CB8AC3E}">
        <p14:creationId xmlns:p14="http://schemas.microsoft.com/office/powerpoint/2010/main" val="300115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CD120B-96D3-008F-2D72-A37FE8797A72}"/>
              </a:ext>
            </a:extLst>
          </p:cNvPr>
          <p:cNvPicPr>
            <a:picLocks noChangeAspect="1"/>
          </p:cNvPicPr>
          <p:nvPr/>
        </p:nvPicPr>
        <p:blipFill>
          <a:blip r:embed="rId3"/>
          <a:stretch>
            <a:fillRect/>
          </a:stretch>
        </p:blipFill>
        <p:spPr>
          <a:xfrm>
            <a:off x="0" y="536222"/>
            <a:ext cx="12192000" cy="5785556"/>
          </a:xfrm>
          <a:prstGeom prst="rect">
            <a:avLst/>
          </a:prstGeom>
        </p:spPr>
      </p:pic>
    </p:spTree>
    <p:extLst>
      <p:ext uri="{BB962C8B-B14F-4D97-AF65-F5344CB8AC3E}">
        <p14:creationId xmlns:p14="http://schemas.microsoft.com/office/powerpoint/2010/main" val="341054998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904A713-1B83-497A-93FB-3F1D40E714EF}"/>
              </a:ext>
            </a:extLst>
          </p:cNvPr>
          <p:cNvSpPr>
            <a:spLocks noGrp="1"/>
          </p:cNvSpPr>
          <p:nvPr>
            <p:ph type="title"/>
          </p:nvPr>
        </p:nvSpPr>
        <p:spPr>
          <a:xfrm>
            <a:off x="1653363" y="365760"/>
            <a:ext cx="9367203" cy="1188720"/>
          </a:xfrm>
        </p:spPr>
        <p:txBody>
          <a:bodyPr vert="horz" lIns="91440" tIns="45720" rIns="91440" bIns="45720" rtlCol="0" anchor="ctr">
            <a:normAutofit fontScale="90000"/>
          </a:bodyPr>
          <a:lstStyle/>
          <a:p>
            <a:pPr marL="0" marR="0" lvl="0" indent="0" algn="ctr" defTabSz="914400" rtl="0" eaLnBrk="0" fontAlgn="base" latinLnBrk="0" hangingPunct="0">
              <a:lnSpc>
                <a:spcPct val="100000"/>
              </a:lnSpc>
              <a:spcBef>
                <a:spcPct val="0"/>
              </a:spcBef>
              <a:spcAft>
                <a:spcPct val="0"/>
              </a:spcAft>
              <a:tabLst>
                <a:tab pos="2579688" algn="l"/>
              </a:tabLst>
            </a:pP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Die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Leichenpredigten</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in der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Gräflich</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von Schlitz-</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Görtz</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Wrisbergschen</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kumimoji="0" lang="en-US" altLang="en-US" sz="1050" b="0" i="0" u="none" strike="noStrike" cap="none" normalizeH="0" baseline="0">
                <a:ln>
                  <a:noFill/>
                </a:ln>
                <a:solidFill>
                  <a:schemeClr val="tx1"/>
                </a:solidFill>
                <a:effectLst/>
              </a:rPr>
            </a:b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Archiv</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für</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Sippenforschung</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und alle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verwandten</a:t>
            </a:r>
            <a:r>
              <a:rPr kumimoji="0" lang="en-US"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en-US" sz="2800" b="0" i="0" u="none" strike="noStrike" cap="none" normalizeH="0" baseline="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Gebiete</a:t>
            </a:r>
            <a:br>
              <a:rPr kumimoji="0" lang="en-US" altLang="en-US" sz="1050" b="0" i="0" u="none" strike="noStrike" cap="none" normalizeH="0" baseline="0">
                <a:ln>
                  <a:noFill/>
                </a:ln>
                <a:solidFill>
                  <a:schemeClr val="tx1"/>
                </a:solidFill>
                <a:effectLst/>
              </a:rPr>
            </a:br>
            <a:endParaRPr lang="en-US" sz="2800" kern="1200">
              <a:solidFill>
                <a:schemeClr val="tx1"/>
              </a:solidFill>
              <a:latin typeface="+mj-lt"/>
              <a:ea typeface="+mj-ea"/>
              <a:cs typeface="+mj-cs"/>
            </a:endParaRPr>
          </a:p>
        </p:txBody>
      </p:sp>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D896DD23-3D4D-4C83-ABCA-A3FCEC7ACFE3}"/>
              </a:ext>
            </a:extLst>
          </p:cNvPr>
          <p:cNvPicPr>
            <a:picLocks noChangeAspect="1"/>
          </p:cNvPicPr>
          <p:nvPr/>
        </p:nvPicPr>
        <p:blipFill>
          <a:blip r:embed="rId3"/>
          <a:stretch>
            <a:fillRect/>
          </a:stretch>
        </p:blipFill>
        <p:spPr>
          <a:xfrm>
            <a:off x="881991" y="1920184"/>
            <a:ext cx="5078408" cy="1188823"/>
          </a:xfrm>
          <a:prstGeom prst="rect">
            <a:avLst/>
          </a:prstGeom>
        </p:spPr>
      </p:pic>
      <p:pic>
        <p:nvPicPr>
          <p:cNvPr id="3" name="Picture 2">
            <a:extLst>
              <a:ext uri="{FF2B5EF4-FFF2-40B4-BE49-F238E27FC236}">
                <a16:creationId xmlns:a16="http://schemas.microsoft.com/office/drawing/2014/main" id="{E3C188DC-360C-4E00-BBCD-511FD88ACE21}"/>
              </a:ext>
            </a:extLst>
          </p:cNvPr>
          <p:cNvPicPr>
            <a:picLocks noChangeAspect="1"/>
          </p:cNvPicPr>
          <p:nvPr/>
        </p:nvPicPr>
        <p:blipFill>
          <a:blip r:embed="rId4"/>
          <a:stretch>
            <a:fillRect/>
          </a:stretch>
        </p:blipFill>
        <p:spPr>
          <a:xfrm>
            <a:off x="5979954" y="2176091"/>
            <a:ext cx="5108891" cy="4182218"/>
          </a:xfrm>
          <a:prstGeom prst="rect">
            <a:avLst/>
          </a:prstGeom>
        </p:spPr>
      </p:pic>
      <p:pic>
        <p:nvPicPr>
          <p:cNvPr id="9" name="Picture 8">
            <a:extLst>
              <a:ext uri="{FF2B5EF4-FFF2-40B4-BE49-F238E27FC236}">
                <a16:creationId xmlns:a16="http://schemas.microsoft.com/office/drawing/2014/main" id="{1210A3B8-3F25-4BCA-B43C-8160C4F72BCA}"/>
              </a:ext>
            </a:extLst>
          </p:cNvPr>
          <p:cNvPicPr>
            <a:picLocks noChangeAspect="1"/>
          </p:cNvPicPr>
          <p:nvPr/>
        </p:nvPicPr>
        <p:blipFill rotWithShape="1">
          <a:blip r:embed="rId5" cstate="print"/>
          <a:srcRect l="15391" t="8472" r="20625" b="7361"/>
          <a:stretch/>
        </p:blipFill>
        <p:spPr>
          <a:xfrm>
            <a:off x="660459" y="3216311"/>
            <a:ext cx="4702850" cy="3479764"/>
          </a:xfrm>
          <a:prstGeom prst="rect">
            <a:avLst/>
          </a:prstGeom>
        </p:spPr>
      </p:pic>
      <p:sp>
        <p:nvSpPr>
          <p:cNvPr id="4" name="Oval 3">
            <a:extLst>
              <a:ext uri="{FF2B5EF4-FFF2-40B4-BE49-F238E27FC236}">
                <a16:creationId xmlns:a16="http://schemas.microsoft.com/office/drawing/2014/main" id="{916E6F34-D57E-4A35-B931-EDDC11433D85}"/>
              </a:ext>
            </a:extLst>
          </p:cNvPr>
          <p:cNvSpPr/>
          <p:nvPr/>
        </p:nvSpPr>
        <p:spPr>
          <a:xfrm>
            <a:off x="2008554" y="4345354"/>
            <a:ext cx="836245" cy="77020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546629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5E662E8-017D-4B91-BD0C-4B67DD2B04C5}"/>
              </a:ext>
            </a:extLst>
          </p:cNvPr>
          <p:cNvSpPr/>
          <p:nvPr/>
        </p:nvSpPr>
        <p:spPr>
          <a:xfrm>
            <a:off x="800039" y="318166"/>
            <a:ext cx="6579449" cy="5766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Augsburg</a:t>
            </a:r>
          </a:p>
          <a:p>
            <a:r>
              <a:rPr lang="en-US" sz="2400" dirty="0" err="1">
                <a:solidFill>
                  <a:schemeClr val="tx1"/>
                </a:solidFill>
                <a:latin typeface="Times New Roman" panose="02020603050405020304" pitchFamily="18" charset="0"/>
                <a:cs typeface="Times New Roman" panose="02020603050405020304" pitchFamily="18" charset="0"/>
              </a:rPr>
              <a:t>Korb’sches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Sippenarchiv</a:t>
            </a:r>
            <a:r>
              <a:rPr lang="en-US" sz="2400" dirty="0">
                <a:solidFill>
                  <a:schemeClr val="tx1"/>
                </a:solidFill>
                <a:latin typeface="Times New Roman" panose="02020603050405020304" pitchFamily="18" charset="0"/>
                <a:cs typeface="Times New Roman" panose="02020603050405020304" pitchFamily="18" charset="0"/>
              </a:rPr>
              <a:t>, “Index to Augsburg City Archive 17th-18th Century Funeral Sermons.” Regensburg: </a:t>
            </a:r>
            <a:r>
              <a:rPr lang="en-US" sz="2400" dirty="0" err="1">
                <a:solidFill>
                  <a:schemeClr val="tx1"/>
                </a:solidFill>
                <a:latin typeface="Times New Roman" panose="02020603050405020304" pitchFamily="18" charset="0"/>
                <a:cs typeface="Times New Roman" panose="02020603050405020304" pitchFamily="18" charset="0"/>
              </a:rPr>
              <a:t>Korb’sches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Sippenarchiv</a:t>
            </a:r>
            <a:r>
              <a:rPr lang="en-US" sz="2400" dirty="0">
                <a:solidFill>
                  <a:schemeClr val="tx1"/>
                </a:solidFill>
                <a:latin typeface="Times New Roman" panose="02020603050405020304" pitchFamily="18" charset="0"/>
                <a:cs typeface="Times New Roman" panose="02020603050405020304" pitchFamily="18" charset="0"/>
              </a:rPr>
              <a:t>, 1963. (FSL 943 – B4df No. 28, microfilm 0924416 item 2</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Erlangen</a:t>
            </a:r>
          </a:p>
          <a:p>
            <a:r>
              <a:rPr lang="en-US" sz="2400" dirty="0" err="1">
                <a:solidFill>
                  <a:schemeClr val="tx1"/>
                </a:solidFill>
                <a:latin typeface="Times New Roman" panose="02020603050405020304" pitchFamily="18" charset="0"/>
                <a:cs typeface="Times New Roman" panose="02020603050405020304" pitchFamily="18" charset="0"/>
              </a:rPr>
              <a:t>Staehlin</a:t>
            </a:r>
            <a:r>
              <a:rPr lang="en-US" sz="2400" dirty="0">
                <a:solidFill>
                  <a:schemeClr val="tx1"/>
                </a:solidFill>
                <a:latin typeface="Times New Roman" panose="02020603050405020304" pitchFamily="18" charset="0"/>
                <a:cs typeface="Times New Roman" panose="02020603050405020304" pitchFamily="18" charset="0"/>
              </a:rPr>
              <a:t>, Agnes. “Index of Erlangen University Archive Funeral Sermons, Poetry and Eulogies 1518-1945” Erlangen: </a:t>
            </a:r>
            <a:r>
              <a:rPr lang="en-US" sz="2400" dirty="0" err="1">
                <a:solidFill>
                  <a:schemeClr val="tx1"/>
                </a:solidFill>
                <a:latin typeface="Times New Roman" panose="02020603050405020304" pitchFamily="18" charset="0"/>
                <a:cs typeface="Times New Roman" panose="02020603050405020304" pitchFamily="18" charset="0"/>
              </a:rPr>
              <a:t>Universitaetsbibliothek</a:t>
            </a:r>
            <a:r>
              <a:rPr lang="en-US" sz="2400" dirty="0">
                <a:solidFill>
                  <a:schemeClr val="tx1"/>
                </a:solidFill>
                <a:latin typeface="Times New Roman" panose="02020603050405020304" pitchFamily="18" charset="0"/>
                <a:cs typeface="Times New Roman" panose="02020603050405020304" pitchFamily="18" charset="0"/>
              </a:rPr>
              <a:t>, 1978. (FSL 943.3/E4 – V4s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Rothenburg </a:t>
            </a:r>
            <a:r>
              <a:rPr lang="en-US" sz="2400" dirty="0" err="1">
                <a:solidFill>
                  <a:schemeClr val="tx1"/>
                </a:solidFill>
                <a:latin typeface="Times New Roman" panose="02020603050405020304" pitchFamily="18" charset="0"/>
                <a:cs typeface="Times New Roman" panose="02020603050405020304" pitchFamily="18" charset="0"/>
              </a:rPr>
              <a:t>ob</a:t>
            </a:r>
            <a:r>
              <a:rPr lang="en-US" sz="2400" dirty="0">
                <a:solidFill>
                  <a:schemeClr val="tx1"/>
                </a:solidFill>
                <a:latin typeface="Times New Roman" panose="02020603050405020304" pitchFamily="18" charset="0"/>
                <a:cs typeface="Times New Roman" panose="02020603050405020304" pitchFamily="18" charset="0"/>
              </a:rPr>
              <a:t> der Tauber</a:t>
            </a:r>
          </a:p>
          <a:p>
            <a:r>
              <a:rPr lang="en-US" sz="2400" dirty="0">
                <a:solidFill>
                  <a:schemeClr val="tx1"/>
                </a:solidFill>
                <a:latin typeface="Times New Roman" panose="02020603050405020304" pitchFamily="18" charset="0"/>
                <a:cs typeface="Times New Roman" panose="02020603050405020304" pitchFamily="18" charset="0"/>
              </a:rPr>
              <a:t>Lenz, Rudolf. “Indexed Catalog of Funeral Sermons.” Marburg/Lahn: Schwarz-Verlag, c1983. Indexed, (FSL 943.3/R7</a:t>
            </a:r>
            <a:endParaRPr lang="en-US" sz="2800" dirty="0">
              <a:solidFill>
                <a:schemeClr val="tx1"/>
              </a:solidFill>
              <a:latin typeface="Times New Roman" panose="02020603050405020304" pitchFamily="18" charset="0"/>
              <a:cs typeface="Times New Roman" panose="02020603050405020304" pitchFamily="18" charset="0"/>
            </a:endParaRPr>
          </a:p>
          <a:p>
            <a:r>
              <a:rPr lang="en-US" sz="2800" dirty="0">
                <a:solidFill>
                  <a:schemeClr val="tx1"/>
                </a:solidFill>
                <a:latin typeface="Times New Roman" panose="02020603050405020304" pitchFamily="18" charset="0"/>
                <a:cs typeface="Times New Roman" panose="02020603050405020304" pitchFamily="18" charset="0"/>
              </a:rPr>
              <a:t>     </a:t>
            </a:r>
          </a:p>
        </p:txBody>
      </p:sp>
      <p:sp>
        <p:nvSpPr>
          <p:cNvPr id="16" name="TextBox 15">
            <a:extLst>
              <a:ext uri="{FF2B5EF4-FFF2-40B4-BE49-F238E27FC236}">
                <a16:creationId xmlns:a16="http://schemas.microsoft.com/office/drawing/2014/main" id="{B0471DBB-DCE6-4573-BBCA-BE4CBB4C52B0}"/>
              </a:ext>
            </a:extLst>
          </p:cNvPr>
          <p:cNvSpPr txBox="1"/>
          <p:nvPr/>
        </p:nvSpPr>
        <p:spPr>
          <a:xfrm>
            <a:off x="8633417" y="1202267"/>
            <a:ext cx="3291841" cy="3139321"/>
          </a:xfrm>
          <a:prstGeom prst="rect">
            <a:avLst/>
          </a:prstGeom>
          <a:noFill/>
        </p:spPr>
        <p:txBody>
          <a:bodyPr wrap="square">
            <a:spAutoFit/>
          </a:bodyPr>
          <a:lstStyle/>
          <a:p>
            <a:r>
              <a:rPr lang="en-US" sz="4000">
                <a:effectLst/>
                <a:latin typeface="Calibri" panose="020F0502020204030204" pitchFamily="34" charset="0"/>
                <a:ea typeface="Calibri" panose="020F0502020204030204" pitchFamily="34" charset="0"/>
                <a:cs typeface="Times New Roman" panose="02020603050405020304" pitchFamily="18" charset="0"/>
              </a:rPr>
              <a:t>Funeral Sermons Published in Books</a:t>
            </a:r>
          </a:p>
          <a:p>
            <a:endParaRPr lang="en-US" sz="2000">
              <a:latin typeface="Calibri" panose="020F0502020204030204" pitchFamily="34" charset="0"/>
              <a:cs typeface="Times New Roman" panose="02020603050405020304" pitchFamily="18" charset="0"/>
            </a:endParaRPr>
          </a:p>
          <a:p>
            <a:endParaRPr lang="en-US"/>
          </a:p>
        </p:txBody>
      </p:sp>
    </p:spTree>
    <p:extLst>
      <p:ext uri="{BB962C8B-B14F-4D97-AF65-F5344CB8AC3E}">
        <p14:creationId xmlns:p14="http://schemas.microsoft.com/office/powerpoint/2010/main" val="321905846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with low confidence">
            <a:extLst>
              <a:ext uri="{FF2B5EF4-FFF2-40B4-BE49-F238E27FC236}">
                <a16:creationId xmlns:a16="http://schemas.microsoft.com/office/drawing/2014/main" id="{7E5FFBE5-C452-4B14-869F-4F1F67CE71CE}"/>
              </a:ext>
            </a:extLst>
          </p:cNvPr>
          <p:cNvPicPr>
            <a:picLocks noChangeAspect="1"/>
          </p:cNvPicPr>
          <p:nvPr/>
        </p:nvPicPr>
        <p:blipFill>
          <a:blip r:embed="rId3"/>
          <a:stretch>
            <a:fillRect/>
          </a:stretch>
        </p:blipFill>
        <p:spPr>
          <a:xfrm>
            <a:off x="4413845" y="609600"/>
            <a:ext cx="7362460" cy="5110163"/>
          </a:xfrm>
          <a:prstGeom prst="rect">
            <a:avLst/>
          </a:prstGeom>
        </p:spPr>
      </p:pic>
      <p:sp>
        <p:nvSpPr>
          <p:cNvPr id="6" name="TextBox 5">
            <a:extLst>
              <a:ext uri="{FF2B5EF4-FFF2-40B4-BE49-F238E27FC236}">
                <a16:creationId xmlns:a16="http://schemas.microsoft.com/office/drawing/2014/main" id="{D3656619-2C3D-495A-B3C9-071020098241}"/>
              </a:ext>
            </a:extLst>
          </p:cNvPr>
          <p:cNvSpPr txBox="1"/>
          <p:nvPr/>
        </p:nvSpPr>
        <p:spPr>
          <a:xfrm>
            <a:off x="603737" y="1754257"/>
            <a:ext cx="3333263" cy="2616101"/>
          </a:xfrm>
          <a:prstGeom prst="rect">
            <a:avLst/>
          </a:prstGeom>
          <a:noFill/>
          <a:ln w="88900" cmpd="tri">
            <a:solidFill>
              <a:schemeClr val="tx1"/>
            </a:solidFill>
          </a:ln>
        </p:spPr>
        <p:txBody>
          <a:bodyPr wrap="square">
            <a:spAutoFit/>
          </a:bodyPr>
          <a:lstStyle/>
          <a:p>
            <a:pPr marL="457200" marR="0" algn="ctr">
              <a:spcBef>
                <a:spcPts val="0"/>
              </a:spcBef>
              <a:spcAft>
                <a:spcPts val="0"/>
              </a:spcAft>
              <a:tabLst>
                <a:tab pos="3457575" algn="l"/>
                <a:tab pos="5943600" algn="r"/>
              </a:tabLst>
            </a:pPr>
            <a:r>
              <a:rPr lang="en-US" sz="3600">
                <a:effectLst/>
                <a:latin typeface="Times New Roman" panose="02020603050405020304" pitchFamily="18" charset="0"/>
                <a:ea typeface="Calibri" panose="020F0502020204030204" pitchFamily="34" charset="0"/>
                <a:cs typeface="Times New Roman" panose="02020603050405020304" pitchFamily="18" charset="0"/>
              </a:rPr>
              <a:t>Funeral Sermons in German Repositories</a:t>
            </a:r>
          </a:p>
          <a:p>
            <a:pPr marL="457200" marR="0">
              <a:spcBef>
                <a:spcPts val="0"/>
              </a:spcBef>
              <a:spcAft>
                <a:spcPts val="0"/>
              </a:spcAft>
              <a:tabLst>
                <a:tab pos="3457575" algn="l"/>
                <a:tab pos="5943600" algn="r"/>
              </a:tabLst>
            </a:pPr>
            <a:r>
              <a:rPr lang="en-US" sz="20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126866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458" name="Rectangle 2">
            <a:extLst>
              <a:ext uri="{FF2B5EF4-FFF2-40B4-BE49-F238E27FC236}">
                <a16:creationId xmlns:a16="http://schemas.microsoft.com/office/drawing/2014/main" id="{17E5D4E9-4912-4071-A84A-F504D7C946F0}"/>
              </a:ext>
            </a:extLst>
          </p:cNvPr>
          <p:cNvSpPr>
            <a:spLocks noGrp="1" noChangeArrowheads="1"/>
          </p:cNvSpPr>
          <p:nvPr>
            <p:ph type="title"/>
          </p:nvPr>
        </p:nvSpPr>
        <p:spPr>
          <a:xfrm>
            <a:off x="334108" y="1"/>
            <a:ext cx="5303926" cy="6224953"/>
          </a:xfrm>
        </p:spPr>
        <p:txBody>
          <a:bodyPr vert="horz" lIns="91440" tIns="45720" rIns="91440" bIns="45720" rtlCol="0" anchor="b">
            <a:normAutofit/>
          </a:bodyPr>
          <a:lstStyle/>
          <a:p>
            <a:pPr>
              <a:defRPr/>
            </a:pPr>
            <a:r>
              <a:rPr lang="en-US" sz="4600" kern="1200">
                <a:solidFill>
                  <a:srgbClr val="FFFFFF"/>
                </a:solidFill>
                <a:latin typeface="+mj-lt"/>
                <a:ea typeface="+mj-ea"/>
                <a:cs typeface="+mj-cs"/>
              </a:rPr>
              <a:t>Minerva, </a:t>
            </a:r>
            <a:r>
              <a:rPr lang="en-US" sz="4600" kern="1200" err="1">
                <a:solidFill>
                  <a:srgbClr val="FFFFFF"/>
                </a:solidFill>
                <a:latin typeface="+mj-lt"/>
                <a:ea typeface="+mj-ea"/>
                <a:cs typeface="+mj-cs"/>
              </a:rPr>
              <a:t>Achive</a:t>
            </a:r>
            <a:r>
              <a:rPr lang="en-US" sz="4600" kern="1200">
                <a:solidFill>
                  <a:srgbClr val="FFFFFF"/>
                </a:solidFill>
                <a:latin typeface="+mj-lt"/>
                <a:ea typeface="+mj-ea"/>
                <a:cs typeface="+mj-cs"/>
              </a:rPr>
              <a:t> </a:t>
            </a:r>
            <a:r>
              <a:rPr lang="en-US" sz="4600" kern="1200" err="1">
                <a:solidFill>
                  <a:srgbClr val="FFFFFF"/>
                </a:solidFill>
                <a:latin typeface="+mj-lt"/>
                <a:ea typeface="+mj-ea"/>
                <a:cs typeface="+mj-cs"/>
              </a:rPr>
              <a:t>im</a:t>
            </a:r>
            <a:r>
              <a:rPr lang="en-US" sz="4600" kern="1200">
                <a:solidFill>
                  <a:srgbClr val="FFFFFF"/>
                </a:solidFill>
                <a:latin typeface="+mj-lt"/>
                <a:ea typeface="+mj-ea"/>
                <a:cs typeface="+mj-cs"/>
              </a:rPr>
              <a:t> </a:t>
            </a:r>
            <a:r>
              <a:rPr lang="en-US" sz="4600" kern="1200" err="1">
                <a:solidFill>
                  <a:srgbClr val="FFFFFF"/>
                </a:solidFill>
                <a:latin typeface="+mj-lt"/>
                <a:ea typeface="+mj-ea"/>
                <a:cs typeface="+mj-cs"/>
              </a:rPr>
              <a:t>deutschsprachigen</a:t>
            </a:r>
            <a:br>
              <a:rPr lang="en-US" sz="4600">
                <a:solidFill>
                  <a:srgbClr val="FFFFFF"/>
                </a:solidFill>
              </a:rPr>
            </a:br>
            <a:r>
              <a:rPr lang="en-US" sz="4600" kern="1200">
                <a:solidFill>
                  <a:srgbClr val="FFFFFF"/>
                </a:solidFill>
                <a:latin typeface="+mj-lt"/>
                <a:ea typeface="+mj-ea"/>
                <a:cs typeface="+mj-cs"/>
              </a:rPr>
              <a:t>Raum</a:t>
            </a:r>
            <a:br>
              <a:rPr lang="en-US" sz="4600" kern="1200">
                <a:solidFill>
                  <a:srgbClr val="FFFFFF"/>
                </a:solidFill>
                <a:latin typeface="+mj-lt"/>
                <a:ea typeface="+mj-ea"/>
                <a:cs typeface="+mj-cs"/>
              </a:rPr>
            </a:br>
            <a:br>
              <a:rPr lang="en-US" sz="4600" kern="1200">
                <a:solidFill>
                  <a:srgbClr val="FFFFFF"/>
                </a:solidFill>
                <a:latin typeface="+mj-lt"/>
                <a:ea typeface="+mj-ea"/>
                <a:cs typeface="+mj-cs"/>
              </a:rPr>
            </a:br>
            <a:r>
              <a:rPr lang="en-US" sz="4600" kern="1200">
                <a:latin typeface="+mj-lt"/>
                <a:ea typeface="+mj-ea"/>
                <a:cs typeface="+mj-cs"/>
              </a:rPr>
              <a:t>Locating archives with Funeral </a:t>
            </a:r>
            <a:br>
              <a:rPr lang="en-US" sz="4600" kern="1200">
                <a:latin typeface="+mj-lt"/>
                <a:ea typeface="+mj-ea"/>
                <a:cs typeface="+mj-cs"/>
              </a:rPr>
            </a:br>
            <a:r>
              <a:rPr lang="en-US" sz="4600" kern="1200">
                <a:latin typeface="+mj-lt"/>
                <a:ea typeface="+mj-ea"/>
                <a:cs typeface="+mj-cs"/>
              </a:rPr>
              <a:t>Sermons</a:t>
            </a:r>
          </a:p>
        </p:txBody>
      </p:sp>
      <p:pic>
        <p:nvPicPr>
          <p:cNvPr id="2" name="Picture 1">
            <a:extLst>
              <a:ext uri="{FF2B5EF4-FFF2-40B4-BE49-F238E27FC236}">
                <a16:creationId xmlns:a16="http://schemas.microsoft.com/office/drawing/2014/main" id="{252E6D4D-9120-459A-8FBA-DBEAA298894F}"/>
              </a:ext>
            </a:extLst>
          </p:cNvPr>
          <p:cNvPicPr>
            <a:picLocks noChangeAspect="1"/>
          </p:cNvPicPr>
          <p:nvPr/>
        </p:nvPicPr>
        <p:blipFill>
          <a:blip r:embed="rId3"/>
          <a:stretch>
            <a:fillRect/>
          </a:stretch>
        </p:blipFill>
        <p:spPr>
          <a:xfrm>
            <a:off x="6553967" y="1655286"/>
            <a:ext cx="1812396" cy="4095809"/>
          </a:xfrm>
          <a:prstGeom prst="rect">
            <a:avLst/>
          </a:prstGeom>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354" name="Picture 4" descr="BADC0339">
            <a:extLst>
              <a:ext uri="{FF2B5EF4-FFF2-40B4-BE49-F238E27FC236}">
                <a16:creationId xmlns:a16="http://schemas.microsoft.com/office/drawing/2014/main" id="{E4EEB33E-CED7-4C2E-98AB-55B1BB8EB0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30" t="45377" r="43806" b="40514"/>
          <a:stretch>
            <a:fillRect/>
          </a:stretch>
        </p:blipFill>
        <p:spPr bwMode="auto">
          <a:xfrm>
            <a:off x="2438400" y="152401"/>
            <a:ext cx="7010400"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355" name="Picture 5" descr="3FF802AF">
            <a:extLst>
              <a:ext uri="{FF2B5EF4-FFF2-40B4-BE49-F238E27FC236}">
                <a16:creationId xmlns:a16="http://schemas.microsoft.com/office/drawing/2014/main" id="{BD98785F-86C3-4A42-B96E-88375FE3A5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5609" t="17636" r="9702" b="65955"/>
          <a:stretch>
            <a:fillRect/>
          </a:stretch>
        </p:blipFill>
        <p:spPr bwMode="auto">
          <a:xfrm>
            <a:off x="2438400" y="3086100"/>
            <a:ext cx="70104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0534" name="Line 6">
            <a:extLst>
              <a:ext uri="{FF2B5EF4-FFF2-40B4-BE49-F238E27FC236}">
                <a16:creationId xmlns:a16="http://schemas.microsoft.com/office/drawing/2014/main" id="{58449FE5-EA2C-44FB-A79C-D1C4434927AA}"/>
              </a:ext>
            </a:extLst>
          </p:cNvPr>
          <p:cNvSpPr>
            <a:spLocks noChangeShapeType="1"/>
          </p:cNvSpPr>
          <p:nvPr/>
        </p:nvSpPr>
        <p:spPr bwMode="auto">
          <a:xfrm>
            <a:off x="7162800" y="5562600"/>
            <a:ext cx="21336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790535" name="Line 7">
            <a:extLst>
              <a:ext uri="{FF2B5EF4-FFF2-40B4-BE49-F238E27FC236}">
                <a16:creationId xmlns:a16="http://schemas.microsoft.com/office/drawing/2014/main" id="{A5F08C4D-D0AB-4044-96B6-84CA575A8E96}"/>
              </a:ext>
            </a:extLst>
          </p:cNvPr>
          <p:cNvSpPr>
            <a:spLocks noChangeShapeType="1"/>
          </p:cNvSpPr>
          <p:nvPr/>
        </p:nvSpPr>
        <p:spPr bwMode="auto">
          <a:xfrm>
            <a:off x="2590800" y="5791200"/>
            <a:ext cx="11430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 name="Oval 1">
            <a:extLst>
              <a:ext uri="{FF2B5EF4-FFF2-40B4-BE49-F238E27FC236}">
                <a16:creationId xmlns:a16="http://schemas.microsoft.com/office/drawing/2014/main" id="{88849AA3-3477-4026-9589-917EFDF8C6FD}"/>
              </a:ext>
            </a:extLst>
          </p:cNvPr>
          <p:cNvSpPr/>
          <p:nvPr/>
        </p:nvSpPr>
        <p:spPr>
          <a:xfrm>
            <a:off x="2672200" y="2775204"/>
            <a:ext cx="1499616" cy="9144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05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90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0534" grpId="0" animBg="1"/>
      <p:bldP spid="790535" grpId="0" animBg="1"/>
      <p:bldP spid="2" grpId="0"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1C775-0345-4A4A-882A-A064A91EE562}"/>
              </a:ext>
            </a:extLst>
          </p:cNvPr>
          <p:cNvSpPr>
            <a:spLocks noGrp="1"/>
          </p:cNvSpPr>
          <p:nvPr>
            <p:ph type="title"/>
          </p:nvPr>
        </p:nvSpPr>
        <p:spPr>
          <a:xfrm>
            <a:off x="1524000" y="3178497"/>
            <a:ext cx="9144000" cy="1503231"/>
          </a:xfrm>
        </p:spPr>
        <p:txBody>
          <a:bodyPr vert="horz" lIns="91440" tIns="45720" rIns="91440" bIns="45720" rtlCol="0" anchor="b">
            <a:normAutofit fontScale="90000"/>
          </a:bodyPr>
          <a:lstStyle/>
          <a:p>
            <a:r>
              <a:rPr lang="en-US" sz="4800" kern="1200">
                <a:solidFill>
                  <a:schemeClr val="tx1"/>
                </a:solidFill>
                <a:latin typeface="+mj-lt"/>
                <a:ea typeface="+mj-ea"/>
                <a:cs typeface="+mj-cs"/>
              </a:rPr>
              <a:t>How do you determine if your ancestor had a funeral sermon?</a:t>
            </a:r>
            <a:br>
              <a:rPr lang="en-US" sz="4800" kern="1200">
                <a:solidFill>
                  <a:schemeClr val="tx1"/>
                </a:solidFill>
                <a:latin typeface="+mj-lt"/>
                <a:ea typeface="+mj-ea"/>
                <a:cs typeface="+mj-cs"/>
              </a:rPr>
            </a:br>
            <a:endParaRPr lang="en-US" sz="4800" kern="1200">
              <a:solidFill>
                <a:schemeClr val="tx1"/>
              </a:solidFill>
              <a:latin typeface="+mj-lt"/>
              <a:ea typeface="+mj-ea"/>
              <a:cs typeface="+mj-cs"/>
            </a:endParaRPr>
          </a:p>
        </p:txBody>
      </p:sp>
      <p:sp>
        <p:nvSpPr>
          <p:cNvPr id="10" name="TextBox 9">
            <a:extLst>
              <a:ext uri="{FF2B5EF4-FFF2-40B4-BE49-F238E27FC236}">
                <a16:creationId xmlns:a16="http://schemas.microsoft.com/office/drawing/2014/main" id="{6AAE2980-9F8F-4AB6-BDED-57D22679DB50}"/>
              </a:ext>
            </a:extLst>
          </p:cNvPr>
          <p:cNvSpPr txBox="1"/>
          <p:nvPr/>
        </p:nvSpPr>
        <p:spPr>
          <a:xfrm>
            <a:off x="7347204" y="4633990"/>
            <a:ext cx="4844796" cy="2308324"/>
          </a:xfrm>
          <a:prstGeom prst="rect">
            <a:avLst/>
          </a:prstGeom>
          <a:noFill/>
        </p:spPr>
        <p:txBody>
          <a:bodyPr wrap="square">
            <a:spAutoFit/>
          </a:bodyPr>
          <a:lstStyle/>
          <a:p>
            <a:r>
              <a:rPr kumimoji="0" lang="en-US" sz="4800" b="0" i="0" u="none" strike="noStrike" kern="1200" cap="none" spc="0" normalizeH="0" baseline="0" noProof="0">
                <a:ln>
                  <a:noFill/>
                </a:ln>
                <a:solidFill>
                  <a:prstClr val="black"/>
                </a:solidFill>
                <a:effectLst/>
                <a:uLnTx/>
                <a:uFillTx/>
                <a:latin typeface="Calibri Light" panose="020F0302020204030204"/>
                <a:ea typeface="+mj-ea"/>
                <a:cs typeface="+mj-cs"/>
              </a:rPr>
              <a:t>Search the church death and burial records</a:t>
            </a:r>
            <a:endParaRPr lang="en-US"/>
          </a:p>
        </p:txBody>
      </p:sp>
    </p:spTree>
    <p:extLst>
      <p:ext uri="{BB962C8B-B14F-4D97-AF65-F5344CB8AC3E}">
        <p14:creationId xmlns:p14="http://schemas.microsoft.com/office/powerpoint/2010/main" val="177992559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 letter&#10;&#10;Description automatically generated">
            <a:extLst>
              <a:ext uri="{FF2B5EF4-FFF2-40B4-BE49-F238E27FC236}">
                <a16:creationId xmlns:a16="http://schemas.microsoft.com/office/drawing/2014/main" id="{38C6874A-618F-49BB-90CF-F20F5E560690}"/>
              </a:ext>
            </a:extLst>
          </p:cNvPr>
          <p:cNvPicPr>
            <a:picLocks noChangeAspect="1"/>
          </p:cNvPicPr>
          <p:nvPr/>
        </p:nvPicPr>
        <p:blipFill>
          <a:blip r:embed="rId3"/>
          <a:stretch>
            <a:fillRect/>
          </a:stretch>
        </p:blipFill>
        <p:spPr>
          <a:xfrm>
            <a:off x="2596896" y="225465"/>
            <a:ext cx="7956804" cy="4845490"/>
          </a:xfrm>
          <a:prstGeom prst="rect">
            <a:avLst/>
          </a:prstGeom>
        </p:spPr>
      </p:pic>
      <p:sp>
        <p:nvSpPr>
          <p:cNvPr id="5" name="Rectangle 4">
            <a:extLst>
              <a:ext uri="{FF2B5EF4-FFF2-40B4-BE49-F238E27FC236}">
                <a16:creationId xmlns:a16="http://schemas.microsoft.com/office/drawing/2014/main" id="{7A4D7021-A4DF-4C19-9028-AFA5DDBE176B}"/>
              </a:ext>
            </a:extLst>
          </p:cNvPr>
          <p:cNvSpPr/>
          <p:nvPr/>
        </p:nvSpPr>
        <p:spPr>
          <a:xfrm>
            <a:off x="5138928" y="3886087"/>
            <a:ext cx="5084064" cy="56724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4C134F17-817F-433C-9465-1C3BF5AB0A22}"/>
              </a:ext>
            </a:extLst>
          </p:cNvPr>
          <p:cNvSpPr/>
          <p:nvPr/>
        </p:nvSpPr>
        <p:spPr>
          <a:xfrm>
            <a:off x="1863969" y="5345723"/>
            <a:ext cx="8686800" cy="12485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Times New Roman" panose="02020603050405020304" pitchFamily="18" charset="0"/>
                <a:cs typeface="Times New Roman" panose="02020603050405020304" pitchFamily="18" charset="0"/>
              </a:rPr>
              <a:t>“</a:t>
            </a:r>
            <a:r>
              <a:rPr lang="en-US" sz="2800" dirty="0" err="1">
                <a:solidFill>
                  <a:schemeClr val="tx1"/>
                </a:solidFill>
                <a:latin typeface="Times New Roman" panose="02020603050405020304" pitchFamily="18" charset="0"/>
                <a:cs typeface="Times New Roman" panose="02020603050405020304" pitchFamily="18" charset="0"/>
              </a:rPr>
              <a:t>mit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einer</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Leichenpredigt</a:t>
            </a:r>
            <a:r>
              <a:rPr lang="en-US" sz="2800" dirty="0">
                <a:solidFill>
                  <a:schemeClr val="tx1"/>
                </a:solidFill>
                <a:latin typeface="Times New Roman" panose="02020603050405020304" pitchFamily="18" charset="0"/>
                <a:cs typeface="Times New Roman" panose="02020603050405020304" pitchFamily="18" charset="0"/>
              </a:rPr>
              <a:t> von der </a:t>
            </a:r>
            <a:r>
              <a:rPr lang="en-US" sz="2800" dirty="0" err="1">
                <a:solidFill>
                  <a:schemeClr val="tx1"/>
                </a:solidFill>
                <a:latin typeface="Times New Roman" panose="02020603050405020304" pitchFamily="18" charset="0"/>
                <a:cs typeface="Times New Roman" panose="02020603050405020304" pitchFamily="18" charset="0"/>
              </a:rPr>
              <a:t>Kanzel</a:t>
            </a:r>
            <a:r>
              <a:rPr lang="en-US" sz="2800" dirty="0">
                <a:solidFill>
                  <a:schemeClr val="tx1"/>
                </a:solidFill>
                <a:latin typeface="Times New Roman" panose="02020603050405020304" pitchFamily="18" charset="0"/>
                <a:cs typeface="Times New Roman" panose="02020603050405020304" pitchFamily="18" charset="0"/>
              </a:rPr>
              <a:t>”</a:t>
            </a:r>
          </a:p>
          <a:p>
            <a:pPr algn="ctr"/>
            <a:r>
              <a:rPr lang="en-US" sz="2800" dirty="0">
                <a:solidFill>
                  <a:schemeClr val="tx1"/>
                </a:solidFill>
                <a:latin typeface="Times New Roman" panose="02020603050405020304" pitchFamily="18" charset="0"/>
                <a:cs typeface="Times New Roman" panose="02020603050405020304" pitchFamily="18" charset="0"/>
              </a:rPr>
              <a:t>With a funeral sermon from the pulpit</a:t>
            </a:r>
          </a:p>
        </p:txBody>
      </p:sp>
    </p:spTree>
    <p:extLst>
      <p:ext uri="{BB962C8B-B14F-4D97-AF65-F5344CB8AC3E}">
        <p14:creationId xmlns:p14="http://schemas.microsoft.com/office/powerpoint/2010/main" val="227407609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72C5BA-A1B9-400B-95C4-A12700CE7AE8}"/>
              </a:ext>
            </a:extLst>
          </p:cNvPr>
          <p:cNvSpPr>
            <a:spLocks noGrp="1"/>
          </p:cNvSpPr>
          <p:nvPr>
            <p:ph type="title"/>
          </p:nvPr>
        </p:nvSpPr>
        <p:spPr>
          <a:xfrm>
            <a:off x="1524000" y="2245809"/>
            <a:ext cx="9144000" cy="1564716"/>
          </a:xfrm>
        </p:spPr>
        <p:txBody>
          <a:bodyPr vert="horz" lIns="91440" tIns="45720" rIns="91440" bIns="45720" rtlCol="0" anchor="b">
            <a:normAutofit/>
          </a:bodyPr>
          <a:lstStyle/>
          <a:p>
            <a:pPr algn="ctr"/>
            <a:r>
              <a:rPr lang="en-US" sz="4800" kern="1200">
                <a:solidFill>
                  <a:schemeClr val="tx1"/>
                </a:solidFill>
                <a:latin typeface="+mj-lt"/>
                <a:ea typeface="+mj-ea"/>
                <a:cs typeface="+mj-cs"/>
              </a:rPr>
              <a:t>Errors in Funeral Sermons</a:t>
            </a:r>
          </a:p>
        </p:txBody>
      </p:sp>
    </p:spTree>
    <p:extLst>
      <p:ext uri="{BB962C8B-B14F-4D97-AF65-F5344CB8AC3E}">
        <p14:creationId xmlns:p14="http://schemas.microsoft.com/office/powerpoint/2010/main" val="399924808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790FF9-689A-4AFC-8D64-5A965D93553E}"/>
              </a:ext>
            </a:extLst>
          </p:cNvPr>
          <p:cNvSpPr>
            <a:spLocks noGrp="1"/>
          </p:cNvSpPr>
          <p:nvPr>
            <p:ph type="title"/>
          </p:nvPr>
        </p:nvSpPr>
        <p:spPr>
          <a:xfrm>
            <a:off x="885090" y="1383527"/>
            <a:ext cx="6255379" cy="4175166"/>
          </a:xfrm>
        </p:spPr>
        <p:txBody>
          <a:bodyPr vert="horz" lIns="91440" tIns="45720" rIns="91440" bIns="45720" rtlCol="0" anchor="ctr">
            <a:noAutofit/>
          </a:bodyPr>
          <a:lstStyle/>
          <a:p>
            <a:r>
              <a:rPr lang="en-US" sz="2400" b="1" kern="1200">
                <a:solidFill>
                  <a:schemeClr val="tx1">
                    <a:lumMod val="75000"/>
                    <a:lumOff val="25000"/>
                  </a:schemeClr>
                </a:solidFill>
              </a:rPr>
              <a:t>		Funeral Sermon of:</a:t>
            </a:r>
            <a:br>
              <a:rPr lang="en-US" sz="2400" b="1" kern="1200">
                <a:solidFill>
                  <a:schemeClr val="tx1">
                    <a:lumMod val="75000"/>
                    <a:lumOff val="25000"/>
                  </a:schemeClr>
                </a:solidFill>
              </a:rPr>
            </a:br>
            <a:r>
              <a:rPr lang="en-US" sz="2400" b="1" kern="1200" err="1">
                <a:solidFill>
                  <a:schemeClr val="tx1">
                    <a:lumMod val="75000"/>
                    <a:lumOff val="25000"/>
                  </a:schemeClr>
                </a:solidFill>
              </a:rPr>
              <a:t>Rosine</a:t>
            </a:r>
            <a:r>
              <a:rPr lang="en-US" sz="2400" b="1" kern="1200">
                <a:solidFill>
                  <a:schemeClr val="tx1">
                    <a:lumMod val="75000"/>
                    <a:lumOff val="25000"/>
                  </a:schemeClr>
                </a:solidFill>
              </a:rPr>
              <a:t> Maria Sophia Donner, maiden name  </a:t>
            </a:r>
            <a:r>
              <a:rPr lang="en-US" sz="2400" b="1" kern="1200" err="1">
                <a:solidFill>
                  <a:schemeClr val="tx1">
                    <a:lumMod val="75000"/>
                    <a:lumOff val="25000"/>
                  </a:schemeClr>
                </a:solidFill>
              </a:rPr>
              <a:t>Husswedel</a:t>
            </a:r>
            <a:br>
              <a:rPr lang="en-US" sz="2400" b="1" kern="1200">
                <a:solidFill>
                  <a:schemeClr val="tx1">
                    <a:lumMod val="75000"/>
                    <a:lumOff val="25000"/>
                  </a:schemeClr>
                </a:solidFill>
              </a:rPr>
            </a:br>
            <a:br>
              <a:rPr lang="en-US" sz="2400" b="1" kern="1200">
                <a:solidFill>
                  <a:schemeClr val="tx1">
                    <a:lumMod val="75000"/>
                    <a:lumOff val="25000"/>
                  </a:schemeClr>
                </a:solidFill>
              </a:rPr>
            </a:br>
            <a:br>
              <a:rPr lang="en-US" sz="2400" b="1" kern="1200">
                <a:solidFill>
                  <a:schemeClr val="tx1">
                    <a:lumMod val="75000"/>
                    <a:lumOff val="25000"/>
                  </a:schemeClr>
                </a:solidFill>
              </a:rPr>
            </a:br>
            <a:r>
              <a:rPr lang="en-US" sz="2400" b="1">
                <a:solidFill>
                  <a:schemeClr val="tx1">
                    <a:lumMod val="75000"/>
                    <a:lumOff val="25000"/>
                  </a:schemeClr>
                </a:solidFill>
              </a:rPr>
              <a:t>FATHER</a:t>
            </a:r>
            <a:r>
              <a:rPr lang="en-US" sz="2400">
                <a:solidFill>
                  <a:schemeClr val="tx1">
                    <a:lumMod val="75000"/>
                    <a:lumOff val="25000"/>
                  </a:schemeClr>
                </a:solidFill>
              </a:rPr>
              <a:t>: Johann (Joachim Bernhard </a:t>
            </a:r>
            <a:r>
              <a:rPr lang="en-US" sz="2400" err="1">
                <a:solidFill>
                  <a:schemeClr val="tx1">
                    <a:lumMod val="75000"/>
                    <a:lumOff val="25000"/>
                  </a:schemeClr>
                </a:solidFill>
              </a:rPr>
              <a:t>Husswedel</a:t>
            </a:r>
            <a:br>
              <a:rPr lang="en-US" sz="2400">
                <a:solidFill>
                  <a:schemeClr val="tx1">
                    <a:lumMod val="75000"/>
                    <a:lumOff val="25000"/>
                  </a:schemeClr>
                </a:solidFill>
              </a:rPr>
            </a:br>
            <a:br>
              <a:rPr lang="en-US" sz="2400">
                <a:solidFill>
                  <a:schemeClr val="tx1">
                    <a:lumMod val="75000"/>
                    <a:lumOff val="25000"/>
                  </a:schemeClr>
                </a:solidFill>
              </a:rPr>
            </a:br>
            <a:r>
              <a:rPr lang="en-US" sz="2400" b="1">
                <a:solidFill>
                  <a:schemeClr val="tx1">
                    <a:lumMod val="75000"/>
                    <a:lumOff val="25000"/>
                  </a:schemeClr>
                </a:solidFill>
              </a:rPr>
              <a:t>OLDER SISTER</a:t>
            </a:r>
            <a:r>
              <a:rPr lang="en-US" sz="2400">
                <a:solidFill>
                  <a:schemeClr val="tx1">
                    <a:lumMod val="75000"/>
                    <a:lumOff val="25000"/>
                  </a:schemeClr>
                </a:solidFill>
              </a:rPr>
              <a:t>: married in 1759 (married 15 October 1754)</a:t>
            </a:r>
            <a:br>
              <a:rPr lang="en-US" sz="2400">
                <a:solidFill>
                  <a:schemeClr val="tx1">
                    <a:lumMod val="75000"/>
                    <a:lumOff val="25000"/>
                  </a:schemeClr>
                </a:solidFill>
              </a:rPr>
            </a:br>
            <a:br>
              <a:rPr lang="en-US" sz="2400">
                <a:solidFill>
                  <a:schemeClr val="tx1">
                    <a:lumMod val="75000"/>
                    <a:lumOff val="25000"/>
                  </a:schemeClr>
                </a:solidFill>
              </a:rPr>
            </a:br>
            <a:r>
              <a:rPr lang="en-US" sz="2400" b="1">
                <a:solidFill>
                  <a:schemeClr val="tx1">
                    <a:lumMod val="75000"/>
                    <a:lumOff val="25000"/>
                  </a:schemeClr>
                </a:solidFill>
              </a:rPr>
              <a:t>HUSBAND</a:t>
            </a:r>
            <a:r>
              <a:rPr lang="en-US" sz="2400">
                <a:solidFill>
                  <a:schemeClr val="tx1">
                    <a:lumMod val="75000"/>
                    <a:lumOff val="25000"/>
                  </a:schemeClr>
                </a:solidFill>
              </a:rPr>
              <a:t>: married Johann Wilhelm Donner 16 September 1764 (married 15 October 1764)</a:t>
            </a:r>
            <a:br>
              <a:rPr lang="en-US" sz="2400">
                <a:solidFill>
                  <a:schemeClr val="tx1">
                    <a:lumMod val="75000"/>
                    <a:lumOff val="25000"/>
                  </a:schemeClr>
                </a:solidFill>
              </a:rPr>
            </a:br>
            <a:br>
              <a:rPr lang="en-US" sz="2400">
                <a:solidFill>
                  <a:schemeClr val="tx1">
                    <a:lumMod val="75000"/>
                    <a:lumOff val="25000"/>
                  </a:schemeClr>
                </a:solidFill>
              </a:rPr>
            </a:br>
            <a:r>
              <a:rPr lang="en-US" sz="2400" b="1">
                <a:solidFill>
                  <a:schemeClr val="tx1">
                    <a:lumMod val="75000"/>
                    <a:lumOff val="25000"/>
                  </a:schemeClr>
                </a:solidFill>
              </a:rPr>
              <a:t>SON</a:t>
            </a:r>
            <a:r>
              <a:rPr lang="en-US" sz="2400">
                <a:solidFill>
                  <a:schemeClr val="tx1">
                    <a:lumMod val="75000"/>
                    <a:lumOff val="25000"/>
                  </a:schemeClr>
                </a:solidFill>
              </a:rPr>
              <a:t>: 18 years old (age 21 years old)</a:t>
            </a:r>
            <a:br>
              <a:rPr lang="en-US" sz="2400">
                <a:solidFill>
                  <a:schemeClr val="tx1">
                    <a:lumMod val="75000"/>
                    <a:lumOff val="25000"/>
                  </a:schemeClr>
                </a:solidFill>
              </a:rPr>
            </a:br>
            <a:br>
              <a:rPr lang="en-US" sz="2400">
                <a:solidFill>
                  <a:schemeClr val="tx1">
                    <a:lumMod val="75000"/>
                    <a:lumOff val="25000"/>
                  </a:schemeClr>
                </a:solidFill>
              </a:rPr>
            </a:br>
            <a:r>
              <a:rPr lang="en-US" sz="2400" b="1">
                <a:solidFill>
                  <a:schemeClr val="tx1">
                    <a:lumMod val="75000"/>
                    <a:lumOff val="25000"/>
                  </a:schemeClr>
                </a:solidFill>
              </a:rPr>
              <a:t>DAUGHTER</a:t>
            </a:r>
            <a:r>
              <a:rPr lang="en-US" sz="2400">
                <a:solidFill>
                  <a:schemeClr val="tx1">
                    <a:lumMod val="75000"/>
                    <a:lumOff val="25000"/>
                  </a:schemeClr>
                </a:solidFill>
              </a:rPr>
              <a:t>: 7 years old (age 3 years old)</a:t>
            </a:r>
            <a:endParaRPr lang="en-US" sz="2400" kern="1200">
              <a:solidFill>
                <a:schemeClr val="tx1">
                  <a:lumMod val="75000"/>
                  <a:lumOff val="25000"/>
                </a:schemeClr>
              </a:solidFill>
            </a:endParaRPr>
          </a:p>
        </p:txBody>
      </p:sp>
      <p:sp>
        <p:nvSpPr>
          <p:cNvPr id="13" name="TextBox 12">
            <a:extLst>
              <a:ext uri="{FF2B5EF4-FFF2-40B4-BE49-F238E27FC236}">
                <a16:creationId xmlns:a16="http://schemas.microsoft.com/office/drawing/2014/main" id="{A193B246-8044-40ED-9D93-BA4B2CE63AA5}"/>
              </a:ext>
            </a:extLst>
          </p:cNvPr>
          <p:cNvSpPr txBox="1"/>
          <p:nvPr/>
        </p:nvSpPr>
        <p:spPr>
          <a:xfrm>
            <a:off x="7785642" y="1641865"/>
            <a:ext cx="3521268" cy="1938992"/>
          </a:xfrm>
          <a:prstGeom prst="rect">
            <a:avLst/>
          </a:prstGeom>
          <a:noFill/>
        </p:spPr>
        <p:txBody>
          <a:bodyPr wrap="square">
            <a:spAutoFit/>
          </a:bodyPr>
          <a:lstStyle/>
          <a:p>
            <a:r>
              <a:rPr kumimoji="0" lang="en-US" sz="4000" b="0" i="0" u="none" strike="noStrike" kern="1200" cap="none" spc="0" normalizeH="0" baseline="0" noProof="0">
                <a:ln>
                  <a:noFill/>
                </a:ln>
                <a:solidFill>
                  <a:prstClr val="black"/>
                </a:solidFill>
                <a:effectLst/>
                <a:uLnTx/>
                <a:uFillTx/>
                <a:latin typeface="Calibri Light" panose="020F0302020204030204"/>
                <a:ea typeface="+mj-ea"/>
                <a:cs typeface="+mj-cs"/>
              </a:rPr>
              <a:t>Mistakes in Names and Dates</a:t>
            </a:r>
            <a:endParaRPr lang="en-US"/>
          </a:p>
        </p:txBody>
      </p:sp>
    </p:spTree>
    <p:extLst>
      <p:ext uri="{BB962C8B-B14F-4D97-AF65-F5344CB8AC3E}">
        <p14:creationId xmlns:p14="http://schemas.microsoft.com/office/powerpoint/2010/main" val="66208857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4AE156-E41D-4CE6-B491-A90851451CAE}"/>
              </a:ext>
            </a:extLst>
          </p:cNvPr>
          <p:cNvSpPr>
            <a:spLocks noGrp="1"/>
          </p:cNvSpPr>
          <p:nvPr>
            <p:ph type="title"/>
          </p:nvPr>
        </p:nvSpPr>
        <p:spPr>
          <a:xfrm>
            <a:off x="1524000" y="2527169"/>
            <a:ext cx="9144000" cy="1183191"/>
          </a:xfrm>
        </p:spPr>
        <p:txBody>
          <a:bodyPr vert="horz" lIns="91440" tIns="45720" rIns="91440" bIns="45720" rtlCol="0" anchor="b">
            <a:normAutofit/>
          </a:bodyPr>
          <a:lstStyle/>
          <a:p>
            <a:pPr algn="ctr"/>
            <a:r>
              <a:rPr lang="en-US" sz="4800" kern="1200">
                <a:solidFill>
                  <a:schemeClr val="tx1"/>
                </a:solidFill>
                <a:latin typeface="+mj-lt"/>
                <a:ea typeface="+mj-ea"/>
                <a:cs typeface="+mj-cs"/>
              </a:rPr>
              <a:t>Wrong Ancestor</a:t>
            </a:r>
          </a:p>
        </p:txBody>
      </p:sp>
    </p:spTree>
    <p:extLst>
      <p:ext uri="{BB962C8B-B14F-4D97-AF65-F5344CB8AC3E}">
        <p14:creationId xmlns:p14="http://schemas.microsoft.com/office/powerpoint/2010/main" val="2319851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360922-71CC-E278-F451-71A66132EC16}"/>
              </a:ext>
            </a:extLst>
          </p:cNvPr>
          <p:cNvPicPr>
            <a:picLocks noChangeAspect="1"/>
          </p:cNvPicPr>
          <p:nvPr/>
        </p:nvPicPr>
        <p:blipFill>
          <a:blip r:embed="rId3"/>
          <a:stretch>
            <a:fillRect/>
          </a:stretch>
        </p:blipFill>
        <p:spPr>
          <a:xfrm>
            <a:off x="103939" y="1237944"/>
            <a:ext cx="11984122" cy="4382112"/>
          </a:xfrm>
          <a:prstGeom prst="rect">
            <a:avLst/>
          </a:prstGeom>
        </p:spPr>
      </p:pic>
      <p:sp>
        <p:nvSpPr>
          <p:cNvPr id="4" name="Rectangle 3">
            <a:extLst>
              <a:ext uri="{FF2B5EF4-FFF2-40B4-BE49-F238E27FC236}">
                <a16:creationId xmlns:a16="http://schemas.microsoft.com/office/drawing/2014/main" id="{4507CFD4-AD7B-10F9-11CF-8B5BC3D192C1}"/>
              </a:ext>
            </a:extLst>
          </p:cNvPr>
          <p:cNvSpPr/>
          <p:nvPr/>
        </p:nvSpPr>
        <p:spPr>
          <a:xfrm>
            <a:off x="265471" y="2241755"/>
            <a:ext cx="3215148" cy="870155"/>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720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67F1-F2DA-4C1E-90FB-B6ACB15AA306}"/>
              </a:ext>
            </a:extLst>
          </p:cNvPr>
          <p:cNvSpPr>
            <a:spLocks noGrp="1"/>
          </p:cNvSpPr>
          <p:nvPr>
            <p:ph type="title"/>
          </p:nvPr>
        </p:nvSpPr>
        <p:spPr>
          <a:xfrm>
            <a:off x="838200" y="365126"/>
            <a:ext cx="9808597" cy="1146176"/>
          </a:xfrm>
        </p:spPr>
        <p:txBody>
          <a:bodyPr vert="horz" lIns="91440" tIns="45720" rIns="91440" bIns="45720" rtlCol="0" anchor="ctr">
            <a:normAutofit/>
          </a:bodyPr>
          <a:lstStyle/>
          <a:p>
            <a:pPr algn="ctr"/>
            <a:r>
              <a:rPr lang="en-US" sz="3700" kern="1200">
                <a:solidFill>
                  <a:schemeClr val="bg1"/>
                </a:solidFill>
                <a:latin typeface="+mj-lt"/>
                <a:ea typeface="+mj-ea"/>
                <a:cs typeface="+mj-cs"/>
              </a:rPr>
              <a:t>Andreas </a:t>
            </a:r>
            <a:r>
              <a:rPr lang="en-US" sz="3700" kern="1200" err="1">
                <a:solidFill>
                  <a:schemeClr val="bg1"/>
                </a:solidFill>
                <a:latin typeface="+mj-lt"/>
                <a:ea typeface="+mj-ea"/>
                <a:cs typeface="+mj-cs"/>
              </a:rPr>
              <a:t>Covinus</a:t>
            </a:r>
            <a:br>
              <a:rPr lang="en-US" sz="3700" kern="1200">
                <a:solidFill>
                  <a:schemeClr val="bg1"/>
                </a:solidFill>
                <a:latin typeface="+mj-lt"/>
                <a:ea typeface="+mj-ea"/>
                <a:cs typeface="+mj-cs"/>
              </a:rPr>
            </a:br>
            <a:r>
              <a:rPr lang="en-US" sz="3700" kern="1200">
                <a:solidFill>
                  <a:schemeClr val="bg1"/>
                </a:solidFill>
                <a:latin typeface="+mj-lt"/>
                <a:ea typeface="+mj-ea"/>
                <a:cs typeface="+mj-cs"/>
              </a:rPr>
              <a:t>Funeral Sermon – Family History</a:t>
            </a:r>
          </a:p>
        </p:txBody>
      </p:sp>
      <p:sp>
        <p:nvSpPr>
          <p:cNvPr id="3" name="Rectangle 2">
            <a:extLst>
              <a:ext uri="{FF2B5EF4-FFF2-40B4-BE49-F238E27FC236}">
                <a16:creationId xmlns:a16="http://schemas.microsoft.com/office/drawing/2014/main" id="{E6FD240F-03D2-4487-81BA-31B7D08C9B10}"/>
              </a:ext>
            </a:extLst>
          </p:cNvPr>
          <p:cNvSpPr/>
          <p:nvPr/>
        </p:nvSpPr>
        <p:spPr>
          <a:xfrm>
            <a:off x="1357865" y="1690688"/>
            <a:ext cx="7315200" cy="44370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p>
            <a:pPr>
              <a:lnSpc>
                <a:spcPct val="90000"/>
              </a:lnSpc>
              <a:spcAft>
                <a:spcPts val="600"/>
              </a:spcAft>
            </a:pPr>
            <a:r>
              <a:rPr lang="en-US" sz="2800" dirty="0">
                <a:solidFill>
                  <a:schemeClr val="tx1"/>
                </a:solidFill>
                <a:latin typeface="Times New Roman" panose="02020603050405020304" pitchFamily="18" charset="0"/>
                <a:cs typeface="Times New Roman" panose="02020603050405020304" pitchFamily="18" charset="0"/>
              </a:rPr>
              <a:t>Born: 1575</a:t>
            </a:r>
          </a:p>
          <a:p>
            <a:pPr>
              <a:lnSpc>
                <a:spcPct val="90000"/>
              </a:lnSpc>
              <a:spcAft>
                <a:spcPts val="600"/>
              </a:spcAft>
            </a:pPr>
            <a:r>
              <a:rPr lang="en-US" sz="2800" dirty="0">
                <a:solidFill>
                  <a:schemeClr val="tx1"/>
                </a:solidFill>
                <a:latin typeface="Times New Roman" panose="02020603050405020304" pitchFamily="18" charset="0"/>
                <a:cs typeface="Times New Roman" panose="02020603050405020304" pitchFamily="18" charset="0"/>
              </a:rPr>
              <a:t>Place: </a:t>
            </a:r>
            <a:r>
              <a:rPr lang="en-US" sz="2800" dirty="0" err="1">
                <a:solidFill>
                  <a:schemeClr val="tx1"/>
                </a:solidFill>
                <a:latin typeface="Times New Roman" panose="02020603050405020304" pitchFamily="18" charset="0"/>
                <a:cs typeface="Times New Roman" panose="02020603050405020304" pitchFamily="18" charset="0"/>
              </a:rPr>
              <a:t>Neuhaldensleben</a:t>
            </a:r>
            <a:endParaRPr lang="en-US" sz="2800" dirty="0">
              <a:solidFill>
                <a:schemeClr val="tx1"/>
              </a:solidFill>
              <a:latin typeface="Times New Roman" panose="02020603050405020304" pitchFamily="18" charset="0"/>
              <a:cs typeface="Times New Roman" panose="02020603050405020304" pitchFamily="18" charset="0"/>
            </a:endParaRPr>
          </a:p>
          <a:p>
            <a:pPr>
              <a:lnSpc>
                <a:spcPct val="90000"/>
              </a:lnSpc>
              <a:spcAft>
                <a:spcPts val="600"/>
              </a:spcAft>
            </a:pPr>
            <a:r>
              <a:rPr lang="en-US" sz="2800" dirty="0">
                <a:solidFill>
                  <a:schemeClr val="tx1"/>
                </a:solidFill>
                <a:latin typeface="Times New Roman" panose="02020603050405020304" pitchFamily="18" charset="0"/>
                <a:cs typeface="Times New Roman" panose="02020603050405020304" pitchFamily="18" charset="0"/>
              </a:rPr>
              <a:t>Descendant of the theologian Anton Corvinus, assistant of Martin Luther.</a:t>
            </a:r>
          </a:p>
          <a:p>
            <a:pPr lvl="1" indent="-228600">
              <a:lnSpc>
                <a:spcPct val="90000"/>
              </a:lnSpc>
              <a:spcAft>
                <a:spcPts val="600"/>
              </a:spcAft>
              <a:buFont typeface="Arial" panose="020B0604020202020204" pitchFamily="34" charset="0"/>
              <a:buChar char="•"/>
            </a:pPr>
            <a:endParaRPr lang="en-US" sz="2800" dirty="0">
              <a:solidFill>
                <a:schemeClr val="tx1"/>
              </a:solidFill>
              <a:latin typeface="Times New Roman" panose="02020603050405020304" pitchFamily="18" charset="0"/>
              <a:cs typeface="Times New Roman" panose="02020603050405020304" pitchFamily="18" charset="0"/>
            </a:endParaRPr>
          </a:p>
          <a:p>
            <a:pPr marL="228600" lvl="1">
              <a:lnSpc>
                <a:spcPct val="90000"/>
              </a:lnSpc>
              <a:spcAft>
                <a:spcPts val="600"/>
              </a:spcAft>
            </a:pPr>
            <a:r>
              <a:rPr lang="en-US" sz="2800" dirty="0">
                <a:solidFill>
                  <a:schemeClr val="tx1"/>
                </a:solidFill>
                <a:latin typeface="Times New Roman" panose="02020603050405020304" pitchFamily="18" charset="0"/>
                <a:cs typeface="Times New Roman" panose="02020603050405020304" pitchFamily="18" charset="0"/>
              </a:rPr>
              <a:t>Anton Corvinus had five children. Only a daughter survived to have children. </a:t>
            </a:r>
          </a:p>
          <a:p>
            <a:pPr marL="228600" lvl="1">
              <a:lnSpc>
                <a:spcPct val="90000"/>
              </a:lnSpc>
              <a:spcAft>
                <a:spcPts val="600"/>
              </a:spcAft>
            </a:pPr>
            <a:endPar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28600" lvl="1">
              <a:lnSpc>
                <a:spcPct val="90000"/>
              </a:lnSpc>
              <a:spcAft>
                <a:spcPts val="60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Never assume anything and verify everything!</a:t>
            </a:r>
            <a:endParaRPr lang="en-US" sz="2800" b="1" dirty="0">
              <a:solidFill>
                <a:schemeClr val="tx1"/>
              </a:solidFill>
              <a:latin typeface="Times New Roman" panose="02020603050405020304" pitchFamily="18" charset="0"/>
              <a:cs typeface="Times New Roman" panose="02020603050405020304" pitchFamily="18" charset="0"/>
            </a:endParaRPr>
          </a:p>
          <a:p>
            <a:pPr indent="-228600">
              <a:lnSpc>
                <a:spcPct val="90000"/>
              </a:lnSpc>
              <a:spcAft>
                <a:spcPts val="600"/>
              </a:spcAft>
              <a:buFont typeface="Arial" panose="020B0604020202020204" pitchFamily="34" charset="0"/>
              <a:buChar char="•"/>
            </a:pPr>
            <a:endParaRPr lang="en-US" sz="2400" dirty="0">
              <a:solidFill>
                <a:schemeClr val="tx1"/>
              </a:solidFill>
            </a:endParaRPr>
          </a:p>
        </p:txBody>
      </p:sp>
    </p:spTree>
    <p:extLst>
      <p:ext uri="{BB962C8B-B14F-4D97-AF65-F5344CB8AC3E}">
        <p14:creationId xmlns:p14="http://schemas.microsoft.com/office/powerpoint/2010/main" val="91114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a:extLst>
              <a:ext uri="{FF2B5EF4-FFF2-40B4-BE49-F238E27FC236}">
                <a16:creationId xmlns:a16="http://schemas.microsoft.com/office/drawing/2014/main" id="{77225956-5751-5896-B7FA-70A2B8FA4F68}"/>
              </a:ext>
            </a:extLst>
          </p:cNvPr>
          <p:cNvSpPr>
            <a:spLocks noGrp="1" noChangeArrowheads="1"/>
          </p:cNvSpPr>
          <p:nvPr>
            <p:ph type="title"/>
          </p:nvPr>
        </p:nvSpPr>
        <p:spPr>
          <a:xfrm>
            <a:off x="1981200" y="879753"/>
            <a:ext cx="8229600" cy="868362"/>
          </a:xfrm>
        </p:spPr>
        <p:txBody>
          <a:bodyPr/>
          <a:lstStyle/>
          <a:p>
            <a:pPr eaLnBrk="1" hangingPunct="1">
              <a:defRPr/>
            </a:pPr>
            <a:r>
              <a:rPr lang="en-US" b="1">
                <a:solidFill>
                  <a:schemeClr val="accent2"/>
                </a:solidFill>
                <a:effectLst>
                  <a:outerShdw blurRad="38100" dist="38100" dir="2700000" algn="tl">
                    <a:srgbClr val="000000"/>
                  </a:outerShdw>
                </a:effectLst>
              </a:rPr>
              <a:t>Finding a Coat of Arms</a:t>
            </a:r>
          </a:p>
        </p:txBody>
      </p:sp>
      <p:sp>
        <p:nvSpPr>
          <p:cNvPr id="3" name="TextBox 2">
            <a:extLst>
              <a:ext uri="{FF2B5EF4-FFF2-40B4-BE49-F238E27FC236}">
                <a16:creationId xmlns:a16="http://schemas.microsoft.com/office/drawing/2014/main" id="{423319CD-DDF5-64D8-E09E-99AB16F88B8F}"/>
              </a:ext>
            </a:extLst>
          </p:cNvPr>
          <p:cNvSpPr txBox="1"/>
          <p:nvPr/>
        </p:nvSpPr>
        <p:spPr>
          <a:xfrm>
            <a:off x="3048000" y="3079067"/>
            <a:ext cx="6096000" cy="1323439"/>
          </a:xfrm>
          <a:prstGeom prst="rect">
            <a:avLst/>
          </a:prstGeom>
          <a:noFill/>
          <a:ln w="203200" cmpd="tri">
            <a:solidFill>
              <a:srgbClr val="CC9900"/>
            </a:solidFill>
          </a:ln>
        </p:spPr>
        <p:txBody>
          <a:bodyPr wrap="square">
            <a:spAutoFit/>
          </a:bodyPr>
          <a:lstStyle/>
          <a:p>
            <a:pPr algn="ctr"/>
            <a:r>
              <a:rPr lang="en-US" sz="4000">
                <a:latin typeface="Times New Roman" panose="02020603050405020304" pitchFamily="18" charset="0"/>
                <a:ea typeface="Calibri" panose="020F0502020204030204" pitchFamily="34" charset="0"/>
                <a:cs typeface="Times New Roman" panose="02020603050405020304" pitchFamily="18" charset="0"/>
              </a:rPr>
              <a:t>S</a:t>
            </a:r>
            <a:r>
              <a:rPr lang="en-US" sz="4000">
                <a:effectLst/>
                <a:latin typeface="Times New Roman" panose="02020603050405020304" pitchFamily="18" charset="0"/>
                <a:ea typeface="Calibri" panose="020F0502020204030204" pitchFamily="34" charset="0"/>
                <a:cs typeface="Times New Roman" panose="02020603050405020304" pitchFamily="18" charset="0"/>
              </a:rPr>
              <a:t>teps and resources to use to find </a:t>
            </a:r>
            <a:r>
              <a:rPr lang="en-US" sz="4000">
                <a:latin typeface="Times New Roman" panose="02020603050405020304" pitchFamily="18" charset="0"/>
                <a:ea typeface="Calibri" panose="020F0502020204030204" pitchFamily="34" charset="0"/>
                <a:cs typeface="Times New Roman" panose="02020603050405020304" pitchFamily="18" charset="0"/>
              </a:rPr>
              <a:t>a</a:t>
            </a:r>
            <a:r>
              <a:rPr lang="en-US" sz="4000">
                <a:effectLst/>
                <a:latin typeface="Times New Roman" panose="02020603050405020304" pitchFamily="18" charset="0"/>
                <a:ea typeface="Calibri" panose="020F0502020204030204" pitchFamily="34" charset="0"/>
                <a:cs typeface="Times New Roman" panose="02020603050405020304" pitchFamily="18" charset="0"/>
              </a:rPr>
              <a:t> coat of arms.</a:t>
            </a:r>
            <a:endParaRPr lang="en-US" sz="4000">
              <a:latin typeface="Times New Roman" panose="02020603050405020304" pitchFamily="18" charset="0"/>
              <a:cs typeface="Times New Roman" panose="02020603050405020304" pitchFamily="18" charset="0"/>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6" name="Picture 2" descr="6D4387B5">
            <a:extLst>
              <a:ext uri="{FF2B5EF4-FFF2-40B4-BE49-F238E27FC236}">
                <a16:creationId xmlns:a16="http://schemas.microsoft.com/office/drawing/2014/main" id="{B7129797-EC3C-7360-A5B7-00950659B4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99" t="7722" r="34441" b="43732"/>
          <a:stretch>
            <a:fillRect/>
          </a:stretch>
        </p:blipFill>
        <p:spPr bwMode="auto">
          <a:xfrm>
            <a:off x="2518298" y="228600"/>
            <a:ext cx="6154738"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2147" name="Rectangle 3">
            <a:extLst>
              <a:ext uri="{FF2B5EF4-FFF2-40B4-BE49-F238E27FC236}">
                <a16:creationId xmlns:a16="http://schemas.microsoft.com/office/drawing/2014/main" id="{B4682B51-0256-A239-2194-D2A4F999716D}"/>
              </a:ext>
            </a:extLst>
          </p:cNvPr>
          <p:cNvSpPr>
            <a:spLocks noChangeArrowheads="1"/>
          </p:cNvSpPr>
          <p:nvPr/>
        </p:nvSpPr>
        <p:spPr bwMode="auto">
          <a:xfrm>
            <a:off x="7010400" y="228600"/>
            <a:ext cx="1676400" cy="1447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5701" name="AutoShape 5">
            <a:extLst>
              <a:ext uri="{FF2B5EF4-FFF2-40B4-BE49-F238E27FC236}">
                <a16:creationId xmlns:a16="http://schemas.microsoft.com/office/drawing/2014/main" id="{A50CF594-2248-AB2B-FCBA-F49CC92DEE67}"/>
              </a:ext>
            </a:extLst>
          </p:cNvPr>
          <p:cNvSpPr>
            <a:spLocks noChangeArrowheads="1"/>
          </p:cNvSpPr>
          <p:nvPr/>
        </p:nvSpPr>
        <p:spPr bwMode="auto">
          <a:xfrm>
            <a:off x="5337698" y="4673599"/>
            <a:ext cx="1676400" cy="16764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chemeClr val="bg1"/>
                </a:solidFill>
                <a:effectLst/>
                <a:uLnTx/>
                <a:uFillTx/>
                <a:latin typeface="Arial" panose="020B0604020202020204" pitchFamily="34" charset="0"/>
                <a:ea typeface="+mn-ea"/>
                <a:cs typeface="+mn-cs"/>
              </a:rPr>
              <a:t>943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chemeClr val="bg1"/>
                </a:solidFill>
                <a:effectLst/>
                <a:uLnTx/>
                <a:uFillTx/>
                <a:latin typeface="Arial" panose="020B0604020202020204" pitchFamily="34" charset="0"/>
                <a:ea typeface="+mn-ea"/>
                <a:cs typeface="+mn-cs"/>
              </a:rPr>
              <a:t>D6j</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chemeClr val="bg1"/>
                </a:solidFill>
                <a:effectLst/>
                <a:uLnTx/>
                <a:uFillTx/>
                <a:latin typeface="Arial" panose="020B0604020202020204" pitchFamily="34" charset="0"/>
                <a:ea typeface="+mn-ea"/>
                <a:cs typeface="+mn-cs"/>
              </a:rPr>
              <a:t>index</a:t>
            </a:r>
          </a:p>
        </p:txBody>
      </p:sp>
      <p:pic>
        <p:nvPicPr>
          <p:cNvPr id="2" name="Picture 1">
            <a:extLst>
              <a:ext uri="{FF2B5EF4-FFF2-40B4-BE49-F238E27FC236}">
                <a16:creationId xmlns:a16="http://schemas.microsoft.com/office/drawing/2014/main" id="{6BA8E1D0-A514-4074-7663-D842F21B00D5}"/>
              </a:ext>
            </a:extLst>
          </p:cNvPr>
          <p:cNvPicPr>
            <a:picLocks noChangeAspect="1"/>
          </p:cNvPicPr>
          <p:nvPr/>
        </p:nvPicPr>
        <p:blipFill>
          <a:blip r:embed="rId4"/>
          <a:stretch>
            <a:fillRect/>
          </a:stretch>
        </p:blipFill>
        <p:spPr>
          <a:xfrm>
            <a:off x="7688585" y="267083"/>
            <a:ext cx="4328535" cy="6236749"/>
          </a:xfrm>
          <a:prstGeom prst="rect">
            <a:avLst/>
          </a:prstGeom>
        </p:spPr>
      </p:pic>
      <p:sp>
        <p:nvSpPr>
          <p:cNvPr id="3" name="Rectangle 2">
            <a:extLst>
              <a:ext uri="{FF2B5EF4-FFF2-40B4-BE49-F238E27FC236}">
                <a16:creationId xmlns:a16="http://schemas.microsoft.com/office/drawing/2014/main" id="{941DF06C-CFC2-6D6B-8077-D801BD839307}"/>
              </a:ext>
            </a:extLst>
          </p:cNvPr>
          <p:cNvSpPr/>
          <p:nvPr/>
        </p:nvSpPr>
        <p:spPr>
          <a:xfrm>
            <a:off x="8377513" y="3052482"/>
            <a:ext cx="3114923" cy="1828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Times New Roman" panose="02020603050405020304" pitchFamily="18" charset="0"/>
                <a:cs typeface="Times New Roman" panose="02020603050405020304" pitchFamily="18" charset="0"/>
              </a:rPr>
              <a:t>General Index to </a:t>
            </a:r>
            <a:r>
              <a:rPr lang="en-US" sz="2800" err="1">
                <a:solidFill>
                  <a:schemeClr val="tx1"/>
                </a:solidFill>
                <a:latin typeface="Times New Roman" panose="02020603050405020304" pitchFamily="18" charset="0"/>
                <a:cs typeface="Times New Roman" panose="02020603050405020304" pitchFamily="18" charset="0"/>
              </a:rPr>
              <a:t>Siebmacher</a:t>
            </a:r>
            <a:r>
              <a:rPr lang="en-US" sz="2800">
                <a:solidFill>
                  <a:schemeClr val="tx1"/>
                </a:solidFill>
                <a:latin typeface="Times New Roman" panose="02020603050405020304" pitchFamily="18" charset="0"/>
                <a:cs typeface="Times New Roman" panose="02020603050405020304" pitchFamily="18" charset="0"/>
              </a:rPr>
              <a:t> Coats of Arms Books</a:t>
            </a:r>
          </a:p>
          <a:p>
            <a:pPr algn="ctr"/>
            <a:r>
              <a:rPr lang="en-US" sz="2800">
                <a:solidFill>
                  <a:schemeClr val="tx1"/>
                </a:solidFill>
                <a:latin typeface="Times New Roman" panose="02020603050405020304" pitchFamily="18" charset="0"/>
                <a:cs typeface="Times New Roman" panose="02020603050405020304" pitchFamily="18" charset="0"/>
              </a:rPr>
              <a:t>1605 - 1967</a:t>
            </a:r>
          </a:p>
        </p:txBody>
      </p:sp>
      <p:sp>
        <p:nvSpPr>
          <p:cNvPr id="5" name="Flowchart: Document 4">
            <a:extLst>
              <a:ext uri="{FF2B5EF4-FFF2-40B4-BE49-F238E27FC236}">
                <a16:creationId xmlns:a16="http://schemas.microsoft.com/office/drawing/2014/main" id="{416D86FA-8FAE-69E1-1119-E5B1FA74C30F}"/>
              </a:ext>
            </a:extLst>
          </p:cNvPr>
          <p:cNvSpPr/>
          <p:nvPr/>
        </p:nvSpPr>
        <p:spPr>
          <a:xfrm>
            <a:off x="215153" y="1344706"/>
            <a:ext cx="2084294" cy="2339788"/>
          </a:xfrm>
          <a:prstGeom prst="flowChartDocument">
            <a:avLst/>
          </a:prstGeom>
          <a:solidFill>
            <a:srgbClr val="FFC000">
              <a:alpha val="2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Times New Roman" panose="02020603050405020304" pitchFamily="18" charset="0"/>
                <a:cs typeface="Times New Roman" panose="02020603050405020304" pitchFamily="18" charset="0"/>
              </a:rPr>
              <a:t>Brummer</a:t>
            </a:r>
          </a:p>
          <a:p>
            <a:pPr algn="ctr"/>
            <a:r>
              <a:rPr lang="en-US" sz="2800">
                <a:solidFill>
                  <a:schemeClr val="tx1"/>
                </a:solidFill>
                <a:latin typeface="Times New Roman" panose="02020603050405020304" pitchFamily="18" charset="0"/>
                <a:cs typeface="Times New Roman" panose="02020603050405020304" pitchFamily="18" charset="0"/>
              </a:rPr>
              <a:t>Family</a:t>
            </a:r>
          </a:p>
          <a:p>
            <a:pPr algn="ctr"/>
            <a:r>
              <a:rPr lang="en-US" sz="2800">
                <a:solidFill>
                  <a:schemeClr val="tx1"/>
                </a:solidFill>
                <a:latin typeface="Times New Roman" panose="02020603050405020304" pitchFamily="18" charset="0"/>
                <a:cs typeface="Times New Roman" panose="02020603050405020304" pitchFamily="18" charset="0"/>
              </a:rPr>
              <a:t>of</a:t>
            </a:r>
          </a:p>
          <a:p>
            <a:pPr algn="ctr"/>
            <a:r>
              <a:rPr lang="en-US" sz="2800">
                <a:solidFill>
                  <a:schemeClr val="tx1"/>
                </a:solidFill>
                <a:latin typeface="Times New Roman" panose="02020603050405020304" pitchFamily="18" charset="0"/>
                <a:cs typeface="Times New Roman" panose="02020603050405020304" pitchFamily="18" charset="0"/>
              </a:rPr>
              <a:t>Württemberg</a:t>
            </a:r>
          </a:p>
        </p:txBody>
      </p:sp>
      <p:sp>
        <p:nvSpPr>
          <p:cNvPr id="4" name="Rectangle 3">
            <a:extLst>
              <a:ext uri="{FF2B5EF4-FFF2-40B4-BE49-F238E27FC236}">
                <a16:creationId xmlns:a16="http://schemas.microsoft.com/office/drawing/2014/main" id="{FD36C399-AAC5-888B-16FA-19366BD34676}"/>
              </a:ext>
            </a:extLst>
          </p:cNvPr>
          <p:cNvSpPr/>
          <p:nvPr/>
        </p:nvSpPr>
        <p:spPr>
          <a:xfrm>
            <a:off x="5244353" y="267083"/>
            <a:ext cx="1806071" cy="6362317"/>
          </a:xfrm>
          <a:prstGeom prst="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925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5701" grpId="0"/>
      <p:bldP spid="925701" grpId="1"/>
      <p:bldP spid="3"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2" descr="91019827">
            <a:extLst>
              <a:ext uri="{FF2B5EF4-FFF2-40B4-BE49-F238E27FC236}">
                <a16:creationId xmlns:a16="http://schemas.microsoft.com/office/drawing/2014/main" id="{D05C3B76-AD13-C9D9-2F00-38DFC39FC7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4184" t="59724" r="20255" b="13565"/>
          <a:stretch>
            <a:fillRect/>
          </a:stretch>
        </p:blipFill>
        <p:spPr bwMode="auto">
          <a:xfrm>
            <a:off x="3671041" y="329361"/>
            <a:ext cx="7620000" cy="6237287"/>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929795" name="Line 3">
            <a:extLst>
              <a:ext uri="{FF2B5EF4-FFF2-40B4-BE49-F238E27FC236}">
                <a16:creationId xmlns:a16="http://schemas.microsoft.com/office/drawing/2014/main" id="{25A560DB-590C-3648-855E-7181AFF4A7D9}"/>
              </a:ext>
            </a:extLst>
          </p:cNvPr>
          <p:cNvSpPr>
            <a:spLocks noChangeShapeType="1"/>
          </p:cNvSpPr>
          <p:nvPr/>
        </p:nvSpPr>
        <p:spPr bwMode="auto">
          <a:xfrm>
            <a:off x="7785841" y="5051612"/>
            <a:ext cx="1219200" cy="0"/>
          </a:xfrm>
          <a:prstGeom prst="line">
            <a:avLst/>
          </a:prstGeom>
          <a:noFill/>
          <a:ln w="3175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 name="Rectangle 1">
            <a:extLst>
              <a:ext uri="{FF2B5EF4-FFF2-40B4-BE49-F238E27FC236}">
                <a16:creationId xmlns:a16="http://schemas.microsoft.com/office/drawing/2014/main" id="{2E682384-68F7-6BEA-4FC6-1C0022BA77B6}"/>
              </a:ext>
            </a:extLst>
          </p:cNvPr>
          <p:cNvSpPr/>
          <p:nvPr/>
        </p:nvSpPr>
        <p:spPr>
          <a:xfrm>
            <a:off x="8000994" y="5109883"/>
            <a:ext cx="564777" cy="21515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004CCBC3-5A2F-7767-4E09-08DA8EEE1343}"/>
              </a:ext>
            </a:extLst>
          </p:cNvPr>
          <p:cNvCxnSpPr>
            <a:cxnSpLocks/>
          </p:cNvCxnSpPr>
          <p:nvPr/>
        </p:nvCxnSpPr>
        <p:spPr>
          <a:xfrm flipH="1">
            <a:off x="8633006" y="5311587"/>
            <a:ext cx="3585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29795"/>
                                        </p:tgtEl>
                                        <p:attrNameLst>
                                          <p:attrName>style.visibility</p:attrName>
                                        </p:attrNameLst>
                                      </p:cBhvr>
                                      <p:to>
                                        <p:strVal val="visible"/>
                                      </p:to>
                                    </p:set>
                                    <p:animEffect transition="in" filter="fade">
                                      <p:cBhvr>
                                        <p:cTn id="7" dur="500"/>
                                        <p:tgtEl>
                                          <p:spTgt spid="92979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66" name="Picture 2" descr="A23C2C63">
            <a:extLst>
              <a:ext uri="{FF2B5EF4-FFF2-40B4-BE49-F238E27FC236}">
                <a16:creationId xmlns:a16="http://schemas.microsoft.com/office/drawing/2014/main" id="{9592A522-6572-9EA5-FD8A-163AE184AB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523" t="56998" r="17845" b="11104"/>
          <a:stretch>
            <a:fillRect/>
          </a:stretch>
        </p:blipFill>
        <p:spPr bwMode="auto">
          <a:xfrm>
            <a:off x="1751014" y="303213"/>
            <a:ext cx="8613775" cy="5943600"/>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935939" name="Oval 3">
            <a:extLst>
              <a:ext uri="{FF2B5EF4-FFF2-40B4-BE49-F238E27FC236}">
                <a16:creationId xmlns:a16="http://schemas.microsoft.com/office/drawing/2014/main" id="{E4D9AB46-5A9F-4AAF-3939-813C84F451F2}"/>
              </a:ext>
            </a:extLst>
          </p:cNvPr>
          <p:cNvSpPr>
            <a:spLocks noChangeArrowheads="1"/>
          </p:cNvSpPr>
          <p:nvPr/>
        </p:nvSpPr>
        <p:spPr bwMode="auto">
          <a:xfrm>
            <a:off x="1828800" y="5334000"/>
            <a:ext cx="685800" cy="5334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2" name="Picture 1">
            <a:extLst>
              <a:ext uri="{FF2B5EF4-FFF2-40B4-BE49-F238E27FC236}">
                <a16:creationId xmlns:a16="http://schemas.microsoft.com/office/drawing/2014/main" id="{1B23B3F6-E178-AF6B-33A8-D5307EE6A293}"/>
              </a:ext>
            </a:extLst>
          </p:cNvPr>
          <p:cNvPicPr>
            <a:picLocks noChangeAspect="1"/>
          </p:cNvPicPr>
          <p:nvPr/>
        </p:nvPicPr>
        <p:blipFill>
          <a:blip r:embed="rId4"/>
          <a:stretch>
            <a:fillRect/>
          </a:stretch>
        </p:blipFill>
        <p:spPr>
          <a:xfrm>
            <a:off x="2863449" y="5331522"/>
            <a:ext cx="646232" cy="493819"/>
          </a:xfrm>
          <a:prstGeom prst="rect">
            <a:avLst/>
          </a:prstGeom>
        </p:spPr>
      </p:pic>
      <p:cxnSp>
        <p:nvCxnSpPr>
          <p:cNvPr id="5" name="Straight Connector 4">
            <a:extLst>
              <a:ext uri="{FF2B5EF4-FFF2-40B4-BE49-F238E27FC236}">
                <a16:creationId xmlns:a16="http://schemas.microsoft.com/office/drawing/2014/main" id="{D4F20A51-6415-0392-3F62-11DAB94250D1}"/>
              </a:ext>
            </a:extLst>
          </p:cNvPr>
          <p:cNvCxnSpPr>
            <a:cxnSpLocks/>
          </p:cNvCxnSpPr>
          <p:nvPr/>
        </p:nvCxnSpPr>
        <p:spPr>
          <a:xfrm>
            <a:off x="5011386" y="5664531"/>
            <a:ext cx="2845681"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A00A699-250B-BD4A-7EB9-B999F063B7B0}"/>
              </a:ext>
            </a:extLst>
          </p:cNvPr>
          <p:cNvCxnSpPr>
            <a:cxnSpLocks/>
          </p:cNvCxnSpPr>
          <p:nvPr/>
        </p:nvCxnSpPr>
        <p:spPr>
          <a:xfrm>
            <a:off x="8548251" y="5615056"/>
            <a:ext cx="161702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35939"/>
                                        </p:tgtEl>
                                        <p:attrNameLst>
                                          <p:attrName>style.visibility</p:attrName>
                                        </p:attrNameLst>
                                      </p:cBhvr>
                                      <p:to>
                                        <p:strVal val="visible"/>
                                      </p:to>
                                    </p:set>
                                    <p:animEffect transition="in" filter="fade">
                                      <p:cBhvr>
                                        <p:cTn id="7" dur="500"/>
                                        <p:tgtEl>
                                          <p:spTgt spid="93593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5939"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descr="17431107">
            <a:extLst>
              <a:ext uri="{FF2B5EF4-FFF2-40B4-BE49-F238E27FC236}">
                <a16:creationId xmlns:a16="http://schemas.microsoft.com/office/drawing/2014/main" id="{C179E6A8-61CD-4351-A6D7-53B8B66C15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033" t="7408" r="4425" b="46295"/>
          <a:stretch>
            <a:fillRect/>
          </a:stretch>
        </p:blipFill>
        <p:spPr bwMode="auto">
          <a:xfrm>
            <a:off x="1740684" y="228600"/>
            <a:ext cx="8458200" cy="582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3411" name="Rectangle 3">
            <a:extLst>
              <a:ext uri="{FF2B5EF4-FFF2-40B4-BE49-F238E27FC236}">
                <a16:creationId xmlns:a16="http://schemas.microsoft.com/office/drawing/2014/main" id="{909795C8-9CC8-737E-EF55-37EE6D24C036}"/>
              </a:ext>
            </a:extLst>
          </p:cNvPr>
          <p:cNvSpPr>
            <a:spLocks noChangeArrowheads="1"/>
          </p:cNvSpPr>
          <p:nvPr/>
        </p:nvSpPr>
        <p:spPr bwMode="auto">
          <a:xfrm>
            <a:off x="4724400" y="0"/>
            <a:ext cx="4876800" cy="2286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73412" name="Oval 4">
            <a:extLst>
              <a:ext uri="{FF2B5EF4-FFF2-40B4-BE49-F238E27FC236}">
                <a16:creationId xmlns:a16="http://schemas.microsoft.com/office/drawing/2014/main" id="{6CB66151-E7C7-E7A7-1BFE-ACD29E0D4B52}"/>
              </a:ext>
            </a:extLst>
          </p:cNvPr>
          <p:cNvSpPr>
            <a:spLocks noChangeArrowheads="1"/>
          </p:cNvSpPr>
          <p:nvPr/>
        </p:nvSpPr>
        <p:spPr bwMode="auto">
          <a:xfrm>
            <a:off x="2649071" y="2514599"/>
            <a:ext cx="1889283" cy="1438835"/>
          </a:xfrm>
          <a:prstGeom prst="ellipse">
            <a:avLst/>
          </a:prstGeom>
          <a:noFill/>
          <a:ln w="57150">
            <a:no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48229" name="Rectangle 5">
            <a:extLst>
              <a:ext uri="{FF2B5EF4-FFF2-40B4-BE49-F238E27FC236}">
                <a16:creationId xmlns:a16="http://schemas.microsoft.com/office/drawing/2014/main" id="{67F0A38C-0C0A-20E1-0A5D-A99963CF6FB5}"/>
              </a:ext>
            </a:extLst>
          </p:cNvPr>
          <p:cNvSpPr>
            <a:spLocks noChangeArrowheads="1"/>
          </p:cNvSpPr>
          <p:nvPr/>
        </p:nvSpPr>
        <p:spPr bwMode="auto">
          <a:xfrm>
            <a:off x="4303059" y="1976715"/>
            <a:ext cx="1792941" cy="726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rPr>
              <a:t>Die </a:t>
            </a:r>
            <a:r>
              <a:rPr kumimoji="0" lang="en-US" altLang="en-US" sz="1200" b="1" i="0" u="none" strike="noStrike" kern="1200" cap="none" spc="0" normalizeH="0" baseline="0" noProof="0" err="1">
                <a:ln>
                  <a:noFill/>
                </a:ln>
                <a:solidFill>
                  <a:srgbClr val="FFFFFF"/>
                </a:solidFill>
                <a:effectLst/>
                <a:uLnTx/>
                <a:uFillTx/>
                <a:latin typeface="Arial" panose="020B0604020202020204" pitchFamily="34" charset="0"/>
                <a:ea typeface="+mn-ea"/>
              </a:rPr>
              <a:t>Wappen</a:t>
            </a:r>
            <a:endPar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rPr>
              <a:t>Des </a:t>
            </a:r>
            <a:r>
              <a:rPr kumimoji="0" lang="en-US" altLang="en-US" sz="1200" b="1" i="0" u="none" strike="noStrike" kern="1200" cap="none" spc="0" normalizeH="0" baseline="0" noProof="0" err="1">
                <a:ln>
                  <a:noFill/>
                </a:ln>
                <a:solidFill>
                  <a:srgbClr val="FFFFFF"/>
                </a:solidFill>
                <a:effectLst/>
                <a:uLnTx/>
                <a:uFillTx/>
                <a:latin typeface="Arial" panose="020B0604020202020204" pitchFamily="34" charset="0"/>
                <a:ea typeface="+mn-ea"/>
              </a:rPr>
              <a:t>Adels</a:t>
            </a:r>
            <a:endPar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rPr>
              <a:t>In W</a:t>
            </a:r>
            <a:r>
              <a:rPr kumimoji="0" lang="en-US" altLang="en-US" sz="1200" b="1"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ürttemberg</a:t>
            </a:r>
          </a:p>
        </p:txBody>
      </p:sp>
      <p:pic>
        <p:nvPicPr>
          <p:cNvPr id="2" name="Picture 1">
            <a:extLst>
              <a:ext uri="{FF2B5EF4-FFF2-40B4-BE49-F238E27FC236}">
                <a16:creationId xmlns:a16="http://schemas.microsoft.com/office/drawing/2014/main" id="{4D18ACAF-2EDF-8BDD-D8CC-744A5E60A10F}"/>
              </a:ext>
            </a:extLst>
          </p:cNvPr>
          <p:cNvPicPr>
            <a:picLocks noChangeAspect="1"/>
          </p:cNvPicPr>
          <p:nvPr/>
        </p:nvPicPr>
        <p:blipFill>
          <a:blip r:embed="rId4"/>
          <a:stretch>
            <a:fillRect/>
          </a:stretch>
        </p:blipFill>
        <p:spPr>
          <a:xfrm>
            <a:off x="6153558" y="484095"/>
            <a:ext cx="3900554" cy="5379197"/>
          </a:xfrm>
          <a:prstGeom prst="rect">
            <a:avLst/>
          </a:prstGeom>
        </p:spPr>
      </p:pic>
      <p:sp>
        <p:nvSpPr>
          <p:cNvPr id="6" name="TextBox 5">
            <a:extLst>
              <a:ext uri="{FF2B5EF4-FFF2-40B4-BE49-F238E27FC236}">
                <a16:creationId xmlns:a16="http://schemas.microsoft.com/office/drawing/2014/main" id="{32608CC8-BD2F-9F9C-99D8-1600346F5130}"/>
              </a:ext>
            </a:extLst>
          </p:cNvPr>
          <p:cNvSpPr txBox="1"/>
          <p:nvPr/>
        </p:nvSpPr>
        <p:spPr>
          <a:xfrm>
            <a:off x="4982886" y="4947645"/>
            <a:ext cx="860610" cy="6463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lumMod val="95000"/>
                  </a:srgbClr>
                </a:solidFill>
                <a:effectLst/>
                <a:uLnTx/>
                <a:uFillTx/>
                <a:latin typeface="Arial"/>
                <a:ea typeface="+mn-ea"/>
                <a:cs typeface="+mn-cs"/>
              </a:rPr>
              <a:t>943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lumMod val="95000"/>
                  </a:srgbClr>
                </a:solidFill>
                <a:effectLst/>
                <a:uLnTx/>
                <a:uFillTx/>
                <a:latin typeface="Arial"/>
                <a:ea typeface="+mn-ea"/>
                <a:cs typeface="+mn-cs"/>
              </a:rPr>
              <a:t>D6j</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FFFFFF">
                    <a:lumMod val="95000"/>
                  </a:srgbClr>
                </a:solidFill>
                <a:effectLst/>
                <a:uLnTx/>
                <a:uFillTx/>
                <a:latin typeface="Arial"/>
                <a:ea typeface="+mn-ea"/>
                <a:cs typeface="+mn-cs"/>
              </a:rPr>
              <a:t>v. 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9482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8229" grpId="0"/>
      <p:bldP spid="948229" grpId="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8" name="Picture 2" descr="6C88465F">
            <a:extLst>
              <a:ext uri="{FF2B5EF4-FFF2-40B4-BE49-F238E27FC236}">
                <a16:creationId xmlns:a16="http://schemas.microsoft.com/office/drawing/2014/main" id="{15669A19-BC88-26FC-5651-3C4C81034F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369" t="4158" r="7228" b="44965"/>
          <a:stretch>
            <a:fillRect/>
          </a:stretch>
        </p:blipFill>
        <p:spPr bwMode="auto">
          <a:xfrm>
            <a:off x="2438401" y="304801"/>
            <a:ext cx="7389813" cy="6354763"/>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952323" name="Line 3">
            <a:extLst>
              <a:ext uri="{FF2B5EF4-FFF2-40B4-BE49-F238E27FC236}">
                <a16:creationId xmlns:a16="http://schemas.microsoft.com/office/drawing/2014/main" id="{CEF890DC-0BC6-9731-C072-0C8027C9AF22}"/>
              </a:ext>
            </a:extLst>
          </p:cNvPr>
          <p:cNvSpPr>
            <a:spLocks noChangeShapeType="1"/>
          </p:cNvSpPr>
          <p:nvPr/>
        </p:nvSpPr>
        <p:spPr bwMode="auto">
          <a:xfrm>
            <a:off x="3429000" y="1066800"/>
            <a:ext cx="6858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52324" name="Oval 4">
            <a:extLst>
              <a:ext uri="{FF2B5EF4-FFF2-40B4-BE49-F238E27FC236}">
                <a16:creationId xmlns:a16="http://schemas.microsoft.com/office/drawing/2014/main" id="{8354AEA6-D7AF-D071-AA01-83C1A12761A6}"/>
              </a:ext>
            </a:extLst>
          </p:cNvPr>
          <p:cNvSpPr>
            <a:spLocks noChangeArrowheads="1"/>
          </p:cNvSpPr>
          <p:nvPr/>
        </p:nvSpPr>
        <p:spPr bwMode="auto">
          <a:xfrm>
            <a:off x="9144000" y="457200"/>
            <a:ext cx="457200" cy="3810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52324"/>
                                        </p:tgtEl>
                                        <p:attrNameLst>
                                          <p:attrName>style.visibility</p:attrName>
                                        </p:attrNameLst>
                                      </p:cBhvr>
                                      <p:to>
                                        <p:strVal val="visible"/>
                                      </p:to>
                                    </p:set>
                                    <p:animEffect transition="in" filter="fade">
                                      <p:cBhvr>
                                        <p:cTn id="7" dur="500"/>
                                        <p:tgtEl>
                                          <p:spTgt spid="9523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52323"/>
                                        </p:tgtEl>
                                        <p:attrNameLst>
                                          <p:attrName>style.visibility</p:attrName>
                                        </p:attrNameLst>
                                      </p:cBhvr>
                                      <p:to>
                                        <p:strVal val="visible"/>
                                      </p:to>
                                    </p:set>
                                    <p:animEffect transition="in" filter="fade">
                                      <p:cBhvr>
                                        <p:cTn id="12" dur="500"/>
                                        <p:tgtEl>
                                          <p:spTgt spid="952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24"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82" name="Picture 2" descr="6C88465F">
            <a:extLst>
              <a:ext uri="{FF2B5EF4-FFF2-40B4-BE49-F238E27FC236}">
                <a16:creationId xmlns:a16="http://schemas.microsoft.com/office/drawing/2014/main" id="{CD05C72A-ED72-A8B1-BDF6-A54C093EBE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585" t="7822" r="46683" b="73299"/>
          <a:stretch>
            <a:fillRect/>
          </a:stretch>
        </p:blipFill>
        <p:spPr bwMode="auto">
          <a:xfrm>
            <a:off x="1987551" y="558800"/>
            <a:ext cx="8220075" cy="5659438"/>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954371" name="Oval 3">
            <a:extLst>
              <a:ext uri="{FF2B5EF4-FFF2-40B4-BE49-F238E27FC236}">
                <a16:creationId xmlns:a16="http://schemas.microsoft.com/office/drawing/2014/main" id="{10CE2D95-8BF3-ACCB-1BB4-6D10855B3440}"/>
              </a:ext>
            </a:extLst>
          </p:cNvPr>
          <p:cNvSpPr>
            <a:spLocks noChangeArrowheads="1"/>
          </p:cNvSpPr>
          <p:nvPr/>
        </p:nvSpPr>
        <p:spPr bwMode="auto">
          <a:xfrm>
            <a:off x="7315200" y="609600"/>
            <a:ext cx="1752600" cy="914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54371"/>
                                        </p:tgtEl>
                                        <p:attrNameLst>
                                          <p:attrName>style.visibility</p:attrName>
                                        </p:attrNameLst>
                                      </p:cBhvr>
                                      <p:to>
                                        <p:strVal val="visible"/>
                                      </p:to>
                                    </p:set>
                                    <p:animEffect transition="in" filter="fade">
                                      <p:cBhvr>
                                        <p:cTn id="7" dur="500"/>
                                        <p:tgtEl>
                                          <p:spTgt spid="954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4371"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6" name="Picture 2" descr="8D21FEC5">
            <a:extLst>
              <a:ext uri="{FF2B5EF4-FFF2-40B4-BE49-F238E27FC236}">
                <a16:creationId xmlns:a16="http://schemas.microsoft.com/office/drawing/2014/main" id="{F20A8AED-31D4-99C6-7D33-3667D2FBF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420" t="7072" r="8479" b="32797"/>
          <a:stretch>
            <a:fillRect/>
          </a:stretch>
        </p:blipFill>
        <p:spPr bwMode="auto">
          <a:xfrm>
            <a:off x="3417888" y="228600"/>
            <a:ext cx="5421312" cy="6400800"/>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277507" name="Oval 3">
            <a:extLst>
              <a:ext uri="{FF2B5EF4-FFF2-40B4-BE49-F238E27FC236}">
                <a16:creationId xmlns:a16="http://schemas.microsoft.com/office/drawing/2014/main" id="{F360386A-DD1E-200B-5B82-D2942F76307D}"/>
              </a:ext>
            </a:extLst>
          </p:cNvPr>
          <p:cNvSpPr>
            <a:spLocks noChangeArrowheads="1"/>
          </p:cNvSpPr>
          <p:nvPr/>
        </p:nvSpPr>
        <p:spPr bwMode="auto">
          <a:xfrm>
            <a:off x="7924800" y="228600"/>
            <a:ext cx="762000" cy="685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 name="Rectangle 1">
            <a:extLst>
              <a:ext uri="{FF2B5EF4-FFF2-40B4-BE49-F238E27FC236}">
                <a16:creationId xmlns:a16="http://schemas.microsoft.com/office/drawing/2014/main" id="{B4590C2E-3FAE-1619-146C-6A53CCC07F4E}"/>
              </a:ext>
            </a:extLst>
          </p:cNvPr>
          <p:cNvSpPr/>
          <p:nvPr/>
        </p:nvSpPr>
        <p:spPr>
          <a:xfrm>
            <a:off x="3550024" y="2675964"/>
            <a:ext cx="1707776" cy="1990165"/>
          </a:xfrm>
          <a:prstGeom prst="rect">
            <a:avLst/>
          </a:prstGeom>
          <a:no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75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animBg="1"/>
      <p:bldP spid="2" grpId="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2" name="Picture 6" descr="A picture containing stone&#10;&#10;Description automatically generated">
            <a:extLst>
              <a:ext uri="{FF2B5EF4-FFF2-40B4-BE49-F238E27FC236}">
                <a16:creationId xmlns:a16="http://schemas.microsoft.com/office/drawing/2014/main" id="{8E401AE0-D53E-4EE4-99DD-FA42489D31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799" t="20267" r="18405" b="13445"/>
          <a:stretch>
            <a:fillRect/>
          </a:stretch>
        </p:blipFill>
        <p:spPr bwMode="auto">
          <a:xfrm>
            <a:off x="5294313" y="1712913"/>
            <a:ext cx="20447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3" name="Picture 7">
            <a:extLst>
              <a:ext uri="{FF2B5EF4-FFF2-40B4-BE49-F238E27FC236}">
                <a16:creationId xmlns:a16="http://schemas.microsoft.com/office/drawing/2014/main" id="{CFBA827A-8C41-4E92-9A01-32065F491E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2849" r="6136" b="21077"/>
          <a:stretch>
            <a:fillRect/>
          </a:stretch>
        </p:blipFill>
        <p:spPr bwMode="auto">
          <a:xfrm>
            <a:off x="7439025" y="1717675"/>
            <a:ext cx="1900238"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C024D3A-3A29-4C25-9780-7181588F62D3}"/>
              </a:ext>
            </a:extLst>
          </p:cNvPr>
          <p:cNvSpPr/>
          <p:nvPr/>
        </p:nvSpPr>
        <p:spPr>
          <a:xfrm>
            <a:off x="5297489" y="1712913"/>
            <a:ext cx="2046287" cy="1109662"/>
          </a:xfrm>
          <a:prstGeom prst="rect">
            <a:avLst/>
          </a:prstGeom>
          <a:solidFill>
            <a:schemeClr val="bg2">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Subtitle 4">
            <a:extLst>
              <a:ext uri="{FF2B5EF4-FFF2-40B4-BE49-F238E27FC236}">
                <a16:creationId xmlns:a16="http://schemas.microsoft.com/office/drawing/2014/main" id="{2D7280EC-F567-4CD2-B177-8D0BDDE14AF1}"/>
              </a:ext>
            </a:extLst>
          </p:cNvPr>
          <p:cNvSpPr txBox="1">
            <a:spLocks/>
          </p:cNvSpPr>
          <p:nvPr/>
        </p:nvSpPr>
        <p:spPr>
          <a:xfrm>
            <a:off x="2873375" y="1655763"/>
            <a:ext cx="2344738" cy="3490912"/>
          </a:xfrm>
          <a:prstGeom prst="rect">
            <a:avLst/>
          </a:prstGeom>
          <a:solidFill>
            <a:schemeClr val="tx1"/>
          </a:solidFill>
        </p:spPr>
        <p:txBody>
          <a:bodyPr lIns="51435" tIns="25718" rIns="51435" bIns="25718">
            <a:normAutofit/>
          </a:bodyPr>
          <a:lstStyle>
            <a:lvl1pPr marL="228600" indent="-228600">
              <a:spcBef>
                <a:spcPct val="20000"/>
              </a:spcBef>
              <a:buChar char="•"/>
              <a:defRPr sz="3200">
                <a:solidFill>
                  <a:schemeClr val="tx1"/>
                </a:solidFill>
                <a:latin typeface="Arial" panose="020B0604020202020204" pitchFamily="34" charset="0"/>
              </a:defRPr>
            </a:lvl1pPr>
            <a:lvl2pPr marL="685800" indent="-2286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28600" marR="0" lvl="0" indent="-228600" algn="l" defTabSz="914400" rtl="0" eaLnBrk="1" fontAlgn="auto" latinLnBrk="0" hangingPunct="1">
              <a:lnSpc>
                <a:spcPct val="90000"/>
              </a:lnSpc>
              <a:spcBef>
                <a:spcPts val="750"/>
              </a:spcBef>
              <a:spcAft>
                <a:spcPts val="0"/>
              </a:spcAft>
              <a:buClrTx/>
              <a:buSzTx/>
              <a:buFontTx/>
              <a:buChar char="•"/>
              <a:tabLst/>
              <a:defRPr/>
            </a:pPr>
            <a:endParaRPr kumimoji="0" lang="en-US" altLang="en-US" sz="1575" b="0" i="0" u="none" strike="noStrike" kern="1200" cap="none" spc="0" normalizeH="0" baseline="0" noProof="0">
              <a:ln>
                <a:noFill/>
              </a:ln>
              <a:solidFill>
                <a:prstClr val="black"/>
              </a:solidFill>
              <a:effectLst/>
              <a:uLnTx/>
              <a:uFillTx/>
              <a:latin typeface="Arial" panose="020B0604020202020204" pitchFamily="34" charset="0"/>
              <a:ea typeface="+mn-ea"/>
              <a:cs typeface="Times New Roman" panose="02020603050405020304" pitchFamily="18" charset="0"/>
            </a:endParaRP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2025" b="1" i="0" u="none" strike="noStrike" kern="1200" cap="none" spc="0" normalizeH="0" baseline="0" noProof="0">
                <a:ln>
                  <a:noFill/>
                </a:ln>
                <a:solidFill>
                  <a:prstClr val="white"/>
                </a:solidFill>
                <a:effectLst/>
                <a:uLnTx/>
                <a:uFillTx/>
                <a:latin typeface="Arial" panose="020B0604020202020204" pitchFamily="34" charset="0"/>
                <a:ea typeface="+mn-ea"/>
                <a:cs typeface="Times New Roman" panose="02020603050405020304" pitchFamily="18" charset="0"/>
              </a:rPr>
              <a:t>End of Part IV</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This concludes this 4-part Webinar </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Series!</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24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Questions?</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Email:</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jensenlo@burgoyne.com</a:t>
            </a: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685800" marR="0" lvl="1" indent="-22860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13" name="Rectangle 12">
            <a:extLst>
              <a:ext uri="{FF2B5EF4-FFF2-40B4-BE49-F238E27FC236}">
                <a16:creationId xmlns:a16="http://schemas.microsoft.com/office/drawing/2014/main" id="{0B046043-D05A-4E11-8EE4-851482042E91}"/>
              </a:ext>
            </a:extLst>
          </p:cNvPr>
          <p:cNvSpPr/>
          <p:nvPr/>
        </p:nvSpPr>
        <p:spPr>
          <a:xfrm>
            <a:off x="7435851" y="1712914"/>
            <a:ext cx="1882775" cy="993775"/>
          </a:xfrm>
          <a:prstGeom prst="rect">
            <a:avLst/>
          </a:prstGeom>
          <a:solidFill>
            <a:schemeClr val="bg2">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Subtitle 4">
            <a:extLst>
              <a:ext uri="{FF2B5EF4-FFF2-40B4-BE49-F238E27FC236}">
                <a16:creationId xmlns:a16="http://schemas.microsoft.com/office/drawing/2014/main" id="{14F53281-7AA9-4E87-B0F7-4E83F850ABE4}"/>
              </a:ext>
            </a:extLst>
          </p:cNvPr>
          <p:cNvSpPr txBox="1">
            <a:spLocks/>
          </p:cNvSpPr>
          <p:nvPr/>
        </p:nvSpPr>
        <p:spPr>
          <a:xfrm>
            <a:off x="2878139" y="1865314"/>
            <a:ext cx="2344737" cy="3119437"/>
          </a:xfrm>
          <a:prstGeom prst="rect">
            <a:avLst/>
          </a:prstGeom>
          <a:solidFill>
            <a:schemeClr val="tx1"/>
          </a:solidFill>
        </p:spPr>
        <p:txBody>
          <a:bodyPr lIns="51435" tIns="25718" rIns="51435" bIns="25718">
            <a:normAutofit/>
          </a:bodyPr>
          <a:lstStyle>
            <a:lvl1pPr marL="228600" indent="-228600">
              <a:spcBef>
                <a:spcPct val="20000"/>
              </a:spcBef>
              <a:buChar char="•"/>
              <a:defRPr sz="3200">
                <a:solidFill>
                  <a:schemeClr val="tx1"/>
                </a:solidFill>
                <a:latin typeface="Arial" panose="020B0604020202020204" pitchFamily="34" charset="0"/>
              </a:defRPr>
            </a:lvl1pPr>
            <a:lvl2pPr marL="3429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28600" marR="0" lvl="0" indent="-228600" algn="l" defTabSz="914400" rtl="0" eaLnBrk="1" fontAlgn="auto" latinLnBrk="0" hangingPunct="1">
              <a:lnSpc>
                <a:spcPct val="90000"/>
              </a:lnSpc>
              <a:spcBef>
                <a:spcPts val="750"/>
              </a:spcBef>
              <a:spcAft>
                <a:spcPts val="0"/>
              </a:spcAft>
              <a:buClrTx/>
              <a:buSzTx/>
              <a:buFontTx/>
              <a:buChar char="•"/>
              <a:tabLst/>
              <a:defRPr/>
            </a:pPr>
            <a:endParaRPr kumimoji="0" lang="en-US" altLang="en-US" sz="1575" b="0"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endParaRPr>
          </a:p>
          <a:p>
            <a:pPr marL="342900" marR="0" lvl="1" indent="0" algn="ctr" defTabSz="914400" rtl="0" eaLnBrk="1" fontAlgn="auto" latinLnBrk="0" hangingPunct="1">
              <a:lnSpc>
                <a:spcPct val="90000"/>
              </a:lnSpc>
              <a:spcBef>
                <a:spcPts val="375"/>
              </a:spcBef>
              <a:spcAft>
                <a:spcPts val="0"/>
              </a:spcAft>
              <a:buClrTx/>
              <a:buSzTx/>
              <a:buFontTx/>
              <a:buNone/>
              <a:tabLst/>
              <a:defRPr/>
            </a:pPr>
            <a:r>
              <a:rPr kumimoji="0" lang="en-US" altLang="en-US" sz="2025" b="1" i="0" u="none" strike="noStrike" kern="1200" cap="none" spc="0" normalizeH="0" baseline="0" noProof="0" dirty="0">
                <a:ln>
                  <a:noFill/>
                </a:ln>
                <a:solidFill>
                  <a:prstClr val="white"/>
                </a:solidFill>
                <a:effectLst/>
                <a:uLnTx/>
                <a:uFillTx/>
                <a:latin typeface="Arial" panose="020B0604020202020204" pitchFamily="34" charset="0"/>
                <a:ea typeface="+mn-ea"/>
                <a:cs typeface="Times New Roman" panose="02020603050405020304" pitchFamily="18" charset="0"/>
              </a:rPr>
              <a:t>End </a:t>
            </a:r>
            <a:r>
              <a:rPr kumimoji="0" lang="en-US" altLang="en-US" sz="2025" b="1" i="0" u="none" strike="noStrike" kern="1200" cap="none" spc="0" normalizeH="0" baseline="0" noProof="0">
                <a:ln>
                  <a:noFill/>
                </a:ln>
                <a:solidFill>
                  <a:prstClr val="white"/>
                </a:solidFill>
                <a:effectLst/>
                <a:uLnTx/>
                <a:uFillTx/>
                <a:latin typeface="Arial" panose="020B0604020202020204" pitchFamily="34" charset="0"/>
                <a:ea typeface="+mn-ea"/>
                <a:cs typeface="Times New Roman" panose="02020603050405020304" pitchFamily="18" charset="0"/>
              </a:rPr>
              <a:t>of Webinar 7</a:t>
            </a:r>
          </a:p>
          <a:p>
            <a:pPr marL="342900" marR="0" lvl="1" indent="0" algn="ctr" defTabSz="914400" rtl="0" eaLnBrk="1" fontAlgn="auto" latinLnBrk="0" hangingPunct="1">
              <a:lnSpc>
                <a:spcPct val="90000"/>
              </a:lnSpc>
              <a:spcBef>
                <a:spcPts val="375"/>
              </a:spcBef>
              <a:spcAft>
                <a:spcPts val="0"/>
              </a:spcAft>
              <a:buClrTx/>
              <a:buSzTx/>
              <a:buFontTx/>
              <a:buNone/>
              <a:tabLst/>
              <a:defRPr/>
            </a:pPr>
            <a:r>
              <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of  this 9-part German Genealogical Research Series!</a:t>
            </a:r>
          </a:p>
          <a:p>
            <a:pPr marL="342900" marR="0" lvl="1" indent="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342900" marR="0" lvl="1" indent="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342900" marR="0" lvl="1" indent="0" algn="l" defTabSz="914400" rtl="0" eaLnBrk="1" fontAlgn="auto" latinLnBrk="0" hangingPunct="1">
              <a:lnSpc>
                <a:spcPct val="90000"/>
              </a:lnSpc>
              <a:spcBef>
                <a:spcPts val="375"/>
              </a:spcBef>
              <a:spcAft>
                <a:spcPts val="0"/>
              </a:spcAft>
              <a:buClrTx/>
              <a:buSzTx/>
              <a:buFontTx/>
              <a:buNone/>
              <a:tabLst/>
              <a:defRPr/>
            </a:pPr>
            <a:r>
              <a:rPr kumimoji="0" lang="en-US" altLang="en-US" sz="24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Questions?</a:t>
            </a:r>
          </a:p>
          <a:p>
            <a:pPr marL="342900" marR="0" lvl="1" indent="0" algn="l" defTabSz="914400" rtl="0" eaLnBrk="1" fontAlgn="auto" latinLnBrk="0" hangingPunct="1">
              <a:lnSpc>
                <a:spcPct val="90000"/>
              </a:lnSpc>
              <a:spcBef>
                <a:spcPts val="375"/>
              </a:spcBef>
              <a:spcAft>
                <a:spcPts val="0"/>
              </a:spcAft>
              <a:buClrTx/>
              <a:buSzTx/>
              <a:buFontTx/>
              <a:buNone/>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342900" marR="0" lvl="1" indent="0" algn="l" defTabSz="914400" rtl="0" eaLnBrk="1" fontAlgn="auto" latinLnBrk="0" hangingPunct="1">
              <a:lnSpc>
                <a:spcPct val="90000"/>
              </a:lnSpc>
              <a:spcBef>
                <a:spcPts val="375"/>
              </a:spcBef>
              <a:spcAft>
                <a:spcPts val="0"/>
              </a:spcAft>
              <a:buClrTx/>
              <a:buSzTx/>
              <a:buFontTx/>
              <a:buNone/>
              <a:tabLst/>
              <a:defRPr/>
            </a:pPr>
            <a:r>
              <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For copies of this PowerPoint</a:t>
            </a:r>
          </a:p>
          <a:p>
            <a:pPr marL="342900" marR="0" lvl="1" indent="0" algn="l" defTabSz="914400" rtl="0" eaLnBrk="1" fontAlgn="auto" latinLnBrk="0" hangingPunct="1">
              <a:lnSpc>
                <a:spcPct val="90000"/>
              </a:lnSpc>
              <a:spcBef>
                <a:spcPts val="375"/>
              </a:spcBef>
              <a:spcAft>
                <a:spcPts val="0"/>
              </a:spcAft>
              <a:buClrTx/>
              <a:buSzTx/>
              <a:buFontTx/>
              <a:buNone/>
              <a:tabLst/>
              <a:defRPr/>
            </a:pPr>
            <a:r>
              <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Email me at:</a:t>
            </a:r>
          </a:p>
          <a:p>
            <a:pPr marL="342900" marR="0" lvl="1" indent="0" algn="l" defTabSz="914400" rtl="0" eaLnBrk="1" fontAlgn="auto" latinLnBrk="0" hangingPunct="1">
              <a:lnSpc>
                <a:spcPct val="90000"/>
              </a:lnSpc>
              <a:spcBef>
                <a:spcPts val="375"/>
              </a:spcBef>
              <a:spcAft>
                <a:spcPts val="0"/>
              </a:spcAft>
              <a:buClrTx/>
              <a:buSzTx/>
              <a:buFontTx/>
              <a:buNone/>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342900" marR="0" lvl="1" indent="0" algn="l" defTabSz="914400" rtl="0" eaLnBrk="1" fontAlgn="auto" latinLnBrk="0" hangingPunct="1">
              <a:lnSpc>
                <a:spcPct val="90000"/>
              </a:lnSpc>
              <a:spcBef>
                <a:spcPts val="375"/>
              </a:spcBef>
              <a:spcAft>
                <a:spcPts val="0"/>
              </a:spcAft>
              <a:buClrTx/>
              <a:buSzTx/>
              <a:buFontTx/>
              <a:buNone/>
              <a:tabLst/>
              <a:defRPr/>
            </a:pPr>
            <a:r>
              <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jensenlo@burgoyne.com</a:t>
            </a:r>
          </a:p>
          <a:p>
            <a:pPr marL="342900" marR="0" lvl="1" indent="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a:p>
            <a:pPr marL="342900" marR="0" lvl="1" indent="0" algn="l" defTabSz="914400" rtl="0" eaLnBrk="1" fontAlgn="auto" latinLnBrk="0" hangingPunct="1">
              <a:lnSpc>
                <a:spcPct val="90000"/>
              </a:lnSpc>
              <a:spcBef>
                <a:spcPts val="375"/>
              </a:spcBef>
              <a:spcAft>
                <a:spcPts val="0"/>
              </a:spcAft>
              <a:buClrTx/>
              <a:buSzTx/>
              <a:buFont typeface="Arial" panose="020B0604020202020204" pitchFamily="34" charset="0"/>
              <a:buChar char="•"/>
              <a:tabLst/>
              <a:defRPr/>
            </a:pPr>
            <a:endParaRPr kumimoji="0" lang="en-US" altLang="en-US" sz="975" b="1"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16" name="Rectangle 15">
            <a:extLst>
              <a:ext uri="{FF2B5EF4-FFF2-40B4-BE49-F238E27FC236}">
                <a16:creationId xmlns:a16="http://schemas.microsoft.com/office/drawing/2014/main" id="{17B315AB-CEA5-4AB8-9F3D-E2DD8237EE27}"/>
              </a:ext>
            </a:extLst>
          </p:cNvPr>
          <p:cNvSpPr/>
          <p:nvPr/>
        </p:nvSpPr>
        <p:spPr>
          <a:xfrm>
            <a:off x="5131753" y="1839912"/>
            <a:ext cx="4125912" cy="1050925"/>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German Genealogical Research</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 With Larry Jensen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37187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4C93A0-1482-1C4D-814E-32528EC3CB69}"/>
              </a:ext>
            </a:extLst>
          </p:cNvPr>
          <p:cNvPicPr>
            <a:picLocks noChangeAspect="1"/>
          </p:cNvPicPr>
          <p:nvPr/>
        </p:nvPicPr>
        <p:blipFill>
          <a:blip r:embed="rId3"/>
          <a:stretch>
            <a:fillRect/>
          </a:stretch>
        </p:blipFill>
        <p:spPr>
          <a:xfrm>
            <a:off x="1513835" y="682989"/>
            <a:ext cx="9164329" cy="5525271"/>
          </a:xfrm>
          <a:prstGeom prst="rect">
            <a:avLst/>
          </a:prstGeom>
        </p:spPr>
      </p:pic>
    </p:spTree>
    <p:extLst>
      <p:ext uri="{BB962C8B-B14F-4D97-AF65-F5344CB8AC3E}">
        <p14:creationId xmlns:p14="http://schemas.microsoft.com/office/powerpoint/2010/main" val="135986423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904A713-1B83-497A-93FB-3F1D40E714EF}"/>
              </a:ext>
            </a:extLst>
          </p:cNvPr>
          <p:cNvSpPr>
            <a:spLocks noGrp="1"/>
          </p:cNvSpPr>
          <p:nvPr>
            <p:ph type="title"/>
          </p:nvPr>
        </p:nvSpPr>
        <p:spPr>
          <a:xfrm>
            <a:off x="1653363" y="365760"/>
            <a:ext cx="9367203" cy="1188720"/>
          </a:xfrm>
        </p:spPr>
        <p:txBody>
          <a:bodyPr vert="horz" lIns="91440" tIns="45720" rIns="91440" bIns="45720" rtlCol="0" anchor="ctr">
            <a:normAutofit/>
          </a:bodyPr>
          <a:lstStyle/>
          <a:p>
            <a:pPr algn="ctr"/>
            <a:endParaRPr lang="en-US" sz="2800" kern="1200">
              <a:solidFill>
                <a:schemeClr val="tx1"/>
              </a:solidFill>
              <a:latin typeface="+mj-lt"/>
              <a:ea typeface="+mj-ea"/>
              <a:cs typeface="+mj-cs"/>
            </a:endParaRPr>
          </a:p>
        </p:txBody>
      </p:sp>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5359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2D0853-1361-9CE7-ABD4-F2E88B5D9386}"/>
              </a:ext>
            </a:extLst>
          </p:cNvPr>
          <p:cNvSpPr/>
          <p:nvPr/>
        </p:nvSpPr>
        <p:spPr>
          <a:xfrm>
            <a:off x="169642" y="2978327"/>
            <a:ext cx="5908385" cy="151921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Times New Roman" panose="02020603050405020304" pitchFamily="18" charset="0"/>
                <a:cs typeface="Times New Roman" panose="02020603050405020304" pitchFamily="18" charset="0"/>
              </a:rPr>
              <a:t>1500 – Mid-1800</a:t>
            </a:r>
          </a:p>
          <a:p>
            <a:pPr algn="ctr"/>
            <a:r>
              <a:rPr lang="en-US" sz="2800" dirty="0">
                <a:solidFill>
                  <a:schemeClr val="tx1"/>
                </a:solidFill>
                <a:latin typeface="Times New Roman" panose="02020603050405020304" pitchFamily="18" charset="0"/>
                <a:cs typeface="Times New Roman" panose="02020603050405020304" pitchFamily="18" charset="0"/>
              </a:rPr>
              <a:t>Published genealogies for nobility and Upper Class</a:t>
            </a:r>
          </a:p>
        </p:txBody>
      </p:sp>
      <p:sp>
        <p:nvSpPr>
          <p:cNvPr id="19" name="Rectangle 18">
            <a:extLst>
              <a:ext uri="{FF2B5EF4-FFF2-40B4-BE49-F238E27FC236}">
                <a16:creationId xmlns:a16="http://schemas.microsoft.com/office/drawing/2014/main" id="{B4BCF367-2374-4EFA-F884-7408A878C8CD}"/>
              </a:ext>
            </a:extLst>
          </p:cNvPr>
          <p:cNvSpPr/>
          <p:nvPr/>
        </p:nvSpPr>
        <p:spPr>
          <a:xfrm>
            <a:off x="6790771" y="134471"/>
            <a:ext cx="4558553" cy="173467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latin typeface="Times New Roman" panose="02020603050405020304" pitchFamily="18" charset="0"/>
                <a:cs typeface="Times New Roman" panose="02020603050405020304" pitchFamily="18" charset="0"/>
              </a:rPr>
              <a:t>Periodical Resources</a:t>
            </a:r>
          </a:p>
        </p:txBody>
      </p:sp>
      <p:sp>
        <p:nvSpPr>
          <p:cNvPr id="21" name="TextBox 20">
            <a:extLst>
              <a:ext uri="{FF2B5EF4-FFF2-40B4-BE49-F238E27FC236}">
                <a16:creationId xmlns:a16="http://schemas.microsoft.com/office/drawing/2014/main" id="{76D0729B-351B-284D-E0CD-FE829E80094A}"/>
              </a:ext>
            </a:extLst>
          </p:cNvPr>
          <p:cNvSpPr txBox="1"/>
          <p:nvPr/>
        </p:nvSpPr>
        <p:spPr>
          <a:xfrm>
            <a:off x="6802211" y="4973786"/>
            <a:ext cx="5055854" cy="1384995"/>
          </a:xfrm>
          <a:prstGeom prst="rect">
            <a:avLst/>
          </a:prstGeom>
          <a:noFill/>
        </p:spPr>
        <p:txBody>
          <a:bodyPr wrap="square">
            <a:spAutoFit/>
          </a:bodyPr>
          <a:lstStyle/>
          <a:p>
            <a:pPr algn="ctr"/>
            <a:r>
              <a:rPr lang="en-US" sz="2800" dirty="0">
                <a:solidFill>
                  <a:srgbClr val="080808"/>
                </a:solidFill>
                <a:latin typeface="Times New Roman" panose="02020603050405020304" pitchFamily="18" charset="0"/>
                <a:ea typeface="+mj-ea"/>
                <a:cs typeface="Times New Roman" panose="02020603050405020304" pitchFamily="18" charset="0"/>
              </a:rPr>
              <a:t>Creation of German periodicals for people to publish their genealogies, pedigrees &amp; histories</a:t>
            </a:r>
            <a:endParaRPr lang="en-US" sz="2800" dirty="0"/>
          </a:p>
        </p:txBody>
      </p:sp>
      <p:sp>
        <p:nvSpPr>
          <p:cNvPr id="4" name="Rectangle 3">
            <a:extLst>
              <a:ext uri="{FF2B5EF4-FFF2-40B4-BE49-F238E27FC236}">
                <a16:creationId xmlns:a16="http://schemas.microsoft.com/office/drawing/2014/main" id="{A201D50A-6232-21CE-EB78-60D87A75CA2D}"/>
              </a:ext>
            </a:extLst>
          </p:cNvPr>
          <p:cNvSpPr/>
          <p:nvPr/>
        </p:nvSpPr>
        <p:spPr>
          <a:xfrm>
            <a:off x="7415606" y="3700204"/>
            <a:ext cx="5126914" cy="6451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a:extLst>
              <a:ext uri="{FF2B5EF4-FFF2-40B4-BE49-F238E27FC236}">
                <a16:creationId xmlns:a16="http://schemas.microsoft.com/office/drawing/2014/main" id="{EC427B42-8B3E-4AE6-8242-A717B806F25E}"/>
              </a:ext>
            </a:extLst>
          </p:cNvPr>
          <p:cNvSpPr/>
          <p:nvPr/>
        </p:nvSpPr>
        <p:spPr>
          <a:xfrm>
            <a:off x="6436451" y="2878576"/>
            <a:ext cx="5585907" cy="14667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Times New Roman" panose="02020603050405020304" pitchFamily="18" charset="0"/>
                <a:cs typeface="Times New Roman" panose="02020603050405020304" pitchFamily="18" charset="0"/>
              </a:rPr>
              <a:t>1848 – Early 1900’s</a:t>
            </a:r>
          </a:p>
          <a:p>
            <a:pPr algn="ctr"/>
            <a:r>
              <a:rPr lang="en-US" sz="2800">
                <a:solidFill>
                  <a:schemeClr val="tx1"/>
                </a:solidFill>
                <a:latin typeface="Times New Roman" panose="02020603050405020304" pitchFamily="18" charset="0"/>
                <a:cs typeface="Times New Roman" panose="02020603050405020304" pitchFamily="18" charset="0"/>
              </a:rPr>
              <a:t>Published Genealogies for all Classes</a:t>
            </a:r>
          </a:p>
        </p:txBody>
      </p:sp>
      <p:sp>
        <p:nvSpPr>
          <p:cNvPr id="16" name="TextBox 15">
            <a:extLst>
              <a:ext uri="{FF2B5EF4-FFF2-40B4-BE49-F238E27FC236}">
                <a16:creationId xmlns:a16="http://schemas.microsoft.com/office/drawing/2014/main" id="{2AF8ABFD-D5FA-AD84-4D1F-853AFED5DD9C}"/>
              </a:ext>
            </a:extLst>
          </p:cNvPr>
          <p:cNvSpPr txBox="1"/>
          <p:nvPr/>
        </p:nvSpPr>
        <p:spPr>
          <a:xfrm>
            <a:off x="873851" y="5080466"/>
            <a:ext cx="5055854" cy="954107"/>
          </a:xfrm>
          <a:prstGeom prst="rect">
            <a:avLst/>
          </a:prstGeom>
          <a:noFill/>
        </p:spPr>
        <p:txBody>
          <a:bodyPr wrap="square">
            <a:spAutoFit/>
          </a:bodyPr>
          <a:lstStyle/>
          <a:p>
            <a:pPr algn="ctr"/>
            <a:r>
              <a:rPr lang="en-US" sz="2800"/>
              <a:t>German Genealogical Societies</a:t>
            </a:r>
          </a:p>
          <a:p>
            <a:pPr algn="ctr"/>
            <a:r>
              <a:rPr lang="en-US" sz="2800"/>
              <a:t>Formed after World War I</a:t>
            </a:r>
          </a:p>
        </p:txBody>
      </p:sp>
    </p:spTree>
    <p:extLst>
      <p:ext uri="{BB962C8B-B14F-4D97-AF65-F5344CB8AC3E}">
        <p14:creationId xmlns:p14="http://schemas.microsoft.com/office/powerpoint/2010/main" val="264522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15" grpId="0" animBg="1"/>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3F8F5-0188-451B-A21C-116A3CCAF968}"/>
              </a:ext>
            </a:extLst>
          </p:cNvPr>
          <p:cNvSpPr>
            <a:spLocks noGrp="1"/>
          </p:cNvSpPr>
          <p:nvPr>
            <p:ph type="title"/>
          </p:nvPr>
        </p:nvSpPr>
        <p:spPr>
          <a:xfrm>
            <a:off x="1075767" y="1188637"/>
            <a:ext cx="2988234" cy="4480726"/>
          </a:xfrm>
        </p:spPr>
        <p:txBody>
          <a:bodyPr vert="horz" lIns="91440" tIns="45720" rIns="91440" bIns="45720" rtlCol="0" anchor="ctr">
            <a:normAutofit/>
          </a:bodyPr>
          <a:lstStyle/>
          <a:p>
            <a:pPr algn="r"/>
            <a:r>
              <a:rPr lang="en-US" sz="5600" b="1" kern="1200">
                <a:solidFill>
                  <a:schemeClr val="tx1"/>
                </a:solidFill>
                <a:latin typeface="+mj-lt"/>
                <a:ea typeface="+mj-ea"/>
                <a:cs typeface="+mj-cs"/>
              </a:rPr>
              <a:t>Periodical Indexes</a:t>
            </a:r>
          </a:p>
        </p:txBody>
      </p:sp>
      <p:sp>
        <p:nvSpPr>
          <p:cNvPr id="6" name="TextBox 5">
            <a:extLst>
              <a:ext uri="{FF2B5EF4-FFF2-40B4-BE49-F238E27FC236}">
                <a16:creationId xmlns:a16="http://schemas.microsoft.com/office/drawing/2014/main" id="{7849D7D9-9155-4683-8223-B4E630C1EC90}"/>
              </a:ext>
            </a:extLst>
          </p:cNvPr>
          <p:cNvSpPr txBox="1"/>
          <p:nvPr/>
        </p:nvSpPr>
        <p:spPr>
          <a:xfrm>
            <a:off x="4654296" y="838200"/>
            <a:ext cx="5303812" cy="5291396"/>
          </a:xfrm>
          <a:prstGeom prst="rect">
            <a:avLst/>
          </a:prstGeom>
        </p:spPr>
        <p:txBody>
          <a:bodyPr vert="horz" lIns="91440" tIns="45720" rIns="91440" bIns="45720" rtlCol="0" anchor="ctr">
            <a:noAutofit/>
          </a:bodyPr>
          <a:lstStyle/>
          <a:p>
            <a:pPr lvl="3" indent="-228600">
              <a:lnSpc>
                <a:spcPct val="90000"/>
              </a:lnSpc>
              <a:spcAft>
                <a:spcPts val="600"/>
              </a:spcAft>
              <a:buFont typeface="Arial" panose="020B0604020202020204" pitchFamily="34" charset="0"/>
              <a:buChar char="•"/>
              <a:tabLst>
                <a:tab pos="1828800" algn="l"/>
              </a:tabLst>
            </a:pPr>
            <a:r>
              <a:rPr lang="en-US" sz="2800" i="1" err="1">
                <a:effectLst/>
              </a:rPr>
              <a:t>Familiengeschichtliche</a:t>
            </a:r>
            <a:r>
              <a:rPr lang="en-US" sz="2800" i="1">
                <a:effectLst/>
              </a:rPr>
              <a:t> </a:t>
            </a:r>
            <a:r>
              <a:rPr lang="en-US" sz="2800" i="1" err="1">
                <a:effectLst/>
              </a:rPr>
              <a:t>Quellen</a:t>
            </a:r>
            <a:r>
              <a:rPr lang="en-US" sz="2800">
                <a:effectLst/>
              </a:rPr>
              <a:t> (family history sources)</a:t>
            </a:r>
          </a:p>
          <a:p>
            <a:pPr marR="0" lvl="3" indent="-228600">
              <a:lnSpc>
                <a:spcPct val="90000"/>
              </a:lnSpc>
              <a:spcBef>
                <a:spcPts val="0"/>
              </a:spcBef>
              <a:spcAft>
                <a:spcPts val="600"/>
              </a:spcAft>
              <a:buFont typeface="Arial" panose="020B0604020202020204" pitchFamily="34" charset="0"/>
              <a:buChar char="•"/>
              <a:tabLst>
                <a:tab pos="1828800" algn="l"/>
              </a:tabLst>
            </a:pPr>
            <a:endParaRPr lang="en-US" sz="2800" i="1">
              <a:effectLst/>
            </a:endParaRPr>
          </a:p>
          <a:p>
            <a:pPr marR="0" lvl="3" indent="-228600">
              <a:lnSpc>
                <a:spcPct val="90000"/>
              </a:lnSpc>
              <a:spcBef>
                <a:spcPts val="0"/>
              </a:spcBef>
              <a:spcAft>
                <a:spcPts val="600"/>
              </a:spcAft>
              <a:buFont typeface="Arial" panose="020B0604020202020204" pitchFamily="34" charset="0"/>
              <a:buChar char="•"/>
              <a:tabLst>
                <a:tab pos="1828800" algn="l"/>
              </a:tabLst>
            </a:pPr>
            <a:r>
              <a:rPr lang="en-US" sz="2800" i="1">
                <a:effectLst/>
              </a:rPr>
              <a:t>Der </a:t>
            </a:r>
            <a:r>
              <a:rPr lang="en-US" sz="2800" i="1" err="1">
                <a:effectLst/>
              </a:rPr>
              <a:t>Schlüssel</a:t>
            </a:r>
            <a:r>
              <a:rPr lang="en-US" sz="2800">
                <a:effectLst/>
              </a:rPr>
              <a:t> (the key)</a:t>
            </a:r>
          </a:p>
          <a:p>
            <a:pPr marR="0" lvl="3" indent="-228600">
              <a:lnSpc>
                <a:spcPct val="90000"/>
              </a:lnSpc>
              <a:spcBef>
                <a:spcPts val="0"/>
              </a:spcBef>
              <a:spcAft>
                <a:spcPts val="600"/>
              </a:spcAft>
              <a:buFont typeface="Arial" panose="020B0604020202020204" pitchFamily="34" charset="0"/>
              <a:buChar char="•"/>
              <a:tabLst>
                <a:tab pos="1828800" algn="l"/>
              </a:tabLst>
            </a:pPr>
            <a:endParaRPr lang="en-US" sz="2800">
              <a:effectLst/>
            </a:endParaRPr>
          </a:p>
          <a:p>
            <a:pPr marL="1600200" marR="0" lvl="3" indent="-228600">
              <a:lnSpc>
                <a:spcPct val="90000"/>
              </a:lnSpc>
              <a:spcBef>
                <a:spcPts val="0"/>
              </a:spcBef>
              <a:spcAft>
                <a:spcPts val="600"/>
              </a:spcAft>
              <a:buFont typeface="Arial" panose="020B0604020202020204" pitchFamily="34" charset="0"/>
              <a:buChar char="•"/>
              <a:tabLst>
                <a:tab pos="1828800" algn="l"/>
              </a:tabLst>
            </a:pPr>
            <a:r>
              <a:rPr lang="en-US" sz="2800" i="1" err="1">
                <a:effectLst/>
              </a:rPr>
              <a:t>Quellenschau</a:t>
            </a:r>
            <a:r>
              <a:rPr lang="en-US" sz="2800" i="1">
                <a:effectLst/>
              </a:rPr>
              <a:t> </a:t>
            </a:r>
            <a:r>
              <a:rPr lang="en-US" sz="2800" i="1" err="1">
                <a:effectLst/>
              </a:rPr>
              <a:t>für</a:t>
            </a:r>
            <a:r>
              <a:rPr lang="en-US" sz="2800" i="1">
                <a:effectLst/>
              </a:rPr>
              <a:t> </a:t>
            </a:r>
            <a:r>
              <a:rPr lang="en-US" sz="2800" i="1" err="1">
                <a:effectLst/>
              </a:rPr>
              <a:t>Familienforscher</a:t>
            </a:r>
            <a:r>
              <a:rPr lang="en-US" sz="2800">
                <a:effectLst/>
              </a:rPr>
              <a:t> (show of sources for family research)</a:t>
            </a:r>
          </a:p>
          <a:p>
            <a:pPr marL="1600200" marR="0" lvl="3" indent="-228600">
              <a:lnSpc>
                <a:spcPct val="90000"/>
              </a:lnSpc>
              <a:spcBef>
                <a:spcPts val="0"/>
              </a:spcBef>
              <a:spcAft>
                <a:spcPts val="600"/>
              </a:spcAft>
              <a:buFont typeface="Arial" panose="020B0604020202020204" pitchFamily="34" charset="0"/>
              <a:buChar char="•"/>
              <a:tabLst>
                <a:tab pos="1828800" algn="l"/>
              </a:tabLst>
            </a:pPr>
            <a:endParaRPr lang="en-US" sz="2800">
              <a:effectLst/>
            </a:endParaRPr>
          </a:p>
        </p:txBody>
      </p:sp>
    </p:spTree>
    <p:extLst>
      <p:ext uri="{BB962C8B-B14F-4D97-AF65-F5344CB8AC3E}">
        <p14:creationId xmlns:p14="http://schemas.microsoft.com/office/powerpoint/2010/main" val="2862275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AFC55-5255-403E-B3BD-D19EEAEACCDA}"/>
              </a:ext>
            </a:extLst>
          </p:cNvPr>
          <p:cNvSpPr>
            <a:spLocks noGrp="1"/>
          </p:cNvSpPr>
          <p:nvPr>
            <p:ph type="title"/>
          </p:nvPr>
        </p:nvSpPr>
        <p:spPr>
          <a:xfrm>
            <a:off x="1653363" y="365760"/>
            <a:ext cx="9367203" cy="1188720"/>
          </a:xfrm>
        </p:spPr>
        <p:txBody>
          <a:bodyPr vert="horz" lIns="91440" tIns="45720" rIns="91440" bIns="45720" rtlCol="0" anchor="ctr">
            <a:normAutofit fontScale="90000"/>
          </a:bodyPr>
          <a:lstStyle/>
          <a:p>
            <a:pPr algn="ctr"/>
            <a:r>
              <a:rPr lang="en-US" sz="4100" kern="1200" dirty="0">
                <a:solidFill>
                  <a:schemeClr val="tx1"/>
                </a:solidFill>
                <a:latin typeface="+mj-lt"/>
                <a:ea typeface="+mj-ea"/>
                <a:cs typeface="+mj-cs"/>
              </a:rPr>
              <a:t>Importance of German Periodicals:</a:t>
            </a:r>
            <a:br>
              <a:rPr lang="en-US" sz="4100" kern="1200" dirty="0">
                <a:solidFill>
                  <a:schemeClr val="tx1"/>
                </a:solidFill>
                <a:latin typeface="+mj-lt"/>
                <a:ea typeface="+mj-ea"/>
                <a:cs typeface="+mj-cs"/>
              </a:rPr>
            </a:br>
            <a:r>
              <a:rPr lang="en-US" sz="4100" kern="1200" dirty="0">
                <a:solidFill>
                  <a:schemeClr val="tx1"/>
                </a:solidFill>
                <a:latin typeface="+mj-lt"/>
                <a:ea typeface="+mj-ea"/>
                <a:cs typeface="+mj-cs"/>
              </a:rPr>
              <a:t>(</a:t>
            </a:r>
            <a:r>
              <a:rPr lang="en-US" sz="2700" kern="1200" dirty="0">
                <a:solidFill>
                  <a:schemeClr val="tx1"/>
                </a:solidFill>
                <a:latin typeface="+mj-lt"/>
                <a:ea typeface="+mj-ea"/>
                <a:cs typeface="+mj-cs"/>
              </a:rPr>
              <a:t>Information Found in German Periodicals)</a:t>
            </a:r>
          </a:p>
        </p:txBody>
      </p:sp>
      <p:sp>
        <p:nvSpPr>
          <p:cNvPr id="4" name="TextBox 3">
            <a:extLst>
              <a:ext uri="{FF2B5EF4-FFF2-40B4-BE49-F238E27FC236}">
                <a16:creationId xmlns:a16="http://schemas.microsoft.com/office/drawing/2014/main" id="{D16B9A1E-527D-4AD9-A5A2-A4BBFF52061E}"/>
              </a:ext>
            </a:extLst>
          </p:cNvPr>
          <p:cNvSpPr txBox="1"/>
          <p:nvPr/>
        </p:nvSpPr>
        <p:spPr>
          <a:xfrm>
            <a:off x="1653363" y="2122714"/>
            <a:ext cx="9367204" cy="4095206"/>
          </a:xfrm>
          <a:prstGeom prst="rect">
            <a:avLst/>
          </a:prstGeom>
        </p:spPr>
        <p:txBody>
          <a:bodyPr vert="horz" lIns="91440" tIns="45720" rIns="91440" bIns="45720" rtlCol="0" anchor="t">
            <a:noAutofit/>
          </a:bodyPr>
          <a:lstStyle/>
          <a:p>
            <a:pPr marL="1714500" marR="0" indent="-228600">
              <a:lnSpc>
                <a:spcPct val="90000"/>
              </a:lnSpc>
              <a:spcBef>
                <a:spcPts val="0"/>
              </a:spcBef>
              <a:spcAft>
                <a:spcPts val="600"/>
              </a:spcAft>
              <a:buFont typeface="Arial" panose="020B0604020202020204" pitchFamily="34" charset="0"/>
              <a:buChar char="•"/>
            </a:pPr>
            <a:r>
              <a:rPr lang="en-US" sz="2800">
                <a:effectLst/>
              </a:rPr>
              <a:t>Family histories</a:t>
            </a:r>
          </a:p>
          <a:p>
            <a:pPr marL="1714500" marR="0" indent="-228600">
              <a:lnSpc>
                <a:spcPct val="90000"/>
              </a:lnSpc>
              <a:spcBef>
                <a:spcPts val="0"/>
              </a:spcBef>
              <a:spcAft>
                <a:spcPts val="600"/>
              </a:spcAft>
              <a:buFont typeface="Arial" panose="020B0604020202020204" pitchFamily="34" charset="0"/>
              <a:buChar char="•"/>
            </a:pPr>
            <a:endParaRPr lang="en-US" sz="2800">
              <a:effectLst/>
            </a:endParaRPr>
          </a:p>
          <a:p>
            <a:pPr marL="1714500" marR="0" indent="-228600">
              <a:lnSpc>
                <a:spcPct val="90000"/>
              </a:lnSpc>
              <a:spcBef>
                <a:spcPts val="0"/>
              </a:spcBef>
              <a:spcAft>
                <a:spcPts val="600"/>
              </a:spcAft>
              <a:buFont typeface="Arial" panose="020B0604020202020204" pitchFamily="34" charset="0"/>
              <a:buChar char="•"/>
            </a:pPr>
            <a:r>
              <a:rPr lang="en-US" sz="2800">
                <a:effectLst/>
              </a:rPr>
              <a:t>Compiled genealogies</a:t>
            </a:r>
          </a:p>
          <a:p>
            <a:pPr marL="1714500" marR="0" indent="-228600">
              <a:lnSpc>
                <a:spcPct val="90000"/>
              </a:lnSpc>
              <a:spcBef>
                <a:spcPts val="0"/>
              </a:spcBef>
              <a:spcAft>
                <a:spcPts val="600"/>
              </a:spcAft>
              <a:buFont typeface="Arial" panose="020B0604020202020204" pitchFamily="34" charset="0"/>
              <a:buChar char="•"/>
            </a:pPr>
            <a:endParaRPr lang="en-US" sz="2800">
              <a:effectLst/>
            </a:endParaRPr>
          </a:p>
          <a:p>
            <a:pPr marL="1714500" marR="0" indent="-228600">
              <a:lnSpc>
                <a:spcPct val="90000"/>
              </a:lnSpc>
              <a:spcBef>
                <a:spcPts val="0"/>
              </a:spcBef>
              <a:spcAft>
                <a:spcPts val="600"/>
              </a:spcAft>
              <a:buFont typeface="Arial" panose="020B0604020202020204" pitchFamily="34" charset="0"/>
              <a:buChar char="•"/>
            </a:pPr>
            <a:r>
              <a:rPr lang="en-US" sz="2800">
                <a:effectLst/>
              </a:rPr>
              <a:t>Pedigree charts (ascending and descending)</a:t>
            </a:r>
          </a:p>
          <a:p>
            <a:pPr marL="1714500" marR="0" indent="-228600">
              <a:lnSpc>
                <a:spcPct val="90000"/>
              </a:lnSpc>
              <a:spcBef>
                <a:spcPts val="0"/>
              </a:spcBef>
              <a:spcAft>
                <a:spcPts val="600"/>
              </a:spcAft>
              <a:buFont typeface="Arial" panose="020B0604020202020204" pitchFamily="34" charset="0"/>
              <a:buChar char="•"/>
            </a:pPr>
            <a:endParaRPr lang="en-US" sz="2800">
              <a:effectLst/>
            </a:endParaRPr>
          </a:p>
          <a:p>
            <a:pPr marL="1714500" marR="0" indent="-228600">
              <a:lnSpc>
                <a:spcPct val="90000"/>
              </a:lnSpc>
              <a:spcBef>
                <a:spcPts val="0"/>
              </a:spcBef>
              <a:spcAft>
                <a:spcPts val="600"/>
              </a:spcAft>
              <a:buFont typeface="Arial" panose="020B0604020202020204" pitchFamily="34" charset="0"/>
              <a:buChar char="•"/>
            </a:pPr>
            <a:r>
              <a:rPr lang="en-US" sz="2800">
                <a:effectLst/>
              </a:rPr>
              <a:t>Solutions to genealogical research problems</a:t>
            </a:r>
          </a:p>
          <a:p>
            <a:pPr marL="1714500" marR="0" indent="-228600">
              <a:lnSpc>
                <a:spcPct val="90000"/>
              </a:lnSpc>
              <a:spcBef>
                <a:spcPts val="0"/>
              </a:spcBef>
              <a:spcAft>
                <a:spcPts val="600"/>
              </a:spcAft>
              <a:buFont typeface="Arial" panose="020B0604020202020204" pitchFamily="34" charset="0"/>
              <a:buChar char="•"/>
            </a:pPr>
            <a:endParaRPr lang="en-US" sz="2800">
              <a:effectLst/>
            </a:endParaRPr>
          </a:p>
          <a:p>
            <a:pPr marL="1714500" lvl="3" indent="-228600">
              <a:lnSpc>
                <a:spcPct val="90000"/>
              </a:lnSpc>
              <a:spcAft>
                <a:spcPts val="600"/>
              </a:spcAft>
              <a:buFont typeface="Arial" panose="020B0604020202020204" pitchFamily="34" charset="0"/>
              <a:buChar char="•"/>
            </a:pPr>
            <a:r>
              <a:rPr lang="en-US" sz="2800">
                <a:effectLst/>
              </a:rPr>
              <a:t>Extracted records</a:t>
            </a:r>
            <a:endParaRPr lang="en-US" sz="2800"/>
          </a:p>
        </p:txBody>
      </p:sp>
    </p:spTree>
    <p:extLst>
      <p:ext uri="{BB962C8B-B14F-4D97-AF65-F5344CB8AC3E}">
        <p14:creationId xmlns:p14="http://schemas.microsoft.com/office/powerpoint/2010/main" val="4166350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16A53C79-122F-9585-157F-A1589F823977}"/>
              </a:ext>
            </a:extLst>
          </p:cNvPr>
          <p:cNvSpPr txBox="1"/>
          <p:nvPr/>
        </p:nvSpPr>
        <p:spPr>
          <a:xfrm>
            <a:off x="3428999" y="-48962"/>
            <a:ext cx="8014447" cy="553998"/>
          </a:xfrm>
          <a:prstGeom prst="rect">
            <a:avLst/>
          </a:prstGeom>
          <a:noFill/>
        </p:spPr>
        <p:txBody>
          <a:bodyPr wrap="square">
            <a:spAutoFit/>
          </a:bodyPr>
          <a:lstStyle/>
          <a:p>
            <a:r>
              <a:rPr lang="en-US" sz="3000" dirty="0">
                <a:effectLst/>
                <a:latin typeface="Times New Roman" panose="02020603050405020304" pitchFamily="18" charset="0"/>
                <a:ea typeface="Calibri" panose="020F0502020204030204" pitchFamily="34" charset="0"/>
              </a:rPr>
              <a:t>Webinar 7 – German Compiled Genealogies</a:t>
            </a:r>
            <a:endParaRPr lang="en-US" sz="3000" dirty="0"/>
          </a:p>
        </p:txBody>
      </p:sp>
      <p:sp>
        <p:nvSpPr>
          <p:cNvPr id="7" name="TextBox 6">
            <a:extLst>
              <a:ext uri="{FF2B5EF4-FFF2-40B4-BE49-F238E27FC236}">
                <a16:creationId xmlns:a16="http://schemas.microsoft.com/office/drawing/2014/main" id="{212DB8D6-28A8-F11B-FE59-B1922B18D2E0}"/>
              </a:ext>
            </a:extLst>
          </p:cNvPr>
          <p:cNvSpPr txBox="1"/>
          <p:nvPr/>
        </p:nvSpPr>
        <p:spPr>
          <a:xfrm>
            <a:off x="4383739" y="364723"/>
            <a:ext cx="7570694" cy="523220"/>
          </a:xfrm>
          <a:prstGeom prst="rect">
            <a:avLst/>
          </a:prstGeom>
          <a:noFill/>
        </p:spPr>
        <p:txBody>
          <a:bodyPr wrap="square">
            <a:spAutoFit/>
          </a:bodyPr>
          <a:lstStyle/>
          <a:p>
            <a:r>
              <a:rPr lang="en-US" sz="2800" dirty="0">
                <a:effectLst/>
                <a:latin typeface="Times New Roman" panose="02020603050405020304" pitchFamily="18" charset="0"/>
                <a:ea typeface="Calibri" panose="020F0502020204030204" pitchFamily="34" charset="0"/>
              </a:rPr>
              <a:t>Compiled Genealogy Resources		       3</a:t>
            </a:r>
            <a:endParaRPr lang="en-US" sz="2800" dirty="0"/>
          </a:p>
        </p:txBody>
      </p:sp>
      <p:sp>
        <p:nvSpPr>
          <p:cNvPr id="9" name="TextBox 8">
            <a:extLst>
              <a:ext uri="{FF2B5EF4-FFF2-40B4-BE49-F238E27FC236}">
                <a16:creationId xmlns:a16="http://schemas.microsoft.com/office/drawing/2014/main" id="{E426C593-7835-53E2-0CF0-85F80E7EDAF0}"/>
              </a:ext>
            </a:extLst>
          </p:cNvPr>
          <p:cNvSpPr txBox="1"/>
          <p:nvPr/>
        </p:nvSpPr>
        <p:spPr>
          <a:xfrm>
            <a:off x="4894730" y="688214"/>
            <a:ext cx="7032809" cy="400110"/>
          </a:xfrm>
          <a:prstGeom prst="rect">
            <a:avLst/>
          </a:prstGeom>
          <a:noFill/>
        </p:spPr>
        <p:txBody>
          <a:bodyPr wrap="square">
            <a:spAutoFit/>
          </a:bodyPr>
          <a:lstStyle/>
          <a:p>
            <a:r>
              <a:rPr lang="en-US" sz="2000" dirty="0">
                <a:effectLst/>
                <a:latin typeface="Times New Roman" panose="02020603050405020304" pitchFamily="18" charset="0"/>
                <a:ea typeface="Calibri" panose="020F0502020204030204" pitchFamily="34" charset="0"/>
              </a:rPr>
              <a:t>Internet Resources					  4</a:t>
            </a:r>
            <a:endParaRPr lang="en-US" dirty="0"/>
          </a:p>
        </p:txBody>
      </p:sp>
      <p:sp>
        <p:nvSpPr>
          <p:cNvPr id="12" name="TextBox 11">
            <a:extLst>
              <a:ext uri="{FF2B5EF4-FFF2-40B4-BE49-F238E27FC236}">
                <a16:creationId xmlns:a16="http://schemas.microsoft.com/office/drawing/2014/main" id="{95F0DD7F-5FC7-5149-2833-AD18502C47BB}"/>
              </a:ext>
            </a:extLst>
          </p:cNvPr>
          <p:cNvSpPr txBox="1"/>
          <p:nvPr/>
        </p:nvSpPr>
        <p:spPr>
          <a:xfrm>
            <a:off x="4921622" y="970594"/>
            <a:ext cx="7032811" cy="400110"/>
          </a:xfrm>
          <a:prstGeom prst="rect">
            <a:avLst/>
          </a:prstGeom>
          <a:noFill/>
        </p:spPr>
        <p:txBody>
          <a:bodyPr wrap="square">
            <a:spAutoFit/>
          </a:bodyPr>
          <a:lstStyle/>
          <a:p>
            <a:r>
              <a:rPr lang="en-US" sz="2000" dirty="0">
                <a:effectLst/>
                <a:latin typeface="Times New Roman" panose="02020603050405020304" pitchFamily="18" charset="0"/>
                <a:ea typeface="Calibri" panose="020F0502020204030204" pitchFamily="34" charset="0"/>
              </a:rPr>
              <a:t>FamilySearch Resources   					12</a:t>
            </a:r>
            <a:endParaRPr lang="en-US" dirty="0"/>
          </a:p>
        </p:txBody>
      </p:sp>
      <p:sp>
        <p:nvSpPr>
          <p:cNvPr id="17" name="TextBox 16">
            <a:extLst>
              <a:ext uri="{FF2B5EF4-FFF2-40B4-BE49-F238E27FC236}">
                <a16:creationId xmlns:a16="http://schemas.microsoft.com/office/drawing/2014/main" id="{DD221FF8-8453-083C-40F8-92A688D84A5F}"/>
              </a:ext>
            </a:extLst>
          </p:cNvPr>
          <p:cNvSpPr txBox="1"/>
          <p:nvPr/>
        </p:nvSpPr>
        <p:spPr>
          <a:xfrm>
            <a:off x="4935068" y="1212646"/>
            <a:ext cx="6871447" cy="414456"/>
          </a:xfrm>
          <a:prstGeom prst="rect">
            <a:avLst/>
          </a:prstGeom>
          <a:noFill/>
        </p:spPr>
        <p:txBody>
          <a:bodyPr wrap="square">
            <a:spAutoFit/>
          </a:bodyPr>
          <a:lstStyle/>
          <a:p>
            <a:r>
              <a:rPr lang="en-US" sz="2000" dirty="0">
                <a:effectLst/>
                <a:latin typeface="Times New Roman" panose="02020603050405020304" pitchFamily="18" charset="0"/>
                <a:ea typeface="Calibri" panose="020F0502020204030204" pitchFamily="34" charset="0"/>
              </a:rPr>
              <a:t>Periodical Resources					17</a:t>
            </a:r>
            <a:endParaRPr lang="en-US" dirty="0"/>
          </a:p>
        </p:txBody>
      </p:sp>
      <p:sp>
        <p:nvSpPr>
          <p:cNvPr id="21" name="TextBox 20">
            <a:extLst>
              <a:ext uri="{FF2B5EF4-FFF2-40B4-BE49-F238E27FC236}">
                <a16:creationId xmlns:a16="http://schemas.microsoft.com/office/drawing/2014/main" id="{CD01FF1A-D098-249B-312E-6EE7715FFEC1}"/>
              </a:ext>
            </a:extLst>
          </p:cNvPr>
          <p:cNvSpPr txBox="1"/>
          <p:nvPr/>
        </p:nvSpPr>
        <p:spPr>
          <a:xfrm>
            <a:off x="3469343" y="2086701"/>
            <a:ext cx="8571211" cy="553998"/>
          </a:xfrm>
          <a:prstGeom prst="rect">
            <a:avLst/>
          </a:prstGeom>
          <a:noFill/>
        </p:spPr>
        <p:txBody>
          <a:bodyPr wrap="square">
            <a:spAutoFit/>
          </a:bodyPr>
          <a:lstStyle/>
          <a:p>
            <a:r>
              <a:rPr lang="en-US" sz="3000" dirty="0">
                <a:effectLst/>
                <a:latin typeface="Times New Roman" panose="02020603050405020304" pitchFamily="18" charset="0"/>
                <a:ea typeface="Calibri" panose="020F0502020204030204" pitchFamily="34" charset="0"/>
              </a:rPr>
              <a:t>German Genealogical Collections</a:t>
            </a:r>
            <a:r>
              <a:rPr lang="en-US" sz="2000" dirty="0">
                <a:effectLst/>
                <a:latin typeface="Times New Roman" panose="02020603050405020304" pitchFamily="18" charset="0"/>
                <a:ea typeface="Calibri" panose="020F0502020204030204" pitchFamily="34" charset="0"/>
              </a:rPr>
              <a:t>		         	         53</a:t>
            </a:r>
            <a:endParaRPr lang="en-US" dirty="0"/>
          </a:p>
        </p:txBody>
      </p:sp>
      <p:sp>
        <p:nvSpPr>
          <p:cNvPr id="25" name="TextBox 24">
            <a:extLst>
              <a:ext uri="{FF2B5EF4-FFF2-40B4-BE49-F238E27FC236}">
                <a16:creationId xmlns:a16="http://schemas.microsoft.com/office/drawing/2014/main" id="{CF55885F-9FCE-3921-671C-364AEAAEC0A0}"/>
              </a:ext>
            </a:extLst>
          </p:cNvPr>
          <p:cNvSpPr txBox="1"/>
          <p:nvPr/>
        </p:nvSpPr>
        <p:spPr>
          <a:xfrm>
            <a:off x="4017305" y="2543900"/>
            <a:ext cx="7996355" cy="400110"/>
          </a:xfrm>
          <a:prstGeom prst="rect">
            <a:avLst/>
          </a:prstGeom>
          <a:noFill/>
        </p:spPr>
        <p:txBody>
          <a:bodyPr wrap="square">
            <a:spAutoFit/>
          </a:bodyPr>
          <a:lstStyle/>
          <a:p>
            <a:r>
              <a:rPr lang="en-US" sz="2000" dirty="0">
                <a:effectLst/>
                <a:latin typeface="Times New Roman" panose="02020603050405020304" pitchFamily="18" charset="0"/>
                <a:ea typeface="Calibri" panose="020F0502020204030204" pitchFamily="34" charset="0"/>
              </a:rPr>
              <a:t>Family Histories							 54</a:t>
            </a:r>
            <a:endParaRPr lang="en-US" dirty="0"/>
          </a:p>
        </p:txBody>
      </p:sp>
      <p:sp>
        <p:nvSpPr>
          <p:cNvPr id="27" name="TextBox 26">
            <a:extLst>
              <a:ext uri="{FF2B5EF4-FFF2-40B4-BE49-F238E27FC236}">
                <a16:creationId xmlns:a16="http://schemas.microsoft.com/office/drawing/2014/main" id="{37ADF774-DBCE-589A-0A2B-BF28919301B6}"/>
              </a:ext>
            </a:extLst>
          </p:cNvPr>
          <p:cNvSpPr txBox="1"/>
          <p:nvPr/>
        </p:nvSpPr>
        <p:spPr>
          <a:xfrm>
            <a:off x="3550023" y="3008573"/>
            <a:ext cx="8490531" cy="400110"/>
          </a:xfrm>
          <a:prstGeom prst="rect">
            <a:avLst/>
          </a:prstGeom>
          <a:noFill/>
        </p:spPr>
        <p:txBody>
          <a:bodyPr wrap="square">
            <a:spAutoFit/>
          </a:bodyPr>
          <a:lstStyle/>
          <a:p>
            <a:pPr marL="457200" marR="0">
              <a:spcBef>
                <a:spcPts val="0"/>
              </a:spcBef>
              <a:spcAft>
                <a:spcPts val="0"/>
              </a:spcAft>
              <a:tabLst>
                <a:tab pos="2621915" algn="l"/>
              </a:tabLs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Deutsche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Geschlechterbücher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or German lineage</a:t>
            </a:r>
            <a:r>
              <a:rPr lang="en-US" sz="2000" b="1" dirty="0">
                <a:solidFill>
                  <a:srgbClr val="FF0000"/>
                </a:solidFill>
                <a:effectLst/>
                <a:latin typeface="Times New Roman" panose="02020603050405020304" pitchFamily="18" charset="0"/>
                <a:ea typeface="Calibri" panose="020F0502020204030204" pitchFamily="34" charset="0"/>
              </a:rPr>
              <a:t> </a:t>
            </a:r>
            <a:r>
              <a:rPr lang="en-US" sz="2000" dirty="0">
                <a:effectLst/>
                <a:latin typeface="Times New Roman" panose="02020603050405020304" pitchFamily="18" charset="0"/>
                <a:ea typeface="Calibri" panose="020F0502020204030204" pitchFamily="34" charset="0"/>
              </a:rPr>
              <a:t>Books		         62</a:t>
            </a:r>
            <a:endParaRPr lang="en-US" dirty="0"/>
          </a:p>
        </p:txBody>
      </p:sp>
      <p:sp>
        <p:nvSpPr>
          <p:cNvPr id="29" name="TextBox 28">
            <a:extLst>
              <a:ext uri="{FF2B5EF4-FFF2-40B4-BE49-F238E27FC236}">
                <a16:creationId xmlns:a16="http://schemas.microsoft.com/office/drawing/2014/main" id="{2E34A905-5DB8-C212-92A0-4C8E26A11294}"/>
              </a:ext>
            </a:extLst>
          </p:cNvPr>
          <p:cNvSpPr txBox="1"/>
          <p:nvPr/>
        </p:nvSpPr>
        <p:spPr>
          <a:xfrm>
            <a:off x="4003857" y="3358196"/>
            <a:ext cx="8036697" cy="400110"/>
          </a:xfrm>
          <a:prstGeom prst="rect">
            <a:avLst/>
          </a:prstGeom>
          <a:noFill/>
        </p:spPr>
        <p:txBody>
          <a:bodyPr wrap="square">
            <a:spAutoFit/>
          </a:bodyPr>
          <a:lstStyle/>
          <a:p>
            <a:pPr marL="0" marR="0">
              <a:spcBef>
                <a:spcPts val="0"/>
              </a:spcBef>
              <a:spcAft>
                <a:spcPts val="0"/>
              </a:spcAft>
              <a:tabLst>
                <a:tab pos="2621915" algn="l"/>
              </a:tabLst>
            </a:pP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Deutsches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Familienarchive</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or German Family </a:t>
            </a:r>
            <a:r>
              <a:rPr lang="en-US" sz="2000" dirty="0">
                <a:effectLst/>
                <a:latin typeface="Times New Roman" panose="02020603050405020304" pitchFamily="18" charset="0"/>
                <a:ea typeface="Calibri" panose="020F0502020204030204" pitchFamily="34" charset="0"/>
              </a:rPr>
              <a:t>Archives	                75</a:t>
            </a:r>
            <a:endParaRPr lang="en-US" dirty="0"/>
          </a:p>
        </p:txBody>
      </p:sp>
      <p:sp>
        <p:nvSpPr>
          <p:cNvPr id="33" name="TextBox 32">
            <a:extLst>
              <a:ext uri="{FF2B5EF4-FFF2-40B4-BE49-F238E27FC236}">
                <a16:creationId xmlns:a16="http://schemas.microsoft.com/office/drawing/2014/main" id="{47D9CAB0-A387-5F5E-BDFE-F9BC617988A8}"/>
              </a:ext>
            </a:extLst>
          </p:cNvPr>
          <p:cNvSpPr txBox="1"/>
          <p:nvPr/>
        </p:nvSpPr>
        <p:spPr>
          <a:xfrm>
            <a:off x="4003861" y="3740683"/>
            <a:ext cx="8036697" cy="400110"/>
          </a:xfrm>
          <a:prstGeom prst="rect">
            <a:avLst/>
          </a:prstGeom>
          <a:noFill/>
        </p:spPr>
        <p:txBody>
          <a:bodyPr wrap="square">
            <a:spAutoFit/>
          </a:bodyPr>
          <a:lstStyle/>
          <a:p>
            <a:r>
              <a:rPr lang="en-US" sz="2000" dirty="0" err="1">
                <a:effectLst/>
                <a:latin typeface="Times New Roman" panose="02020603050405020304" pitchFamily="18" charset="0"/>
                <a:ea typeface="Calibri" panose="020F0502020204030204" pitchFamily="34" charset="0"/>
              </a:rPr>
              <a:t>Ahnenstammkartei</a:t>
            </a:r>
            <a:r>
              <a:rPr lang="en-US" sz="2000" dirty="0">
                <a:effectLst/>
                <a:latin typeface="Times New Roman" panose="02020603050405020304" pitchFamily="18" charset="0"/>
                <a:ea typeface="Calibri" panose="020F0502020204030204" pitchFamily="34" charset="0"/>
              </a:rPr>
              <a:t> or Ancestral Pedigree Index			  82</a:t>
            </a:r>
            <a:endParaRPr lang="en-US" dirty="0"/>
          </a:p>
        </p:txBody>
      </p:sp>
      <p:sp>
        <p:nvSpPr>
          <p:cNvPr id="35" name="TextBox 34">
            <a:extLst>
              <a:ext uri="{FF2B5EF4-FFF2-40B4-BE49-F238E27FC236}">
                <a16:creationId xmlns:a16="http://schemas.microsoft.com/office/drawing/2014/main" id="{4CFBFA5F-C712-3B46-3335-2C21DBE2A2AD}"/>
              </a:ext>
            </a:extLst>
          </p:cNvPr>
          <p:cNvSpPr txBox="1"/>
          <p:nvPr/>
        </p:nvSpPr>
        <p:spPr>
          <a:xfrm>
            <a:off x="3976963" y="4128094"/>
            <a:ext cx="8036697" cy="409347"/>
          </a:xfrm>
          <a:prstGeom prst="rect">
            <a:avLst/>
          </a:prstGeom>
          <a:noFill/>
        </p:spPr>
        <p:txBody>
          <a:bodyPr wrap="square">
            <a:spAutoFit/>
          </a:bodyPr>
          <a:lstStyle/>
          <a:p>
            <a:r>
              <a:rPr lang="en-US" sz="2000" dirty="0" err="1">
                <a:effectLst/>
                <a:latin typeface="Times New Roman" panose="02020603050405020304" pitchFamily="18" charset="0"/>
                <a:ea typeface="Calibri" panose="020F0502020204030204" pitchFamily="34" charset="0"/>
              </a:rPr>
              <a:t>Ortssippenbücher</a:t>
            </a:r>
            <a:r>
              <a:rPr lang="en-US" sz="2000" dirty="0">
                <a:effectLst/>
                <a:latin typeface="Times New Roman" panose="02020603050405020304" pitchFamily="18" charset="0"/>
                <a:ea typeface="Calibri" panose="020F0502020204030204" pitchFamily="34" charset="0"/>
              </a:rPr>
              <a:t> or Locality lineage books				   93</a:t>
            </a:r>
            <a:endParaRPr lang="en-US" dirty="0"/>
          </a:p>
        </p:txBody>
      </p:sp>
      <p:sp>
        <p:nvSpPr>
          <p:cNvPr id="37" name="TextBox 36">
            <a:extLst>
              <a:ext uri="{FF2B5EF4-FFF2-40B4-BE49-F238E27FC236}">
                <a16:creationId xmlns:a16="http://schemas.microsoft.com/office/drawing/2014/main" id="{334D60DB-2F65-5139-7396-85E20C4CF995}"/>
              </a:ext>
            </a:extLst>
          </p:cNvPr>
          <p:cNvSpPr txBox="1"/>
          <p:nvPr/>
        </p:nvSpPr>
        <p:spPr>
          <a:xfrm>
            <a:off x="3492871" y="4528085"/>
            <a:ext cx="8520789" cy="400110"/>
          </a:xfrm>
          <a:prstGeom prst="rect">
            <a:avLst/>
          </a:prstGeom>
          <a:noFill/>
        </p:spPr>
        <p:txBody>
          <a:bodyPr wrap="square">
            <a:spAutoFit/>
          </a:bodyPr>
          <a:lstStyle/>
          <a:p>
            <a:pPr marL="457200" marR="0">
              <a:spcBef>
                <a:spcPts val="0"/>
              </a:spcBef>
              <a:spcAft>
                <a:spcPts val="0"/>
              </a:spcAft>
              <a:tabLst>
                <a:tab pos="2621915" algn="l"/>
              </a:tabLst>
            </a:pP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Mappenstücke</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 collection of documents on </a:t>
            </a:r>
            <a:r>
              <a:rPr lang="en-US" sz="2000" dirty="0">
                <a:effectLst/>
                <a:latin typeface="Times New Roman" panose="02020603050405020304" pitchFamily="18" charset="0"/>
                <a:ea typeface="Calibri" panose="020F0502020204030204" pitchFamily="34" charset="0"/>
              </a:rPr>
              <a:t>thousands of family lines     114</a:t>
            </a:r>
            <a:endParaRPr lang="en-US" dirty="0"/>
          </a:p>
        </p:txBody>
      </p:sp>
      <p:sp>
        <p:nvSpPr>
          <p:cNvPr id="39" name="TextBox 38">
            <a:extLst>
              <a:ext uri="{FF2B5EF4-FFF2-40B4-BE49-F238E27FC236}">
                <a16:creationId xmlns:a16="http://schemas.microsoft.com/office/drawing/2014/main" id="{B5223DF3-18AB-6DB1-7E26-FDDB0372E782}"/>
              </a:ext>
            </a:extLst>
          </p:cNvPr>
          <p:cNvSpPr txBox="1"/>
          <p:nvPr/>
        </p:nvSpPr>
        <p:spPr>
          <a:xfrm>
            <a:off x="3997141" y="4973597"/>
            <a:ext cx="8167801" cy="400110"/>
          </a:xfrm>
          <a:prstGeom prst="rect">
            <a:avLst/>
          </a:prstGeom>
          <a:noFill/>
        </p:spPr>
        <p:txBody>
          <a:bodyPr wrap="square">
            <a:spAutoFit/>
          </a:bodyPr>
          <a:lstStyle/>
          <a:p>
            <a:r>
              <a:rPr lang="en-US" sz="2000" dirty="0" err="1">
                <a:effectLst/>
                <a:latin typeface="Times New Roman" panose="02020603050405020304" pitchFamily="18" charset="0"/>
                <a:ea typeface="Calibri" panose="020F0502020204030204" pitchFamily="34" charset="0"/>
              </a:rPr>
              <a:t>Leichenpredigten</a:t>
            </a:r>
            <a:r>
              <a:rPr lang="en-US" sz="2000" dirty="0">
                <a:effectLst/>
                <a:latin typeface="Times New Roman" panose="02020603050405020304" pitchFamily="18" charset="0"/>
                <a:ea typeface="Calibri" panose="020F0502020204030204" pitchFamily="34" charset="0"/>
              </a:rPr>
              <a:t> or Funeral Sermons			                122</a:t>
            </a:r>
            <a:endParaRPr lang="en-US" dirty="0"/>
          </a:p>
        </p:txBody>
      </p:sp>
      <p:sp>
        <p:nvSpPr>
          <p:cNvPr id="43" name="TextBox 42">
            <a:extLst>
              <a:ext uri="{FF2B5EF4-FFF2-40B4-BE49-F238E27FC236}">
                <a16:creationId xmlns:a16="http://schemas.microsoft.com/office/drawing/2014/main" id="{6C794678-444A-99D4-699C-C82E8365D3DB}"/>
              </a:ext>
            </a:extLst>
          </p:cNvPr>
          <p:cNvSpPr txBox="1"/>
          <p:nvPr/>
        </p:nvSpPr>
        <p:spPr>
          <a:xfrm>
            <a:off x="3909728" y="5333400"/>
            <a:ext cx="8211507" cy="400110"/>
          </a:xfrm>
          <a:prstGeom prst="rect">
            <a:avLst/>
          </a:prstGeom>
          <a:noFill/>
        </p:spPr>
        <p:txBody>
          <a:bodyPr wrap="square">
            <a:spAutoFit/>
          </a:bodyPr>
          <a:lstStyle/>
          <a:p>
            <a:r>
              <a:rPr lang="en-US" sz="2000" dirty="0">
                <a:effectLst/>
                <a:latin typeface="Times New Roman" panose="02020603050405020304" pitchFamily="18" charset="0"/>
                <a:ea typeface="Calibri" panose="020F0502020204030204" pitchFamily="34" charset="0"/>
              </a:rPr>
              <a:t>Coat of Arms						    	  151</a:t>
            </a:r>
            <a:endParaRPr lang="en-US" dirty="0"/>
          </a:p>
        </p:txBody>
      </p:sp>
    </p:spTree>
    <p:extLst>
      <p:ext uri="{BB962C8B-B14F-4D97-AF65-F5344CB8AC3E}">
        <p14:creationId xmlns:p14="http://schemas.microsoft.com/office/powerpoint/2010/main" val="125934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P spid="17" grpId="0"/>
      <p:bldP spid="21" grpId="0"/>
      <p:bldP spid="25" grpId="0"/>
      <p:bldP spid="27" grpId="0"/>
      <p:bldP spid="29" grpId="0"/>
      <p:bldP spid="33" grpId="0"/>
      <p:bldP spid="35" grpId="0"/>
      <p:bldP spid="37" grpId="0"/>
      <p:bldP spid="39"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81B2D-2950-4C95-B6B1-CCB467F870C0}"/>
              </a:ext>
            </a:extLst>
          </p:cNvPr>
          <p:cNvSpPr>
            <a:spLocks noGrp="1"/>
          </p:cNvSpPr>
          <p:nvPr>
            <p:ph type="title"/>
          </p:nvPr>
        </p:nvSpPr>
        <p:spPr>
          <a:xfrm>
            <a:off x="1285241" y="1008993"/>
            <a:ext cx="9231410" cy="3542045"/>
          </a:xfrm>
        </p:spPr>
        <p:txBody>
          <a:bodyPr vert="horz" lIns="91440" tIns="45720" rIns="91440" bIns="45720" rtlCol="0" anchor="b">
            <a:normAutofit/>
          </a:bodyPr>
          <a:lstStyle/>
          <a:p>
            <a:r>
              <a:rPr lang="en-US" altLang="en-US" sz="4000" b="1" u="sng" kern="1200">
                <a:solidFill>
                  <a:schemeClr val="tx1"/>
                </a:solidFill>
                <a:latin typeface="+mj-lt"/>
                <a:ea typeface="+mj-ea"/>
                <a:cs typeface="+mj-cs"/>
              </a:rPr>
              <a:t>Family Histories Found in Printed Sources</a:t>
            </a:r>
            <a:br>
              <a:rPr lang="en-US" altLang="en-US" sz="4600" b="1" u="sng" kern="1200">
                <a:solidFill>
                  <a:schemeClr val="tx1"/>
                </a:solidFill>
                <a:latin typeface="+mj-lt"/>
                <a:ea typeface="+mj-ea"/>
                <a:cs typeface="+mj-cs"/>
              </a:rPr>
            </a:br>
            <a:br>
              <a:rPr lang="en-US" altLang="en-US" sz="4600" kern="1200">
                <a:solidFill>
                  <a:schemeClr val="tx1"/>
                </a:solidFill>
                <a:latin typeface="+mj-lt"/>
                <a:ea typeface="+mj-ea"/>
                <a:cs typeface="+mj-cs"/>
              </a:rPr>
            </a:br>
            <a:r>
              <a:rPr lang="en-US" altLang="en-US" sz="4600" kern="1200">
                <a:solidFill>
                  <a:schemeClr val="tx1"/>
                </a:solidFill>
                <a:latin typeface="+mj-lt"/>
                <a:ea typeface="+mj-ea"/>
                <a:cs typeface="+mj-cs"/>
              </a:rPr>
              <a:t>The following are examples of Using Periodical Indexes &amp; Periodicals</a:t>
            </a:r>
            <a:endParaRPr lang="en-US" sz="4600" kern="1200">
              <a:solidFill>
                <a:schemeClr val="tx1"/>
              </a:solidFill>
              <a:latin typeface="+mj-lt"/>
              <a:ea typeface="+mj-ea"/>
              <a:cs typeface="+mj-cs"/>
            </a:endParaRPr>
          </a:p>
        </p:txBody>
      </p:sp>
    </p:spTree>
    <p:extLst>
      <p:ext uri="{BB962C8B-B14F-4D97-AF65-F5344CB8AC3E}">
        <p14:creationId xmlns:p14="http://schemas.microsoft.com/office/powerpoint/2010/main" val="4070912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904A713-1B83-497A-93FB-3F1D40E714EF}"/>
              </a:ext>
            </a:extLst>
          </p:cNvPr>
          <p:cNvSpPr>
            <a:spLocks noGrp="1"/>
          </p:cNvSpPr>
          <p:nvPr>
            <p:ph type="title"/>
          </p:nvPr>
        </p:nvSpPr>
        <p:spPr>
          <a:xfrm>
            <a:off x="1190666" y="2740130"/>
            <a:ext cx="4414026" cy="1849455"/>
          </a:xfrm>
          <a:solidFill>
            <a:schemeClr val="bg1"/>
          </a:solidFill>
        </p:spPr>
        <p:txBody>
          <a:bodyPr vert="horz" lIns="91440" tIns="45720" rIns="91440" bIns="45720" rtlCol="0" anchor="ctr">
            <a:normAutofit/>
          </a:bodyPr>
          <a:lstStyle/>
          <a:p>
            <a:pPr algn="ctr"/>
            <a:r>
              <a:rPr lang="en-US" sz="3600" b="1" kern="1200" err="1">
                <a:solidFill>
                  <a:schemeClr val="tx1"/>
                </a:solidFill>
                <a:latin typeface="+mj-lt"/>
                <a:ea typeface="+mj-ea"/>
                <a:cs typeface="+mj-cs"/>
              </a:rPr>
              <a:t>Familiengeschichtliche</a:t>
            </a:r>
            <a:r>
              <a:rPr lang="en-US" sz="3600" b="1" kern="1200">
                <a:solidFill>
                  <a:schemeClr val="tx1"/>
                </a:solidFill>
                <a:latin typeface="+mj-lt"/>
                <a:ea typeface="+mj-ea"/>
                <a:cs typeface="+mj-cs"/>
              </a:rPr>
              <a:t> </a:t>
            </a:r>
            <a:r>
              <a:rPr lang="en-US" sz="3600" b="1" kern="1200" err="1">
                <a:solidFill>
                  <a:schemeClr val="tx1"/>
                </a:solidFill>
                <a:latin typeface="+mj-lt"/>
                <a:ea typeface="+mj-ea"/>
                <a:cs typeface="+mj-cs"/>
              </a:rPr>
              <a:t>Quellen</a:t>
            </a:r>
            <a:endParaRPr lang="en-US" sz="3600" b="1" kern="1200">
              <a:solidFill>
                <a:schemeClr val="tx1"/>
              </a:solidFill>
              <a:latin typeface="+mj-lt"/>
              <a:ea typeface="+mj-ea"/>
              <a:cs typeface="+mj-cs"/>
            </a:endParaRPr>
          </a:p>
        </p:txBody>
      </p:sp>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4ED58466-C4FE-46CD-B198-068D411CBE9F}"/>
              </a:ext>
            </a:extLst>
          </p:cNvPr>
          <p:cNvPicPr>
            <a:picLocks noChangeAspect="1"/>
          </p:cNvPicPr>
          <p:nvPr/>
        </p:nvPicPr>
        <p:blipFill>
          <a:blip r:embed="rId3"/>
          <a:stretch>
            <a:fillRect/>
          </a:stretch>
        </p:blipFill>
        <p:spPr>
          <a:xfrm>
            <a:off x="7130166" y="1988819"/>
            <a:ext cx="3273403" cy="4549141"/>
          </a:xfrm>
          <a:prstGeom prst="rect">
            <a:avLst/>
          </a:prstGeom>
          <a:solidFill>
            <a:schemeClr val="tx2"/>
          </a:solidFill>
        </p:spPr>
      </p:pic>
      <p:sp>
        <p:nvSpPr>
          <p:cNvPr id="3" name="Rectangle 2">
            <a:extLst>
              <a:ext uri="{FF2B5EF4-FFF2-40B4-BE49-F238E27FC236}">
                <a16:creationId xmlns:a16="http://schemas.microsoft.com/office/drawing/2014/main" id="{6C7BEFA9-5DD6-DD15-9F84-139961274ADB}"/>
              </a:ext>
            </a:extLst>
          </p:cNvPr>
          <p:cNvSpPr/>
          <p:nvPr/>
        </p:nvSpPr>
        <p:spPr>
          <a:xfrm>
            <a:off x="1322361" y="4389117"/>
            <a:ext cx="4557932" cy="1280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rPr>
              <a:t>Family History Sources</a:t>
            </a:r>
          </a:p>
        </p:txBody>
      </p:sp>
    </p:spTree>
    <p:extLst>
      <p:ext uri="{BB962C8B-B14F-4D97-AF65-F5344CB8AC3E}">
        <p14:creationId xmlns:p14="http://schemas.microsoft.com/office/powerpoint/2010/main" val="78769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1" name="Picture 3" descr="msoB9AFE">
            <a:extLst>
              <a:ext uri="{FF2B5EF4-FFF2-40B4-BE49-F238E27FC236}">
                <a16:creationId xmlns:a16="http://schemas.microsoft.com/office/drawing/2014/main" id="{D4790A48-DB56-4C8B-8943-0DB3E7DB95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44" r="6899" b="55367"/>
          <a:stretch/>
        </p:blipFill>
        <p:spPr bwMode="auto">
          <a:xfrm>
            <a:off x="67748" y="720044"/>
            <a:ext cx="7293411" cy="50998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a:extLst>
              <a:ext uri="{FF2B5EF4-FFF2-40B4-BE49-F238E27FC236}">
                <a16:creationId xmlns:a16="http://schemas.microsoft.com/office/drawing/2014/main" id="{7A4E7A7F-E7B7-4ACE-82A0-9E26E6E48F47}"/>
              </a:ext>
            </a:extLst>
          </p:cNvPr>
          <p:cNvSpPr>
            <a:spLocks noGrp="1"/>
          </p:cNvSpPr>
          <p:nvPr>
            <p:ph type="title"/>
          </p:nvPr>
        </p:nvSpPr>
        <p:spPr>
          <a:xfrm>
            <a:off x="8052497" y="1056639"/>
            <a:ext cx="3197660" cy="5174517"/>
          </a:xfrm>
        </p:spPr>
        <p:txBody>
          <a:bodyPr vert="horz" lIns="91440" tIns="45720" rIns="91440" bIns="45720" rtlCol="0" anchor="b">
            <a:normAutofit/>
          </a:bodyPr>
          <a:lstStyle/>
          <a:p>
            <a:pPr algn="ct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r>
              <a:rPr lang="en-US" sz="4000" kern="1200" dirty="0" err="1">
                <a:solidFill>
                  <a:schemeClr val="tx1"/>
                </a:solidFill>
                <a:latin typeface="+mj-lt"/>
                <a:ea typeface="+mj-ea"/>
                <a:cs typeface="+mj-cs"/>
              </a:rPr>
              <a:t>Jacobsmeyer</a:t>
            </a: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r>
              <a:rPr lang="en-US" sz="2800" kern="1200" dirty="0">
                <a:solidFill>
                  <a:schemeClr val="tx1"/>
                </a:solidFill>
                <a:latin typeface="+mj-lt"/>
                <a:ea typeface="+mj-ea"/>
                <a:cs typeface="+mj-cs"/>
              </a:rPr>
              <a:t>Pedigree Chart</a:t>
            </a: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endParaRPr lang="en-US" sz="2800" kern="1200" dirty="0">
              <a:solidFill>
                <a:schemeClr val="tx1"/>
              </a:solidFill>
              <a:latin typeface="+mj-lt"/>
              <a:ea typeface="+mj-ea"/>
              <a:cs typeface="+mj-cs"/>
            </a:endParaRPr>
          </a:p>
        </p:txBody>
      </p:sp>
      <p:sp>
        <p:nvSpPr>
          <p:cNvPr id="7" name="Rectangle 6">
            <a:extLst>
              <a:ext uri="{FF2B5EF4-FFF2-40B4-BE49-F238E27FC236}">
                <a16:creationId xmlns:a16="http://schemas.microsoft.com/office/drawing/2014/main" id="{53792A8C-6D79-4609-A194-82F7DB5380A7}"/>
              </a:ext>
            </a:extLst>
          </p:cNvPr>
          <p:cNvSpPr/>
          <p:nvPr/>
        </p:nvSpPr>
        <p:spPr>
          <a:xfrm>
            <a:off x="2864338" y="2253434"/>
            <a:ext cx="1936262" cy="72683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4402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EFBFBA-5D40-46FD-AC47-97383E25A164}"/>
              </a:ext>
            </a:extLst>
          </p:cNvPr>
          <p:cNvSpPr>
            <a:spLocks noGrp="1"/>
          </p:cNvSpPr>
          <p:nvPr>
            <p:ph type="title"/>
          </p:nvPr>
        </p:nvSpPr>
        <p:spPr>
          <a:xfrm>
            <a:off x="6672333" y="2421896"/>
            <a:ext cx="4093635" cy="1099845"/>
          </a:xfrm>
        </p:spPr>
        <p:txBody>
          <a:bodyPr vert="horz" lIns="91440" tIns="45720" rIns="91440" bIns="45720" rtlCol="0" anchor="b">
            <a:normAutofit/>
          </a:bodyPr>
          <a:lstStyle/>
          <a:p>
            <a:pPr algn="ctr"/>
            <a:r>
              <a:rPr lang="en-US" sz="6000" err="1"/>
              <a:t>Jacobsmeier</a:t>
            </a:r>
            <a:endParaRPr lang="en-US" sz="6000"/>
          </a:p>
        </p:txBody>
      </p:sp>
      <p:pic>
        <p:nvPicPr>
          <p:cNvPr id="77826" name="Picture 2" descr="D15462C7">
            <a:extLst>
              <a:ext uri="{FF2B5EF4-FFF2-40B4-BE49-F238E27FC236}">
                <a16:creationId xmlns:a16="http://schemas.microsoft.com/office/drawing/2014/main" id="{8598A25D-F564-4220-87F8-DD324A0E5E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54" t="57272" r="33656" b="30414"/>
          <a:stretch>
            <a:fillRect/>
          </a:stretch>
        </p:blipFill>
        <p:spPr bwMode="auto">
          <a:xfrm>
            <a:off x="641180" y="4972237"/>
            <a:ext cx="4974336" cy="1289597"/>
          </a:xfrm>
          <a:prstGeom prst="rect">
            <a:avLst/>
          </a:prstGeom>
          <a:noFill/>
          <a:extLst>
            <a:ext uri="{909E8E84-426E-40DD-AFC4-6F175D3DCCD1}">
              <a14:hiddenFill xmlns:a14="http://schemas.microsoft.com/office/drawing/2010/main">
                <a:solidFill>
                  <a:srgbClr val="FFFFFF"/>
                </a:solidFill>
              </a14:hiddenFill>
            </a:ext>
          </a:extLst>
        </p:spPr>
      </p:pic>
      <p:pic>
        <p:nvPicPr>
          <p:cNvPr id="673795" name="Picture 3" descr="D15462C7">
            <a:extLst>
              <a:ext uri="{FF2B5EF4-FFF2-40B4-BE49-F238E27FC236}">
                <a16:creationId xmlns:a16="http://schemas.microsoft.com/office/drawing/2014/main" id="{4CF91910-BF80-40D3-84B6-8117E6FCC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870" t="59756" r="55435" b="33406"/>
          <a:stretch>
            <a:fillRect/>
          </a:stretch>
        </p:blipFill>
        <p:spPr bwMode="auto">
          <a:xfrm>
            <a:off x="6574365" y="4670379"/>
            <a:ext cx="4974336" cy="1893312"/>
          </a:xfrm>
          <a:prstGeom prst="rect">
            <a:avLst/>
          </a:prstGeom>
          <a:noFill/>
          <a:extLst>
            <a:ext uri="{909E8E84-426E-40DD-AFC4-6F175D3DCCD1}">
              <a14:hiddenFill xmlns:a14="http://schemas.microsoft.com/office/drawing/2010/main">
                <a:solidFill>
                  <a:srgbClr val="FFFFFF"/>
                </a:solidFill>
              </a14:hiddenFill>
            </a:ext>
          </a:extLst>
        </p:spPr>
      </p:pic>
      <p:sp>
        <p:nvSpPr>
          <p:cNvPr id="673798" name="Line 6">
            <a:extLst>
              <a:ext uri="{FF2B5EF4-FFF2-40B4-BE49-F238E27FC236}">
                <a16:creationId xmlns:a16="http://schemas.microsoft.com/office/drawing/2014/main" id="{970DAF0F-43F6-471B-8A2D-A2673535D0A0}"/>
              </a:ext>
            </a:extLst>
          </p:cNvPr>
          <p:cNvSpPr>
            <a:spLocks noChangeShapeType="1"/>
          </p:cNvSpPr>
          <p:nvPr/>
        </p:nvSpPr>
        <p:spPr bwMode="auto">
          <a:xfrm flipV="1">
            <a:off x="3343275" y="5477360"/>
            <a:ext cx="4267760" cy="8590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E084BDD2-0007-4EED-837B-9A952DFBEE23}"/>
              </a:ext>
            </a:extLst>
          </p:cNvPr>
          <p:cNvPicPr>
            <a:picLocks noChangeAspect="1"/>
          </p:cNvPicPr>
          <p:nvPr/>
        </p:nvPicPr>
        <p:blipFill rotWithShape="1">
          <a:blip r:embed="rId4"/>
          <a:srcRect t="15579"/>
          <a:stretch/>
        </p:blipFill>
        <p:spPr>
          <a:xfrm>
            <a:off x="1632858" y="342896"/>
            <a:ext cx="3529410" cy="4144728"/>
          </a:xfrm>
          <a:prstGeom prst="rect">
            <a:avLst/>
          </a:prstGeom>
        </p:spPr>
      </p:pic>
      <p:sp>
        <p:nvSpPr>
          <p:cNvPr id="10" name="TextBox 9">
            <a:extLst>
              <a:ext uri="{FF2B5EF4-FFF2-40B4-BE49-F238E27FC236}">
                <a16:creationId xmlns:a16="http://schemas.microsoft.com/office/drawing/2014/main" id="{2184EF78-699F-4083-A6EF-66DA84BA6825}"/>
              </a:ext>
            </a:extLst>
          </p:cNvPr>
          <p:cNvSpPr txBox="1"/>
          <p:nvPr/>
        </p:nvSpPr>
        <p:spPr>
          <a:xfrm>
            <a:off x="5878286" y="795987"/>
            <a:ext cx="5796643" cy="954107"/>
          </a:xfrm>
          <a:prstGeom prst="rect">
            <a:avLst/>
          </a:prstGeom>
          <a:noFill/>
        </p:spPr>
        <p:txBody>
          <a:bodyPr wrap="square">
            <a:spAutoFit/>
          </a:bodyPr>
          <a:lstStyle/>
          <a:p>
            <a:r>
              <a:rPr lang="en-US" sz="2800" err="1">
                <a:effectLst/>
                <a:latin typeface="Times New Roman" panose="02020603050405020304" pitchFamily="18" charset="0"/>
                <a:ea typeface="Calibri" panose="020F0502020204030204" pitchFamily="34" charset="0"/>
              </a:rPr>
              <a:t>Familiengeschichtliche</a:t>
            </a:r>
            <a:r>
              <a:rPr lang="en-US" sz="2800">
                <a:effectLst/>
                <a:latin typeface="Times New Roman" panose="02020603050405020304" pitchFamily="18" charset="0"/>
                <a:ea typeface="Calibri" panose="020F0502020204030204" pitchFamily="34" charset="0"/>
              </a:rPr>
              <a:t> </a:t>
            </a:r>
            <a:r>
              <a:rPr lang="en-US" sz="2800" err="1">
                <a:effectLst/>
                <a:latin typeface="Times New Roman" panose="02020603050405020304" pitchFamily="18" charset="0"/>
                <a:ea typeface="Calibri" panose="020F0502020204030204" pitchFamily="34" charset="0"/>
              </a:rPr>
              <a:t>Quellen</a:t>
            </a:r>
            <a:r>
              <a:rPr lang="en-US" sz="2800">
                <a:effectLst/>
                <a:latin typeface="Times New Roman" panose="02020603050405020304" pitchFamily="18" charset="0"/>
                <a:ea typeface="Calibri" panose="020F0502020204030204" pitchFamily="34" charset="0"/>
              </a:rPr>
              <a:t>, vol. 3</a:t>
            </a:r>
          </a:p>
          <a:p>
            <a:pPr algn="ctr"/>
            <a:r>
              <a:rPr lang="en-US" sz="2800">
                <a:latin typeface="Times New Roman" panose="02020603050405020304" pitchFamily="18" charset="0"/>
              </a:rPr>
              <a:t>(Family History Sources)</a:t>
            </a:r>
            <a:endParaRPr lang="en-US" sz="2800"/>
          </a:p>
        </p:txBody>
      </p:sp>
      <p:sp>
        <p:nvSpPr>
          <p:cNvPr id="3" name="Rectangle 2">
            <a:extLst>
              <a:ext uri="{FF2B5EF4-FFF2-40B4-BE49-F238E27FC236}">
                <a16:creationId xmlns:a16="http://schemas.microsoft.com/office/drawing/2014/main" id="{735CDB86-1517-1541-68EA-C76E20106A1B}"/>
              </a:ext>
            </a:extLst>
          </p:cNvPr>
          <p:cNvSpPr/>
          <p:nvPr/>
        </p:nvSpPr>
        <p:spPr>
          <a:xfrm>
            <a:off x="7611035" y="5274135"/>
            <a:ext cx="2326341" cy="409398"/>
          </a:xfrm>
          <a:prstGeom prst="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531A3A6-A523-2FE7-3EFE-05C82F03D4E7}"/>
              </a:ext>
            </a:extLst>
          </p:cNvPr>
          <p:cNvSpPr/>
          <p:nvPr/>
        </p:nvSpPr>
        <p:spPr>
          <a:xfrm>
            <a:off x="2420471" y="5459506"/>
            <a:ext cx="922804" cy="157544"/>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2893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F53E41-764F-400F-8E9A-04032251F72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3EA1AA-74D4-4398-AC5C-4E691DAE52B3}"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4" name="Picture 3" descr="A picture containing wooden&#10;&#10;Description automatically generated">
            <a:extLst>
              <a:ext uri="{FF2B5EF4-FFF2-40B4-BE49-F238E27FC236}">
                <a16:creationId xmlns:a16="http://schemas.microsoft.com/office/drawing/2014/main" id="{F036B639-7B73-4C8B-BFFB-C0E5320308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13" t="15388" r="66154" b="15108"/>
          <a:stretch/>
        </p:blipFill>
        <p:spPr>
          <a:xfrm rot="5400000">
            <a:off x="5666412" y="-457993"/>
            <a:ext cx="4232499" cy="8315439"/>
          </a:xfrm>
          <a:prstGeom prst="rect">
            <a:avLst/>
          </a:prstGeom>
        </p:spPr>
      </p:pic>
      <p:sp>
        <p:nvSpPr>
          <p:cNvPr id="5" name="Line 3">
            <a:extLst>
              <a:ext uri="{FF2B5EF4-FFF2-40B4-BE49-F238E27FC236}">
                <a16:creationId xmlns:a16="http://schemas.microsoft.com/office/drawing/2014/main" id="{609C4898-2433-4A38-BF67-FF876C27B443}"/>
              </a:ext>
            </a:extLst>
          </p:cNvPr>
          <p:cNvSpPr>
            <a:spLocks noChangeShapeType="1"/>
          </p:cNvSpPr>
          <p:nvPr/>
        </p:nvSpPr>
        <p:spPr bwMode="auto">
          <a:xfrm flipV="1">
            <a:off x="3771900" y="2041070"/>
            <a:ext cx="7984672" cy="81644"/>
          </a:xfrm>
          <a:prstGeom prst="line">
            <a:avLst/>
          </a:prstGeom>
          <a:noFill/>
          <a:ln w="28575">
            <a:solidFill>
              <a:srgbClr val="FF0000"/>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7C2068A1-9F49-459F-A785-F4535310027E}"/>
              </a:ext>
            </a:extLst>
          </p:cNvPr>
          <p:cNvSpPr txBox="1">
            <a:spLocks/>
          </p:cNvSpPr>
          <p:nvPr/>
        </p:nvSpPr>
        <p:spPr>
          <a:xfrm>
            <a:off x="4250139" y="365126"/>
            <a:ext cx="6829971" cy="85966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err="1">
                <a:ln>
                  <a:noFill/>
                </a:ln>
                <a:solidFill>
                  <a:prstClr val="black"/>
                </a:solidFill>
                <a:effectLst/>
                <a:uLnTx/>
                <a:uFillTx/>
                <a:latin typeface="Calibri Light" panose="020F0302020204030204"/>
                <a:ea typeface="+mj-ea"/>
                <a:cs typeface="+mj-cs"/>
              </a:rPr>
              <a:t>Huchzermeyer</a:t>
            </a:r>
            <a:r>
              <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rPr>
              <a:t> Family History</a:t>
            </a:r>
          </a:p>
        </p:txBody>
      </p:sp>
      <p:pic>
        <p:nvPicPr>
          <p:cNvPr id="3" name="Picture 2">
            <a:extLst>
              <a:ext uri="{FF2B5EF4-FFF2-40B4-BE49-F238E27FC236}">
                <a16:creationId xmlns:a16="http://schemas.microsoft.com/office/drawing/2014/main" id="{0FF05B33-7052-45C8-BB16-7EC563163041}"/>
              </a:ext>
            </a:extLst>
          </p:cNvPr>
          <p:cNvPicPr>
            <a:picLocks noChangeAspect="1"/>
          </p:cNvPicPr>
          <p:nvPr/>
        </p:nvPicPr>
        <p:blipFill>
          <a:blip r:embed="rId4"/>
          <a:stretch>
            <a:fillRect/>
          </a:stretch>
        </p:blipFill>
        <p:spPr>
          <a:xfrm>
            <a:off x="316421" y="1019770"/>
            <a:ext cx="3133616" cy="5243014"/>
          </a:xfrm>
          <a:prstGeom prst="rect">
            <a:avLst/>
          </a:prstGeom>
        </p:spPr>
      </p:pic>
    </p:spTree>
    <p:extLst>
      <p:ext uri="{BB962C8B-B14F-4D97-AF65-F5344CB8AC3E}">
        <p14:creationId xmlns:p14="http://schemas.microsoft.com/office/powerpoint/2010/main" val="3806068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9C91A0-8F74-4D8C-9894-CB589DECF18A}"/>
              </a:ext>
            </a:extLst>
          </p:cNvPr>
          <p:cNvSpPr>
            <a:spLocks noGrp="1"/>
          </p:cNvSpPr>
          <p:nvPr>
            <p:ph type="title"/>
          </p:nvPr>
        </p:nvSpPr>
        <p:spPr>
          <a:xfrm>
            <a:off x="8448675" y="525982"/>
            <a:ext cx="3073322" cy="1200361"/>
          </a:xfrm>
        </p:spPr>
        <p:txBody>
          <a:bodyPr vert="horz" lIns="91440" tIns="45720" rIns="91440" bIns="45720" rtlCol="0" anchor="b">
            <a:normAutofit fontScale="90000"/>
          </a:bodyPr>
          <a:lstStyle/>
          <a:p>
            <a:r>
              <a:rPr lang="en-US" sz="2800" err="1"/>
              <a:t>Huchzermeyer</a:t>
            </a:r>
            <a:r>
              <a:rPr lang="en-US" sz="2800"/>
              <a:t> Descending Pedigree Chart</a:t>
            </a:r>
          </a:p>
        </p:txBody>
      </p:sp>
      <p:pic>
        <p:nvPicPr>
          <p:cNvPr id="86018" name="Picture 2" descr="msotw9_temp0">
            <a:extLst>
              <a:ext uri="{FF2B5EF4-FFF2-40B4-BE49-F238E27FC236}">
                <a16:creationId xmlns:a16="http://schemas.microsoft.com/office/drawing/2014/main" id="{869E64B3-7DB9-4D22-8235-93168208A6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5526" b="27285"/>
          <a:stretch/>
        </p:blipFill>
        <p:spPr bwMode="auto">
          <a:xfrm>
            <a:off x="546202" y="1446133"/>
            <a:ext cx="6981578" cy="452850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1987" name="AutoShape 3">
            <a:extLst>
              <a:ext uri="{FF2B5EF4-FFF2-40B4-BE49-F238E27FC236}">
                <a16:creationId xmlns:a16="http://schemas.microsoft.com/office/drawing/2014/main" id="{34C17DAA-702B-4E4D-B9DE-8F65F61C49A9}"/>
              </a:ext>
            </a:extLst>
          </p:cNvPr>
          <p:cNvSpPr>
            <a:spLocks noChangeArrowheads="1"/>
          </p:cNvSpPr>
          <p:nvPr/>
        </p:nvSpPr>
        <p:spPr bwMode="auto">
          <a:xfrm>
            <a:off x="8155010" y="2031101"/>
            <a:ext cx="3366985" cy="3511943"/>
          </a:xfrm>
          <a:prstGeom prst="roundRect">
            <a:avLst>
              <a:gd name="adj" fmla="val 16667"/>
            </a:avLst>
          </a:prstGeom>
          <a:extLs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rm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altLang="en-US" sz="1800" b="1" i="0" u="none" strike="noStrike" kern="1200" cap="none" spc="0" normalizeH="0" baseline="0" noProof="0" err="1">
                <a:ln>
                  <a:noFill/>
                </a:ln>
                <a:solidFill>
                  <a:prstClr val="black"/>
                </a:solidFill>
                <a:effectLst/>
                <a:uLnTx/>
                <a:uFillTx/>
                <a:latin typeface="Calibri" panose="020F0502020204030204"/>
                <a:ea typeface="+mn-ea"/>
                <a:cs typeface="+mn-cs"/>
              </a:rPr>
              <a:t>Jacobsmeier</a:t>
            </a:r>
            <a:endParaRPr kumimoji="0" lang="en-US" altLang="en-US"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anose="020F0502020204030204"/>
                <a:ea typeface="+mn-ea"/>
                <a:cs typeface="+mn-cs"/>
              </a:rPr>
              <a:t>From </a:t>
            </a:r>
            <a:r>
              <a:rPr kumimoji="0" lang="en-US" altLang="en-US" sz="1800" b="1" i="0" u="none" strike="noStrike" kern="1200" cap="none" spc="0" normalizeH="0" baseline="0" noProof="0" err="1">
                <a:ln>
                  <a:noFill/>
                </a:ln>
                <a:solidFill>
                  <a:prstClr val="black"/>
                </a:solidFill>
                <a:effectLst/>
                <a:uLnTx/>
                <a:uFillTx/>
                <a:latin typeface="Calibri" panose="020F0502020204030204"/>
                <a:ea typeface="+mn-ea"/>
                <a:cs typeface="+mn-cs"/>
              </a:rPr>
              <a:t>Dünne</a:t>
            </a:r>
            <a:r>
              <a:rPr kumimoji="0" lang="en-US" altLang="en-US" sz="1800" b="1" i="0" u="none" strike="noStrike" kern="1200" cap="none" spc="0" normalizeH="0" baseline="0" noProof="0">
                <a:ln>
                  <a:noFill/>
                </a:ln>
                <a:solidFill>
                  <a:prstClr val="black"/>
                </a:solidFill>
                <a:effectLst/>
                <a:uLnTx/>
                <a:uFillTx/>
                <a:latin typeface="Calibri" panose="020F0502020204030204"/>
                <a:ea typeface="+mn-ea"/>
                <a:cs typeface="+mn-cs"/>
              </a:rPr>
              <a:t>, Westfalen</a:t>
            </a:r>
          </a:p>
        </p:txBody>
      </p:sp>
      <p:sp>
        <p:nvSpPr>
          <p:cNvPr id="681988" name="Line 4">
            <a:extLst>
              <a:ext uri="{FF2B5EF4-FFF2-40B4-BE49-F238E27FC236}">
                <a16:creationId xmlns:a16="http://schemas.microsoft.com/office/drawing/2014/main" id="{593DB6A3-36E3-4AD7-B368-207148F03FF9}"/>
              </a:ext>
            </a:extLst>
          </p:cNvPr>
          <p:cNvSpPr>
            <a:spLocks noChangeShapeType="1"/>
          </p:cNvSpPr>
          <p:nvPr/>
        </p:nvSpPr>
        <p:spPr bwMode="auto">
          <a:xfrm flipV="1">
            <a:off x="5607424" y="4010025"/>
            <a:ext cx="2547585" cy="920566"/>
          </a:xfrm>
          <a:prstGeom prst="line">
            <a:avLst/>
          </a:prstGeom>
          <a:noFill/>
          <a:ln w="38100">
            <a:solidFill>
              <a:schemeClr val="accent5"/>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E06CE5B0-F458-4DD9-B0CC-6FFFE27951A0}"/>
              </a:ext>
            </a:extLst>
          </p:cNvPr>
          <p:cNvSpPr/>
          <p:nvPr/>
        </p:nvSpPr>
        <p:spPr>
          <a:xfrm>
            <a:off x="8155011" y="3239341"/>
            <a:ext cx="2685172" cy="1095462"/>
          </a:xfrm>
          <a:prstGeom prst="rect">
            <a:avLst/>
          </a:prstGeom>
          <a:noFill/>
          <a:ln w="47625">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6521FD01-327A-ADE3-E133-7A92E7CCC27E}"/>
              </a:ext>
            </a:extLst>
          </p:cNvPr>
          <p:cNvSpPr/>
          <p:nvPr/>
        </p:nvSpPr>
        <p:spPr>
          <a:xfrm>
            <a:off x="4881282" y="4693024"/>
            <a:ext cx="726142" cy="389964"/>
          </a:xfrm>
          <a:prstGeom prst="rect">
            <a:avLst/>
          </a:prstGeom>
          <a:noFill/>
          <a:ln w="317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192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867640-B34E-4B6D-B5A3-89379A84A646}"/>
              </a:ext>
            </a:extLst>
          </p:cNvPr>
          <p:cNvSpPr>
            <a:spLocks noGrp="1"/>
          </p:cNvSpPr>
          <p:nvPr>
            <p:ph type="title"/>
          </p:nvPr>
        </p:nvSpPr>
        <p:spPr/>
        <p:txBody>
          <a:bodyPr vert="horz" lIns="91440" tIns="45720" rIns="91440" bIns="45720" rtlCol="0">
            <a:normAutofit fontScale="90000"/>
          </a:bodyPr>
          <a:lstStyle/>
          <a:p>
            <a:r>
              <a:rPr lang="en-US" sz="3200">
                <a:solidFill>
                  <a:srgbClr val="FFFFFF"/>
                </a:solidFill>
              </a:rPr>
              <a:t>Emigration Record </a:t>
            </a:r>
            <a:br>
              <a:rPr lang="en-US" sz="3200">
                <a:solidFill>
                  <a:srgbClr val="FFFFFF"/>
                </a:solidFill>
              </a:rPr>
            </a:br>
            <a:r>
              <a:rPr lang="en-US" sz="3200">
                <a:solidFill>
                  <a:srgbClr val="FFFFFF"/>
                </a:solidFill>
              </a:rPr>
              <a:t>of </a:t>
            </a:r>
            <a:br>
              <a:rPr lang="en-US" sz="3200">
                <a:solidFill>
                  <a:srgbClr val="FFFFFF"/>
                </a:solidFill>
              </a:rPr>
            </a:br>
            <a:r>
              <a:rPr lang="en-US" sz="3200">
                <a:solidFill>
                  <a:srgbClr val="FFFFFF"/>
                </a:solidFill>
              </a:rPr>
              <a:t>Franz Heinrich Jacobsmeyer</a:t>
            </a:r>
          </a:p>
        </p:txBody>
      </p:sp>
      <p:pic>
        <p:nvPicPr>
          <p:cNvPr id="90114" name="Picture 2" descr="msotw9_temp0">
            <a:extLst>
              <a:ext uri="{FF2B5EF4-FFF2-40B4-BE49-F238E27FC236}">
                <a16:creationId xmlns:a16="http://schemas.microsoft.com/office/drawing/2014/main" id="{BF2824A2-9730-44A2-B7B2-1D5F1C5ADE0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132" r="33794" b="50140"/>
          <a:stretch/>
        </p:blipFill>
        <p:spPr bwMode="auto">
          <a:xfrm>
            <a:off x="4207933" y="856886"/>
            <a:ext cx="7347537" cy="514520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083" name="Line 3">
            <a:extLst>
              <a:ext uri="{FF2B5EF4-FFF2-40B4-BE49-F238E27FC236}">
                <a16:creationId xmlns:a16="http://schemas.microsoft.com/office/drawing/2014/main" id="{5FF4A740-AF2A-40EE-B900-3D6FE190C19F}"/>
              </a:ext>
            </a:extLst>
          </p:cNvPr>
          <p:cNvSpPr>
            <a:spLocks noChangeShapeType="1"/>
          </p:cNvSpPr>
          <p:nvPr/>
        </p:nvSpPr>
        <p:spPr bwMode="auto">
          <a:xfrm flipV="1">
            <a:off x="5304067" y="3328599"/>
            <a:ext cx="2590800" cy="762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6084" name="Oval 4">
            <a:extLst>
              <a:ext uri="{FF2B5EF4-FFF2-40B4-BE49-F238E27FC236}">
                <a16:creationId xmlns:a16="http://schemas.microsoft.com/office/drawing/2014/main" id="{F485428E-543B-4927-8AA7-8663D4913FE2}"/>
              </a:ext>
            </a:extLst>
          </p:cNvPr>
          <p:cNvSpPr>
            <a:spLocks noChangeArrowheads="1"/>
          </p:cNvSpPr>
          <p:nvPr/>
        </p:nvSpPr>
        <p:spPr bwMode="auto">
          <a:xfrm>
            <a:off x="8275871" y="2972859"/>
            <a:ext cx="11430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2" name="Picture 1">
            <a:extLst>
              <a:ext uri="{FF2B5EF4-FFF2-40B4-BE49-F238E27FC236}">
                <a16:creationId xmlns:a16="http://schemas.microsoft.com/office/drawing/2014/main" id="{B3682105-1543-44B9-B087-7FB5610A5E21}"/>
              </a:ext>
            </a:extLst>
          </p:cNvPr>
          <p:cNvPicPr>
            <a:picLocks noChangeAspect="1"/>
          </p:cNvPicPr>
          <p:nvPr/>
        </p:nvPicPr>
        <p:blipFill>
          <a:blip r:embed="rId4"/>
          <a:stretch>
            <a:fillRect/>
          </a:stretch>
        </p:blipFill>
        <p:spPr>
          <a:xfrm>
            <a:off x="-19050" y="2037926"/>
            <a:ext cx="4474633" cy="3302335"/>
          </a:xfrm>
          <a:prstGeom prst="rect">
            <a:avLst/>
          </a:prstGeom>
        </p:spPr>
      </p:pic>
      <p:pic>
        <p:nvPicPr>
          <p:cNvPr id="6" name="Picture 5">
            <a:extLst>
              <a:ext uri="{FF2B5EF4-FFF2-40B4-BE49-F238E27FC236}">
                <a16:creationId xmlns:a16="http://schemas.microsoft.com/office/drawing/2014/main" id="{5C6BBF5E-B931-415F-8171-04806017319B}"/>
              </a:ext>
            </a:extLst>
          </p:cNvPr>
          <p:cNvPicPr>
            <a:picLocks noChangeAspect="1"/>
          </p:cNvPicPr>
          <p:nvPr/>
        </p:nvPicPr>
        <p:blipFill>
          <a:blip r:embed="rId5"/>
          <a:stretch>
            <a:fillRect/>
          </a:stretch>
        </p:blipFill>
        <p:spPr>
          <a:xfrm>
            <a:off x="2371021" y="196563"/>
            <a:ext cx="7449958" cy="749873"/>
          </a:xfrm>
          <a:prstGeom prst="rect">
            <a:avLst/>
          </a:prstGeom>
        </p:spPr>
      </p:pic>
    </p:spTree>
    <p:extLst>
      <p:ext uri="{BB962C8B-B14F-4D97-AF65-F5344CB8AC3E}">
        <p14:creationId xmlns:p14="http://schemas.microsoft.com/office/powerpoint/2010/main" val="3736945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3D7D4F-DFE6-4F16-83AA-3DD040128655}"/>
              </a:ext>
            </a:extLst>
          </p:cNvPr>
          <p:cNvSpPr>
            <a:spLocks noGrp="1"/>
          </p:cNvSpPr>
          <p:nvPr>
            <p:ph type="title"/>
          </p:nvPr>
        </p:nvSpPr>
        <p:spPr>
          <a:xfrm>
            <a:off x="1524000" y="2245809"/>
            <a:ext cx="9144000" cy="1564716"/>
          </a:xfrm>
        </p:spPr>
        <p:txBody>
          <a:bodyPr vert="horz" lIns="91440" tIns="45720" rIns="91440" bIns="45720" rtlCol="0" anchor="b">
            <a:normAutofit/>
          </a:bodyPr>
          <a:lstStyle/>
          <a:p>
            <a:endParaRPr lang="en-US" sz="4800" kern="1200">
              <a:solidFill>
                <a:schemeClr val="tx1"/>
              </a:solidFill>
              <a:latin typeface="+mj-lt"/>
              <a:ea typeface="+mj-ea"/>
              <a:cs typeface="+mj-cs"/>
            </a:endParaRPr>
          </a:p>
        </p:txBody>
      </p:sp>
      <p:pic>
        <p:nvPicPr>
          <p:cNvPr id="4" name="Picture 2" descr="msotw9_temp0">
            <a:extLst>
              <a:ext uri="{FF2B5EF4-FFF2-40B4-BE49-F238E27FC236}">
                <a16:creationId xmlns:a16="http://schemas.microsoft.com/office/drawing/2014/main" id="{72B3CD44-4159-49E2-82CC-709EE82B65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61" t="29335" r="36275" b="60689"/>
          <a:stretch>
            <a:fillRect/>
          </a:stretch>
        </p:blipFill>
        <p:spPr bwMode="auto">
          <a:xfrm>
            <a:off x="59757" y="1528181"/>
            <a:ext cx="12072485" cy="364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3">
            <a:extLst>
              <a:ext uri="{FF2B5EF4-FFF2-40B4-BE49-F238E27FC236}">
                <a16:creationId xmlns:a16="http://schemas.microsoft.com/office/drawing/2014/main" id="{3CEBB8E5-B679-4518-A5C7-DFFFA6F56ECF}"/>
              </a:ext>
            </a:extLst>
          </p:cNvPr>
          <p:cNvSpPr>
            <a:spLocks noChangeShapeType="1"/>
          </p:cNvSpPr>
          <p:nvPr/>
        </p:nvSpPr>
        <p:spPr bwMode="auto">
          <a:xfrm flipV="1">
            <a:off x="1581813" y="2684564"/>
            <a:ext cx="3719301" cy="762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Line 5">
            <a:extLst>
              <a:ext uri="{FF2B5EF4-FFF2-40B4-BE49-F238E27FC236}">
                <a16:creationId xmlns:a16="http://schemas.microsoft.com/office/drawing/2014/main" id="{0E82471A-03D9-4606-9D8F-15ABEBA18F95}"/>
              </a:ext>
            </a:extLst>
          </p:cNvPr>
          <p:cNvSpPr>
            <a:spLocks noChangeShapeType="1"/>
          </p:cNvSpPr>
          <p:nvPr/>
        </p:nvSpPr>
        <p:spPr bwMode="auto">
          <a:xfrm flipV="1">
            <a:off x="1408373" y="3082661"/>
            <a:ext cx="3689466" cy="762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Line 6">
            <a:extLst>
              <a:ext uri="{FF2B5EF4-FFF2-40B4-BE49-F238E27FC236}">
                <a16:creationId xmlns:a16="http://schemas.microsoft.com/office/drawing/2014/main" id="{46FC42C2-DFEE-4F03-8263-2F46BB5AEE02}"/>
              </a:ext>
            </a:extLst>
          </p:cNvPr>
          <p:cNvSpPr>
            <a:spLocks noChangeShapeType="1"/>
          </p:cNvSpPr>
          <p:nvPr/>
        </p:nvSpPr>
        <p:spPr bwMode="auto">
          <a:xfrm>
            <a:off x="10783627" y="2501762"/>
            <a:ext cx="6096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Oval 7">
            <a:extLst>
              <a:ext uri="{FF2B5EF4-FFF2-40B4-BE49-F238E27FC236}">
                <a16:creationId xmlns:a16="http://schemas.microsoft.com/office/drawing/2014/main" id="{C1EA7D60-8130-4EAA-9F1F-E9D98928B0BA}"/>
              </a:ext>
            </a:extLst>
          </p:cNvPr>
          <p:cNvSpPr>
            <a:spLocks noChangeArrowheads="1"/>
          </p:cNvSpPr>
          <p:nvPr/>
        </p:nvSpPr>
        <p:spPr bwMode="auto">
          <a:xfrm>
            <a:off x="5532055" y="2559804"/>
            <a:ext cx="914400" cy="5334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0173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CD9AA-9C8D-4EED-9A4D-894383E9913F}"/>
              </a:ext>
            </a:extLst>
          </p:cNvPr>
          <p:cNvSpPr>
            <a:spLocks noGrp="1"/>
          </p:cNvSpPr>
          <p:nvPr>
            <p:ph type="title"/>
          </p:nvPr>
        </p:nvSpPr>
        <p:spPr>
          <a:xfrm>
            <a:off x="890338" y="640080"/>
            <a:ext cx="3734014" cy="3566160"/>
          </a:xfrm>
        </p:spPr>
        <p:txBody>
          <a:bodyPr vert="horz" lIns="91440" tIns="45720" rIns="91440" bIns="45720" rtlCol="0" anchor="b">
            <a:normAutofit/>
          </a:bodyPr>
          <a:lstStyle/>
          <a:p>
            <a:r>
              <a:rPr lang="en-US" sz="5400"/>
              <a:t>Periodical Index – </a:t>
            </a:r>
            <a:br>
              <a:rPr lang="en-US" sz="5400"/>
            </a:br>
            <a:r>
              <a:rPr lang="en-US" sz="5400"/>
              <a:t>Der Schlüssel</a:t>
            </a:r>
          </a:p>
        </p:txBody>
      </p:sp>
      <p:pic>
        <p:nvPicPr>
          <p:cNvPr id="112642" name="Picture 4" descr="A0650BB5">
            <a:extLst>
              <a:ext uri="{FF2B5EF4-FFF2-40B4-BE49-F238E27FC236}">
                <a16:creationId xmlns:a16="http://schemas.microsoft.com/office/drawing/2014/main" id="{C8B89E90-8523-45B9-9A5A-F012E56AC1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96" r="-2" b="2537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8545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1" name="Picture 3" descr="mso50999">
            <a:extLst>
              <a:ext uri="{FF2B5EF4-FFF2-40B4-BE49-F238E27FC236}">
                <a16:creationId xmlns:a16="http://schemas.microsoft.com/office/drawing/2014/main" id="{EF692091-2B93-4A8E-8FB7-B65B48174DA3}"/>
              </a:ext>
            </a:extLst>
          </p:cNvPr>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l="4948" r="3444" b="-3"/>
          <a:stretch/>
        </p:blipFill>
        <p:spPr>
          <a:xfrm>
            <a:off x="737254" y="623275"/>
            <a:ext cx="3801463" cy="5607882"/>
          </a:xfrm>
          <a:prstGeom prst="rect">
            <a:avLst/>
          </a:prstGeom>
          <a:noFill/>
        </p:spPr>
      </p:pic>
      <p:sp>
        <p:nvSpPr>
          <p:cNvPr id="423938" name="Rectangle 2">
            <a:extLst>
              <a:ext uri="{FF2B5EF4-FFF2-40B4-BE49-F238E27FC236}">
                <a16:creationId xmlns:a16="http://schemas.microsoft.com/office/drawing/2014/main" id="{F11DCF67-312C-4E85-9304-4265166E369D}"/>
              </a:ext>
            </a:extLst>
          </p:cNvPr>
          <p:cNvSpPr>
            <a:spLocks noGrp="1" noChangeArrowheads="1"/>
          </p:cNvSpPr>
          <p:nvPr>
            <p:ph type="title"/>
          </p:nvPr>
        </p:nvSpPr>
        <p:spPr>
          <a:xfrm>
            <a:off x="5465659" y="1188637"/>
            <a:ext cx="5642312" cy="1597228"/>
          </a:xfrm>
        </p:spPr>
        <p:txBody>
          <a:bodyPr vert="horz" lIns="91440" tIns="45720" rIns="91440" bIns="45720" rtlCol="0" anchor="ctr">
            <a:normAutofit/>
          </a:bodyPr>
          <a:lstStyle/>
          <a:p>
            <a:pPr>
              <a:defRPr/>
            </a:pPr>
            <a:r>
              <a:rPr lang="en-US" sz="5400" b="1" kern="1200">
                <a:solidFill>
                  <a:schemeClr val="tx1"/>
                </a:solidFill>
                <a:latin typeface="+mj-lt"/>
                <a:ea typeface="+mj-ea"/>
                <a:cs typeface="+mj-cs"/>
              </a:rPr>
              <a:t>(The Key)</a:t>
            </a:r>
          </a:p>
        </p:txBody>
      </p:sp>
      <p:sp>
        <p:nvSpPr>
          <p:cNvPr id="2" name="Rectangle: Rounded Corners 1">
            <a:extLst>
              <a:ext uri="{FF2B5EF4-FFF2-40B4-BE49-F238E27FC236}">
                <a16:creationId xmlns:a16="http://schemas.microsoft.com/office/drawing/2014/main" id="{9F771E18-0E8D-4926-914D-1C5043E94972}"/>
              </a:ext>
            </a:extLst>
          </p:cNvPr>
          <p:cNvSpPr/>
          <p:nvPr/>
        </p:nvSpPr>
        <p:spPr>
          <a:xfrm>
            <a:off x="5465660" y="2998278"/>
            <a:ext cx="4370103" cy="2728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a:bodyPr>
          <a:lstStyle/>
          <a:p>
            <a:pPr marR="0" lvl="0" fontAlgn="auto">
              <a:lnSpc>
                <a:spcPct val="90000"/>
              </a:lnSpc>
              <a:spcBef>
                <a:spcPts val="0"/>
              </a:spcBef>
              <a:spcAft>
                <a:spcPts val="600"/>
              </a:spcAft>
              <a:buClrTx/>
              <a:buSzTx/>
              <a:tabLst/>
              <a:defRPr/>
            </a:pPr>
            <a:r>
              <a:rPr kumimoji="0" lang="en-US" sz="2400" i="0" u="none" strike="noStrike" cap="none" spc="0" normalizeH="0" baseline="0" noProof="0" dirty="0">
                <a:ln>
                  <a:noFill/>
                </a:ln>
                <a:solidFill>
                  <a:schemeClr val="bg1"/>
                </a:solidFill>
                <a:effectLst/>
                <a:uLnTx/>
                <a:uFillTx/>
              </a:rPr>
              <a:t>	Includes:</a:t>
            </a:r>
          </a:p>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2400" i="0" u="none" strike="noStrike" cap="none" spc="0" normalizeH="0" baseline="0" noProof="0" dirty="0">
                <a:ln>
                  <a:noFill/>
                </a:ln>
                <a:solidFill>
                  <a:schemeClr val="bg1"/>
                </a:solidFill>
                <a:effectLst/>
                <a:uLnTx/>
                <a:uFillTx/>
              </a:rPr>
              <a:t>Locality index</a:t>
            </a:r>
          </a:p>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2400" i="0" u="none" strike="noStrike" cap="none" spc="0" normalizeH="0" baseline="0" noProof="0" dirty="0">
                <a:ln>
                  <a:noFill/>
                </a:ln>
                <a:solidFill>
                  <a:schemeClr val="bg1"/>
                </a:solidFill>
                <a:effectLst/>
                <a:uLnTx/>
                <a:uFillTx/>
              </a:rPr>
              <a:t>Subject index</a:t>
            </a:r>
          </a:p>
          <a:p>
            <a:pPr marR="0" lvl="0" fontAlgn="auto">
              <a:lnSpc>
                <a:spcPct val="90000"/>
              </a:lnSpc>
              <a:spcBef>
                <a:spcPts val="0"/>
              </a:spcBef>
              <a:spcAft>
                <a:spcPts val="600"/>
              </a:spcAft>
              <a:buClrTx/>
              <a:buSzTx/>
              <a:tabLst/>
              <a:defRPr/>
            </a:pPr>
            <a:r>
              <a:rPr kumimoji="0" lang="en-US" sz="2400" i="0" u="none" strike="noStrike" cap="none" spc="0" normalizeH="0" baseline="0" noProof="0" dirty="0">
                <a:ln>
                  <a:noFill/>
                </a:ln>
                <a:solidFill>
                  <a:schemeClr val="bg1"/>
                </a:solidFill>
                <a:effectLst/>
                <a:uLnTx/>
                <a:uFillTx/>
              </a:rPr>
              <a:t>	&amp; </a:t>
            </a:r>
          </a:p>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2400" i="0" u="none" strike="noStrike" cap="none" spc="0" normalizeH="0" baseline="0" noProof="0" dirty="0">
                <a:ln>
                  <a:noFill/>
                </a:ln>
                <a:solidFill>
                  <a:schemeClr val="bg1"/>
                </a:solidFill>
                <a:effectLst/>
                <a:uLnTx/>
                <a:uFillTx/>
              </a:rPr>
              <a:t>Surname index</a:t>
            </a:r>
          </a:p>
        </p:txBody>
      </p:sp>
      <p:sp>
        <p:nvSpPr>
          <p:cNvPr id="114692" name="AutoShape 4">
            <a:extLst>
              <a:ext uri="{FF2B5EF4-FFF2-40B4-BE49-F238E27FC236}">
                <a16:creationId xmlns:a16="http://schemas.microsoft.com/office/drawing/2014/main" id="{E7567FB8-4181-4F39-9EAE-6768BE26A46B}"/>
              </a:ext>
            </a:extLst>
          </p:cNvPr>
          <p:cNvSpPr>
            <a:spLocks noChangeArrowheads="1"/>
          </p:cNvSpPr>
          <p:nvPr/>
        </p:nvSpPr>
        <p:spPr bwMode="auto">
          <a:xfrm>
            <a:off x="8460981" y="805294"/>
            <a:ext cx="2977071" cy="5237503"/>
          </a:xfrm>
          <a:prstGeom prst="roundRect">
            <a:avLst>
              <a:gd name="adj" fmla="val 16667"/>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rm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90000"/>
              </a:lnSpc>
              <a:spcBef>
                <a:spcPct val="0"/>
              </a:spcBef>
              <a:spcAft>
                <a:spcPts val="600"/>
              </a:spcAft>
              <a:buClrTx/>
              <a:buSzTx/>
              <a:buFontTx/>
              <a:buNone/>
              <a:tabLst/>
              <a:defRPr/>
            </a:pPr>
            <a:endParaRPr kumimoji="0" lang="en-US" altLang="en-US" sz="20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1487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6">
            <a:extLst>
              <a:ext uri="{FF2B5EF4-FFF2-40B4-BE49-F238E27FC236}">
                <a16:creationId xmlns:a16="http://schemas.microsoft.com/office/drawing/2014/main" id="{F7389E2B-0A44-4A45-A4FA-A0936BA700E5}"/>
              </a:ext>
            </a:extLst>
          </p:cNvPr>
          <p:cNvSpPr>
            <a:spLocks noGrp="1"/>
          </p:cNvSpPr>
          <p:nvPr>
            <p:ph type="title"/>
          </p:nvPr>
        </p:nvSpPr>
        <p:spPr>
          <a:xfrm>
            <a:off x="838200" y="2897308"/>
            <a:ext cx="10515600" cy="1325563"/>
          </a:xfrm>
        </p:spPr>
        <p:txBody>
          <a:bodyPr>
            <a:normAutofit/>
          </a:bodyPr>
          <a:lstStyle/>
          <a:p>
            <a:pPr algn="ctr"/>
            <a:r>
              <a:rPr lang="en-US" sz="6000" dirty="0"/>
              <a:t>Compiled Genealogies</a:t>
            </a:r>
          </a:p>
        </p:txBody>
      </p:sp>
      <p:sp>
        <p:nvSpPr>
          <p:cNvPr id="3" name="TextBox 2">
            <a:extLst>
              <a:ext uri="{FF2B5EF4-FFF2-40B4-BE49-F238E27FC236}">
                <a16:creationId xmlns:a16="http://schemas.microsoft.com/office/drawing/2014/main" id="{2003A2B7-2296-568A-54F3-A8A22FD7ACDF}"/>
              </a:ext>
            </a:extLst>
          </p:cNvPr>
          <p:cNvSpPr txBox="1"/>
          <p:nvPr/>
        </p:nvSpPr>
        <p:spPr>
          <a:xfrm>
            <a:off x="5661212" y="768139"/>
            <a:ext cx="6457944" cy="646331"/>
          </a:xfrm>
          <a:prstGeom prst="rect">
            <a:avLst/>
          </a:prstGeom>
          <a:noFill/>
        </p:spPr>
        <p:txBody>
          <a:bodyPr wrap="square">
            <a:spAutoFit/>
          </a:bodyPr>
          <a:lstStyle/>
          <a:p>
            <a:r>
              <a:rPr lang="en-US" sz="3600" dirty="0">
                <a:solidFill>
                  <a:srgbClr val="000000"/>
                </a:solidFill>
                <a:latin typeface="Times New Roman" panose="02020603050405020304" pitchFamily="18" charset="0"/>
                <a:ea typeface="Times New Roman" panose="02020603050405020304" pitchFamily="18" charset="0"/>
              </a:rPr>
              <a:t>E</a:t>
            </a:r>
            <a:r>
              <a:rPr lang="en-US" sz="3600" dirty="0">
                <a:solidFill>
                  <a:srgbClr val="000000"/>
                </a:solidFill>
                <a:effectLst/>
                <a:latin typeface="Times New Roman" panose="02020603050405020304" pitchFamily="18" charset="0"/>
                <a:ea typeface="Times New Roman" panose="02020603050405020304" pitchFamily="18" charset="0"/>
              </a:rPr>
              <a:t>xtending German ancestral lines</a:t>
            </a:r>
            <a:endParaRPr lang="en-US" sz="3600" dirty="0"/>
          </a:p>
        </p:txBody>
      </p:sp>
      <p:sp>
        <p:nvSpPr>
          <p:cNvPr id="5" name="TextBox 4">
            <a:extLst>
              <a:ext uri="{FF2B5EF4-FFF2-40B4-BE49-F238E27FC236}">
                <a16:creationId xmlns:a16="http://schemas.microsoft.com/office/drawing/2014/main" id="{24D18486-C021-1B2E-0E86-25A68F845ABB}"/>
              </a:ext>
            </a:extLst>
          </p:cNvPr>
          <p:cNvSpPr txBox="1"/>
          <p:nvPr/>
        </p:nvSpPr>
        <p:spPr>
          <a:xfrm>
            <a:off x="312652" y="5649416"/>
            <a:ext cx="6111688" cy="646331"/>
          </a:xfrm>
          <a:prstGeom prst="rect">
            <a:avLst/>
          </a:prstGeom>
          <a:noFill/>
        </p:spPr>
        <p:txBody>
          <a:bodyPr wrap="square">
            <a:spAutoFit/>
          </a:bodyPr>
          <a:lstStyle/>
          <a:p>
            <a:r>
              <a:rPr lang="en-US" sz="3600" dirty="0">
                <a:solidFill>
                  <a:srgbClr val="000000"/>
                </a:solidFill>
                <a:latin typeface="Times New Roman" panose="02020603050405020304" pitchFamily="18" charset="0"/>
              </a:rPr>
              <a:t>Prevent duplication of  research</a:t>
            </a:r>
            <a:endParaRPr lang="en-US" sz="3600" dirty="0"/>
          </a:p>
        </p:txBody>
      </p:sp>
    </p:spTree>
    <p:extLst>
      <p:ext uri="{BB962C8B-B14F-4D97-AF65-F5344CB8AC3E}">
        <p14:creationId xmlns:p14="http://schemas.microsoft.com/office/powerpoint/2010/main" val="114706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CF2243-C83A-4825-80AF-3D2706C12508}"/>
              </a:ext>
            </a:extLst>
          </p:cNvPr>
          <p:cNvSpPr>
            <a:spLocks noGrp="1"/>
          </p:cNvSpPr>
          <p:nvPr>
            <p:ph type="title"/>
          </p:nvPr>
        </p:nvSpPr>
        <p:spPr>
          <a:xfrm>
            <a:off x="8029293" y="806364"/>
            <a:ext cx="3354636" cy="2847413"/>
          </a:xfrm>
        </p:spPr>
        <p:txBody>
          <a:bodyPr vert="horz" lIns="91440" tIns="45720" rIns="91440" bIns="45720" rtlCol="0" anchor="b">
            <a:normAutofit/>
          </a:bodyPr>
          <a:lstStyle/>
          <a:p>
            <a:pPr marL="0" marR="0" lvl="0" indent="0" fontAlgn="auto">
              <a:spcAft>
                <a:spcPts val="0"/>
              </a:spcAft>
              <a:buClrTx/>
              <a:buSzTx/>
              <a:tabLst/>
              <a:defRPr/>
            </a:pPr>
            <a:r>
              <a:rPr kumimoji="0" lang="en-US" sz="4700" b="1" i="0" u="none" strike="noStrike" kern="1200" cap="none" spc="0" normalizeH="0" baseline="0" noProof="0">
                <a:ln>
                  <a:noFill/>
                </a:ln>
                <a:solidFill>
                  <a:schemeClr val="tx1"/>
                </a:solidFill>
                <a:effectLst/>
                <a:uLnTx/>
                <a:uFillTx/>
                <a:latin typeface="+mj-lt"/>
                <a:ea typeface="+mj-ea"/>
                <a:cs typeface="+mj-cs"/>
              </a:rPr>
              <a:t>Surname Index is Author/Title Only</a:t>
            </a:r>
          </a:p>
        </p:txBody>
      </p:sp>
      <p:pic>
        <p:nvPicPr>
          <p:cNvPr id="9" name="Picture 5" descr="mso4C43B">
            <a:extLst>
              <a:ext uri="{FF2B5EF4-FFF2-40B4-BE49-F238E27FC236}">
                <a16:creationId xmlns:a16="http://schemas.microsoft.com/office/drawing/2014/main" id="{715E33B6-22AF-4DD1-A865-C3CFBB82EC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054" t="47823" r="15646" b="37737"/>
          <a:stretch>
            <a:fillRect/>
          </a:stretch>
        </p:blipFill>
        <p:spPr bwMode="auto">
          <a:xfrm>
            <a:off x="806422" y="1600200"/>
            <a:ext cx="6616598" cy="3657599"/>
          </a:xfrm>
          <a:prstGeom prst="rect">
            <a:avLst/>
          </a:prstGeom>
          <a:noFill/>
          <a:extLst>
            <a:ext uri="{909E8E84-426E-40DD-AFC4-6F175D3DCCD1}">
              <a14:hiddenFill xmlns:a14="http://schemas.microsoft.com/office/drawing/2010/main">
                <a:solidFill>
                  <a:srgbClr val="FFFFFF"/>
                </a:solidFill>
              </a14:hiddenFill>
            </a:ext>
          </a:extLst>
        </p:spPr>
      </p:pic>
      <p:sp>
        <p:nvSpPr>
          <p:cNvPr id="12" name="Oval 6">
            <a:extLst>
              <a:ext uri="{FF2B5EF4-FFF2-40B4-BE49-F238E27FC236}">
                <a16:creationId xmlns:a16="http://schemas.microsoft.com/office/drawing/2014/main" id="{A15F4BB6-7C8A-4699-A82E-B1AF84EDBE5C}"/>
              </a:ext>
            </a:extLst>
          </p:cNvPr>
          <p:cNvSpPr>
            <a:spLocks noChangeArrowheads="1"/>
          </p:cNvSpPr>
          <p:nvPr/>
        </p:nvSpPr>
        <p:spPr bwMode="auto">
          <a:xfrm>
            <a:off x="1899119" y="3733800"/>
            <a:ext cx="990600" cy="609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 name="Line 7">
            <a:extLst>
              <a:ext uri="{FF2B5EF4-FFF2-40B4-BE49-F238E27FC236}">
                <a16:creationId xmlns:a16="http://schemas.microsoft.com/office/drawing/2014/main" id="{0973A48B-06BD-4525-A4B0-D8A459BA6764}"/>
              </a:ext>
            </a:extLst>
          </p:cNvPr>
          <p:cNvSpPr>
            <a:spLocks noChangeShapeType="1"/>
          </p:cNvSpPr>
          <p:nvPr/>
        </p:nvSpPr>
        <p:spPr bwMode="auto">
          <a:xfrm>
            <a:off x="1113682" y="4200144"/>
            <a:ext cx="8382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2502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msoB0D97">
            <a:extLst>
              <a:ext uri="{FF2B5EF4-FFF2-40B4-BE49-F238E27FC236}">
                <a16:creationId xmlns:a16="http://schemas.microsoft.com/office/drawing/2014/main" id="{02AE0EF3-2CBE-4324-A17C-0FA0757657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482" t="5797" r="40244" b="92200"/>
          <a:stretch/>
        </p:blipFill>
        <p:spPr>
          <a:xfrm>
            <a:off x="4045058" y="581293"/>
            <a:ext cx="4581456" cy="1198379"/>
          </a:xfrm>
          <a:prstGeom prst="rect">
            <a:avLst/>
          </a:prstGeom>
          <a:noFill/>
        </p:spPr>
      </p:pic>
      <p:pic>
        <p:nvPicPr>
          <p:cNvPr id="4" name="Picture 3" descr="msoC86C8">
            <a:extLst>
              <a:ext uri="{FF2B5EF4-FFF2-40B4-BE49-F238E27FC236}">
                <a16:creationId xmlns:a16="http://schemas.microsoft.com/office/drawing/2014/main" id="{2E7D40AD-822E-4A88-BBB3-DD333493EA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785" t="42088" r="14706" b="41312"/>
          <a:stretch/>
        </p:blipFill>
        <p:spPr bwMode="auto">
          <a:xfrm>
            <a:off x="972907" y="2558514"/>
            <a:ext cx="10196786" cy="3671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Oval 9">
            <a:extLst>
              <a:ext uri="{FF2B5EF4-FFF2-40B4-BE49-F238E27FC236}">
                <a16:creationId xmlns:a16="http://schemas.microsoft.com/office/drawing/2014/main" id="{E33E7C4E-24AD-4FAF-8D91-3503D62BABE9}"/>
              </a:ext>
            </a:extLst>
          </p:cNvPr>
          <p:cNvSpPr>
            <a:spLocks noChangeArrowheads="1"/>
          </p:cNvSpPr>
          <p:nvPr/>
        </p:nvSpPr>
        <p:spPr bwMode="auto">
          <a:xfrm>
            <a:off x="1226886" y="4475747"/>
            <a:ext cx="803391" cy="607699"/>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846780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msoB0D97">
            <a:extLst>
              <a:ext uri="{FF2B5EF4-FFF2-40B4-BE49-F238E27FC236}">
                <a16:creationId xmlns:a16="http://schemas.microsoft.com/office/drawing/2014/main" id="{780EACDE-0252-4EB8-93BF-E2A3831DDE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494" t="5797" r="29475" b="92200"/>
          <a:stretch>
            <a:fillRect/>
          </a:stretch>
        </p:blipFill>
        <p:spPr>
          <a:xfrm>
            <a:off x="1325881" y="1981200"/>
            <a:ext cx="8188325" cy="762000"/>
          </a:xfrm>
          <a:prstGeom prst="rect">
            <a:avLst/>
          </a:prstGeom>
          <a:noFill/>
        </p:spPr>
      </p:pic>
      <p:pic>
        <p:nvPicPr>
          <p:cNvPr id="21" name="Picture 3" descr="msoC86C8">
            <a:extLst>
              <a:ext uri="{FF2B5EF4-FFF2-40B4-BE49-F238E27FC236}">
                <a16:creationId xmlns:a16="http://schemas.microsoft.com/office/drawing/2014/main" id="{774BC0B3-E235-4F1C-A780-B3C7F77DCA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785" t="42747" r="14706" b="41313"/>
          <a:stretch>
            <a:fillRect/>
          </a:stretch>
        </p:blipFill>
        <p:spPr bwMode="auto">
          <a:xfrm>
            <a:off x="1325880" y="2743200"/>
            <a:ext cx="8153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AutoShape 4">
            <a:extLst>
              <a:ext uri="{FF2B5EF4-FFF2-40B4-BE49-F238E27FC236}">
                <a16:creationId xmlns:a16="http://schemas.microsoft.com/office/drawing/2014/main" id="{FB44CFE4-8BD5-4FDB-8A78-4CBD53EAC0A9}"/>
              </a:ext>
            </a:extLst>
          </p:cNvPr>
          <p:cNvSpPr>
            <a:spLocks noChangeArrowheads="1"/>
          </p:cNvSpPr>
          <p:nvPr/>
        </p:nvSpPr>
        <p:spPr bwMode="auto">
          <a:xfrm>
            <a:off x="2849880" y="2209800"/>
            <a:ext cx="381000" cy="457200"/>
          </a:xfrm>
          <a:prstGeom prst="roundRect">
            <a:avLst>
              <a:gd name="adj" fmla="val 16667"/>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rPr>
              <a:t>1.</a:t>
            </a:r>
          </a:p>
        </p:txBody>
      </p:sp>
      <p:sp>
        <p:nvSpPr>
          <p:cNvPr id="23" name="AutoShape 5">
            <a:extLst>
              <a:ext uri="{FF2B5EF4-FFF2-40B4-BE49-F238E27FC236}">
                <a16:creationId xmlns:a16="http://schemas.microsoft.com/office/drawing/2014/main" id="{DE16FC96-F9D9-49B9-852D-F541897D691F}"/>
              </a:ext>
            </a:extLst>
          </p:cNvPr>
          <p:cNvSpPr>
            <a:spLocks noChangeArrowheads="1"/>
          </p:cNvSpPr>
          <p:nvPr/>
        </p:nvSpPr>
        <p:spPr bwMode="auto">
          <a:xfrm>
            <a:off x="2057400" y="762000"/>
            <a:ext cx="7543800" cy="838200"/>
          </a:xfrm>
          <a:prstGeom prst="roundRect">
            <a:avLst>
              <a:gd name="adj" fmla="val 16667"/>
            </a:avLst>
          </a:prstGeom>
          <a:no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Arial" charset="0"/>
                <a:ea typeface="+mn-ea"/>
                <a:cs typeface="+mn-cs"/>
              </a:rPr>
              <a:t>1. Name of the periodical</a:t>
            </a:r>
          </a:p>
        </p:txBody>
      </p:sp>
      <p:sp>
        <p:nvSpPr>
          <p:cNvPr id="24" name="Line 6">
            <a:extLst>
              <a:ext uri="{FF2B5EF4-FFF2-40B4-BE49-F238E27FC236}">
                <a16:creationId xmlns:a16="http://schemas.microsoft.com/office/drawing/2014/main" id="{66DDCD01-0A06-46C7-8537-E26C5D718567}"/>
              </a:ext>
            </a:extLst>
          </p:cNvPr>
          <p:cNvSpPr>
            <a:spLocks noChangeShapeType="1"/>
          </p:cNvSpPr>
          <p:nvPr/>
        </p:nvSpPr>
        <p:spPr bwMode="auto">
          <a:xfrm>
            <a:off x="3688080" y="2667000"/>
            <a:ext cx="3505200" cy="0"/>
          </a:xfrm>
          <a:prstGeom prst="line">
            <a:avLst/>
          </a:prstGeom>
          <a:noFill/>
          <a:ln w="508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8553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msoB0D97">
            <a:extLst>
              <a:ext uri="{FF2B5EF4-FFF2-40B4-BE49-F238E27FC236}">
                <a16:creationId xmlns:a16="http://schemas.microsoft.com/office/drawing/2014/main" id="{3E93D0AD-92A7-4F40-A5EF-A1029D5811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494" t="5797" r="29475" b="92200"/>
          <a:stretch>
            <a:fillRect/>
          </a:stretch>
        </p:blipFill>
        <p:spPr>
          <a:xfrm>
            <a:off x="1425067" y="1981200"/>
            <a:ext cx="8188325" cy="762000"/>
          </a:xfrm>
          <a:prstGeom prst="rect">
            <a:avLst/>
          </a:prstGeom>
          <a:noFill/>
        </p:spPr>
      </p:pic>
      <p:pic>
        <p:nvPicPr>
          <p:cNvPr id="13" name="Picture 3" descr="msoC86C8">
            <a:extLst>
              <a:ext uri="{FF2B5EF4-FFF2-40B4-BE49-F238E27FC236}">
                <a16:creationId xmlns:a16="http://schemas.microsoft.com/office/drawing/2014/main" id="{711077B5-8929-40DF-8162-D42059B375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785" t="42747" r="14706" b="41313"/>
          <a:stretch>
            <a:fillRect/>
          </a:stretch>
        </p:blipFill>
        <p:spPr bwMode="auto">
          <a:xfrm>
            <a:off x="1444752" y="2743200"/>
            <a:ext cx="8153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4">
            <a:extLst>
              <a:ext uri="{FF2B5EF4-FFF2-40B4-BE49-F238E27FC236}">
                <a16:creationId xmlns:a16="http://schemas.microsoft.com/office/drawing/2014/main" id="{B8A0FE47-6F56-4A5F-A28E-30A301312DC9}"/>
              </a:ext>
            </a:extLst>
          </p:cNvPr>
          <p:cNvSpPr>
            <a:spLocks noChangeArrowheads="1"/>
          </p:cNvSpPr>
          <p:nvPr/>
        </p:nvSpPr>
        <p:spPr bwMode="auto">
          <a:xfrm>
            <a:off x="2054352" y="4267200"/>
            <a:ext cx="381000" cy="457200"/>
          </a:xfrm>
          <a:prstGeom prst="roundRect">
            <a:avLst>
              <a:gd name="adj" fmla="val 16667"/>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rPr>
              <a:t>2.</a:t>
            </a:r>
          </a:p>
        </p:txBody>
      </p:sp>
      <p:sp>
        <p:nvSpPr>
          <p:cNvPr id="17" name="Line 5">
            <a:extLst>
              <a:ext uri="{FF2B5EF4-FFF2-40B4-BE49-F238E27FC236}">
                <a16:creationId xmlns:a16="http://schemas.microsoft.com/office/drawing/2014/main" id="{F0498BF1-9530-4CC7-95C7-FBA28B7575E7}"/>
              </a:ext>
            </a:extLst>
          </p:cNvPr>
          <p:cNvSpPr>
            <a:spLocks noChangeShapeType="1"/>
          </p:cNvSpPr>
          <p:nvPr/>
        </p:nvSpPr>
        <p:spPr bwMode="auto">
          <a:xfrm>
            <a:off x="2816352" y="4495800"/>
            <a:ext cx="32004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AutoShape 6">
            <a:extLst>
              <a:ext uri="{FF2B5EF4-FFF2-40B4-BE49-F238E27FC236}">
                <a16:creationId xmlns:a16="http://schemas.microsoft.com/office/drawing/2014/main" id="{88482972-A8CB-4559-9CAF-FB6163ED636D}"/>
              </a:ext>
            </a:extLst>
          </p:cNvPr>
          <p:cNvSpPr>
            <a:spLocks noChangeArrowheads="1"/>
          </p:cNvSpPr>
          <p:nvPr/>
        </p:nvSpPr>
        <p:spPr bwMode="auto">
          <a:xfrm>
            <a:off x="2200757" y="762000"/>
            <a:ext cx="7711698" cy="838200"/>
          </a:xfrm>
          <a:prstGeom prst="roundRect">
            <a:avLst>
              <a:gd name="adj" fmla="val 16667"/>
            </a:avLst>
          </a:prstGeom>
          <a:no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Arial" charset="0"/>
                <a:ea typeface="+mn-ea"/>
                <a:cs typeface="+mn-cs"/>
              </a:rPr>
              <a:t>2. Name of Author &amp; Title of Family History</a:t>
            </a:r>
          </a:p>
        </p:txBody>
      </p:sp>
    </p:spTree>
    <p:extLst>
      <p:ext uri="{BB962C8B-B14F-4D97-AF65-F5344CB8AC3E}">
        <p14:creationId xmlns:p14="http://schemas.microsoft.com/office/powerpoint/2010/main" val="1113839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msoB0D97">
            <a:extLst>
              <a:ext uri="{FF2B5EF4-FFF2-40B4-BE49-F238E27FC236}">
                <a16:creationId xmlns:a16="http://schemas.microsoft.com/office/drawing/2014/main" id="{587A6529-A154-4BFA-9B9D-F168CD2D65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494" t="5797" r="29475" b="92200"/>
          <a:stretch>
            <a:fillRect/>
          </a:stretch>
        </p:blipFill>
        <p:spPr>
          <a:xfrm>
            <a:off x="1417321" y="1981200"/>
            <a:ext cx="8188325" cy="762000"/>
          </a:xfrm>
          <a:prstGeom prst="rect">
            <a:avLst/>
          </a:prstGeom>
          <a:noFill/>
        </p:spPr>
      </p:pic>
      <p:pic>
        <p:nvPicPr>
          <p:cNvPr id="11" name="Picture 3" descr="msoC86C8">
            <a:extLst>
              <a:ext uri="{FF2B5EF4-FFF2-40B4-BE49-F238E27FC236}">
                <a16:creationId xmlns:a16="http://schemas.microsoft.com/office/drawing/2014/main" id="{6D73F01D-0E9E-432D-9700-AD94C48281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785" t="42747" r="14706" b="41313"/>
          <a:stretch>
            <a:fillRect/>
          </a:stretch>
        </p:blipFill>
        <p:spPr bwMode="auto">
          <a:xfrm>
            <a:off x="1417320" y="2743200"/>
            <a:ext cx="8153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AutoShape 4">
            <a:extLst>
              <a:ext uri="{FF2B5EF4-FFF2-40B4-BE49-F238E27FC236}">
                <a16:creationId xmlns:a16="http://schemas.microsoft.com/office/drawing/2014/main" id="{F638062D-A34E-4455-B7F7-830DBFBAB3FA}"/>
              </a:ext>
            </a:extLst>
          </p:cNvPr>
          <p:cNvSpPr>
            <a:spLocks noChangeArrowheads="1"/>
          </p:cNvSpPr>
          <p:nvPr/>
        </p:nvSpPr>
        <p:spPr bwMode="auto">
          <a:xfrm>
            <a:off x="7437120" y="4114800"/>
            <a:ext cx="381000" cy="533400"/>
          </a:xfrm>
          <a:prstGeom prst="roundRect">
            <a:avLst>
              <a:gd name="adj" fmla="val 16667"/>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rPr>
              <a:t>3.</a:t>
            </a:r>
          </a:p>
        </p:txBody>
      </p:sp>
      <p:sp>
        <p:nvSpPr>
          <p:cNvPr id="15" name="Line 5">
            <a:extLst>
              <a:ext uri="{FF2B5EF4-FFF2-40B4-BE49-F238E27FC236}">
                <a16:creationId xmlns:a16="http://schemas.microsoft.com/office/drawing/2014/main" id="{1ED71BC5-A126-4BB4-A678-1B8E663CBF52}"/>
              </a:ext>
            </a:extLst>
          </p:cNvPr>
          <p:cNvSpPr>
            <a:spLocks noChangeShapeType="1"/>
          </p:cNvSpPr>
          <p:nvPr/>
        </p:nvSpPr>
        <p:spPr bwMode="auto">
          <a:xfrm>
            <a:off x="6598920" y="4495800"/>
            <a:ext cx="3810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AutoShape 6">
            <a:extLst>
              <a:ext uri="{FF2B5EF4-FFF2-40B4-BE49-F238E27FC236}">
                <a16:creationId xmlns:a16="http://schemas.microsoft.com/office/drawing/2014/main" id="{E35C85BE-19AF-4A5E-931D-E485ADF27423}"/>
              </a:ext>
            </a:extLst>
          </p:cNvPr>
          <p:cNvSpPr>
            <a:spLocks noChangeArrowheads="1"/>
          </p:cNvSpPr>
          <p:nvPr/>
        </p:nvSpPr>
        <p:spPr bwMode="auto">
          <a:xfrm>
            <a:off x="2362200" y="609600"/>
            <a:ext cx="6934200" cy="914400"/>
          </a:xfrm>
          <a:prstGeom prst="roundRect">
            <a:avLst>
              <a:gd name="adj" fmla="val 16667"/>
            </a:avLst>
          </a:prstGeom>
          <a:no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Arial" charset="0"/>
                <a:ea typeface="+mn-ea"/>
                <a:cs typeface="+mn-cs"/>
              </a:rPr>
              <a:t>3. Year the article was published</a:t>
            </a:r>
          </a:p>
        </p:txBody>
      </p:sp>
    </p:spTree>
    <p:extLst>
      <p:ext uri="{BB962C8B-B14F-4D97-AF65-F5344CB8AC3E}">
        <p14:creationId xmlns:p14="http://schemas.microsoft.com/office/powerpoint/2010/main" val="20024415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msoB0D97">
            <a:extLst>
              <a:ext uri="{FF2B5EF4-FFF2-40B4-BE49-F238E27FC236}">
                <a16:creationId xmlns:a16="http://schemas.microsoft.com/office/drawing/2014/main" id="{B726AD1A-0AFC-4204-9EA4-F197F9F0C0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494" t="5797" r="29475" b="92200"/>
          <a:stretch>
            <a:fillRect/>
          </a:stretch>
        </p:blipFill>
        <p:spPr>
          <a:xfrm>
            <a:off x="1453897" y="1981200"/>
            <a:ext cx="8188325" cy="762000"/>
          </a:xfrm>
          <a:prstGeom prst="rect">
            <a:avLst/>
          </a:prstGeom>
          <a:noFill/>
        </p:spPr>
      </p:pic>
      <p:pic>
        <p:nvPicPr>
          <p:cNvPr id="13" name="Picture 3" descr="msoC86C8">
            <a:extLst>
              <a:ext uri="{FF2B5EF4-FFF2-40B4-BE49-F238E27FC236}">
                <a16:creationId xmlns:a16="http://schemas.microsoft.com/office/drawing/2014/main" id="{51D612C8-CF27-4536-9849-14D3FBABEA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785" t="42747" r="14706" b="41313"/>
          <a:stretch>
            <a:fillRect/>
          </a:stretch>
        </p:blipFill>
        <p:spPr bwMode="auto">
          <a:xfrm>
            <a:off x="1453896" y="2743200"/>
            <a:ext cx="8153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4">
            <a:extLst>
              <a:ext uri="{FF2B5EF4-FFF2-40B4-BE49-F238E27FC236}">
                <a16:creationId xmlns:a16="http://schemas.microsoft.com/office/drawing/2014/main" id="{F54D6406-E656-4C95-8B61-EA18131EF17C}"/>
              </a:ext>
            </a:extLst>
          </p:cNvPr>
          <p:cNvSpPr>
            <a:spLocks noChangeArrowheads="1"/>
          </p:cNvSpPr>
          <p:nvPr/>
        </p:nvSpPr>
        <p:spPr bwMode="auto">
          <a:xfrm>
            <a:off x="7702296" y="4114800"/>
            <a:ext cx="381000" cy="533400"/>
          </a:xfrm>
          <a:prstGeom prst="roundRect">
            <a:avLst>
              <a:gd name="adj" fmla="val 16667"/>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rPr>
              <a:t>4.</a:t>
            </a:r>
          </a:p>
        </p:txBody>
      </p:sp>
      <p:sp>
        <p:nvSpPr>
          <p:cNvPr id="17" name="Oval 5">
            <a:extLst>
              <a:ext uri="{FF2B5EF4-FFF2-40B4-BE49-F238E27FC236}">
                <a16:creationId xmlns:a16="http://schemas.microsoft.com/office/drawing/2014/main" id="{F2C1D795-18A5-4066-B469-A0A8B92350EC}"/>
              </a:ext>
            </a:extLst>
          </p:cNvPr>
          <p:cNvSpPr>
            <a:spLocks noChangeArrowheads="1"/>
          </p:cNvSpPr>
          <p:nvPr/>
        </p:nvSpPr>
        <p:spPr bwMode="auto">
          <a:xfrm>
            <a:off x="7016496" y="4191000"/>
            <a:ext cx="304800" cy="304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8" name="AutoShape 6">
            <a:extLst>
              <a:ext uri="{FF2B5EF4-FFF2-40B4-BE49-F238E27FC236}">
                <a16:creationId xmlns:a16="http://schemas.microsoft.com/office/drawing/2014/main" id="{60FC2CC2-CBDB-4A18-BBA5-C77E9EBC3AA1}"/>
              </a:ext>
            </a:extLst>
          </p:cNvPr>
          <p:cNvSpPr>
            <a:spLocks noChangeArrowheads="1"/>
          </p:cNvSpPr>
          <p:nvPr/>
        </p:nvSpPr>
        <p:spPr bwMode="auto">
          <a:xfrm>
            <a:off x="2362200" y="838200"/>
            <a:ext cx="7848600" cy="762000"/>
          </a:xfrm>
          <a:prstGeom prst="roundRect">
            <a:avLst>
              <a:gd name="adj" fmla="val 16667"/>
            </a:avLst>
          </a:prstGeom>
          <a:no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Arial" charset="0"/>
                <a:ea typeface="+mn-ea"/>
                <a:cs typeface="+mn-cs"/>
              </a:rPr>
              <a:t>4. Page on which the Family History appears</a:t>
            </a:r>
          </a:p>
        </p:txBody>
      </p:sp>
    </p:spTree>
    <p:extLst>
      <p:ext uri="{BB962C8B-B14F-4D97-AF65-F5344CB8AC3E}">
        <p14:creationId xmlns:p14="http://schemas.microsoft.com/office/powerpoint/2010/main" val="361177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a:extLst>
              <a:ext uri="{FF2B5EF4-FFF2-40B4-BE49-F238E27FC236}">
                <a16:creationId xmlns:a16="http://schemas.microsoft.com/office/drawing/2014/main" id="{C457C342-5AA8-496C-88E7-42C202F621A6}"/>
              </a:ext>
            </a:extLst>
          </p:cNvPr>
          <p:cNvSpPr>
            <a:spLocks noGrp="1" noChangeArrowheads="1"/>
          </p:cNvSpPr>
          <p:nvPr>
            <p:ph type="title"/>
          </p:nvPr>
        </p:nvSpPr>
        <p:spPr>
          <a:xfrm>
            <a:off x="6817190" y="2721789"/>
            <a:ext cx="3618284" cy="1345720"/>
          </a:xfrm>
          <a:noFill/>
        </p:spPr>
        <p:txBody>
          <a:bodyPr vert="horz" lIns="91440" tIns="45720" rIns="91440" bIns="45720" rtlCol="0" anchor="ctr">
            <a:normAutofit/>
          </a:bodyPr>
          <a:lstStyle/>
          <a:p>
            <a:pPr algn="ctr">
              <a:defRPr/>
            </a:pPr>
            <a:r>
              <a:rPr lang="en-US" sz="2800" b="1" kern="1200">
                <a:solidFill>
                  <a:srgbClr val="080808"/>
                </a:solidFill>
                <a:latin typeface="+mj-lt"/>
                <a:ea typeface="+mj-ea"/>
                <a:cs typeface="+mj-cs"/>
              </a:rPr>
              <a:t>Title Page from the Periodical</a:t>
            </a:r>
          </a:p>
        </p:txBody>
      </p:sp>
      <p:pic>
        <p:nvPicPr>
          <p:cNvPr id="129027" name="Picture 3" descr="msoCE0E9">
            <a:extLst>
              <a:ext uri="{FF2B5EF4-FFF2-40B4-BE49-F238E27FC236}">
                <a16:creationId xmlns:a16="http://schemas.microsoft.com/office/drawing/2014/main" id="{8F7EB405-0299-47C7-BF3C-2DE25DB383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6" r="-2" b="9310"/>
          <a:stretch/>
        </p:blipFill>
        <p:spPr bwMode="auto">
          <a:xfrm>
            <a:off x="345615" y="413453"/>
            <a:ext cx="4930293" cy="60310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3C688693-3489-4DF6-9D6C-49EE11B72B59}"/>
              </a:ext>
            </a:extLst>
          </p:cNvPr>
          <p:cNvSpPr/>
          <p:nvPr/>
        </p:nvSpPr>
        <p:spPr>
          <a:xfrm>
            <a:off x="4191000" y="5772150"/>
            <a:ext cx="1028700" cy="32385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8284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a:extLst>
              <a:ext uri="{FF2B5EF4-FFF2-40B4-BE49-F238E27FC236}">
                <a16:creationId xmlns:a16="http://schemas.microsoft.com/office/drawing/2014/main" id="{06D09433-F23E-453B-8A42-9667F80667E0}"/>
              </a:ext>
            </a:extLst>
          </p:cNvPr>
          <p:cNvSpPr>
            <a:spLocks noGrp="1" noChangeArrowheads="1"/>
          </p:cNvSpPr>
          <p:nvPr>
            <p:ph type="title"/>
          </p:nvPr>
        </p:nvSpPr>
        <p:spPr>
          <a:xfrm>
            <a:off x="838200" y="171162"/>
            <a:ext cx="2840182" cy="2371148"/>
          </a:xfrm>
        </p:spPr>
        <p:txBody>
          <a:bodyPr vert="horz" lIns="91440" tIns="45720" rIns="91440" bIns="45720" rtlCol="0">
            <a:normAutofit/>
          </a:bodyPr>
          <a:lstStyle/>
          <a:p>
            <a:pPr algn="ctr">
              <a:defRPr/>
            </a:pPr>
            <a:r>
              <a:rPr lang="en-US" sz="3200" b="1">
                <a:solidFill>
                  <a:srgbClr val="FFFFFF"/>
                </a:solidFill>
              </a:rPr>
              <a:t>Year: 1968</a:t>
            </a:r>
            <a:br>
              <a:rPr lang="en-US" sz="3200" b="1">
                <a:solidFill>
                  <a:srgbClr val="FFFFFF"/>
                </a:solidFill>
              </a:rPr>
            </a:br>
            <a:r>
              <a:rPr lang="en-US" sz="3200" b="1">
                <a:solidFill>
                  <a:srgbClr val="FFFFFF"/>
                </a:solidFill>
              </a:rPr>
              <a:t> </a:t>
            </a:r>
            <a:br>
              <a:rPr lang="en-US" sz="3200" b="1">
                <a:solidFill>
                  <a:srgbClr val="FFFFFF"/>
                </a:solidFill>
              </a:rPr>
            </a:br>
            <a:r>
              <a:rPr lang="en-US" sz="3200" b="1">
                <a:solidFill>
                  <a:srgbClr val="FFFFFF"/>
                </a:solidFill>
              </a:rPr>
              <a:t>Page 1</a:t>
            </a:r>
          </a:p>
        </p:txBody>
      </p:sp>
      <p:pic>
        <p:nvPicPr>
          <p:cNvPr id="131075" name="Picture 3" descr="mso5DA6E">
            <a:extLst>
              <a:ext uri="{FF2B5EF4-FFF2-40B4-BE49-F238E27FC236}">
                <a16:creationId xmlns:a16="http://schemas.microsoft.com/office/drawing/2014/main" id="{82EF72B6-8554-412B-B216-2311A5FB8A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330" r="3474" b="27860"/>
          <a:stretch/>
        </p:blipFill>
        <p:spPr bwMode="auto">
          <a:xfrm>
            <a:off x="5279286" y="218611"/>
            <a:ext cx="5718429" cy="6393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448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DC109A-1461-E72C-AAC7-C6973A04EEC1}"/>
              </a:ext>
            </a:extLst>
          </p:cNvPr>
          <p:cNvSpPr/>
          <p:nvPr/>
        </p:nvSpPr>
        <p:spPr>
          <a:xfrm>
            <a:off x="2980265" y="3441648"/>
            <a:ext cx="6417733" cy="43608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A Show of Sources for Family Researchers</a:t>
            </a:r>
          </a:p>
        </p:txBody>
      </p:sp>
      <p:sp>
        <p:nvSpPr>
          <p:cNvPr id="9" name="TextBox 8">
            <a:extLst>
              <a:ext uri="{FF2B5EF4-FFF2-40B4-BE49-F238E27FC236}">
                <a16:creationId xmlns:a16="http://schemas.microsoft.com/office/drawing/2014/main" id="{B7F78049-509C-0383-99C1-25AAB54EA036}"/>
              </a:ext>
            </a:extLst>
          </p:cNvPr>
          <p:cNvSpPr txBox="1"/>
          <p:nvPr/>
        </p:nvSpPr>
        <p:spPr>
          <a:xfrm>
            <a:off x="2421463" y="2263741"/>
            <a:ext cx="7890933" cy="707886"/>
          </a:xfrm>
          <a:prstGeom prst="rect">
            <a:avLst/>
          </a:prstGeom>
          <a:noFill/>
        </p:spPr>
        <p:txBody>
          <a:bodyPr wrap="square">
            <a:spAutoFit/>
          </a:bodyPr>
          <a:lstStyle/>
          <a:p>
            <a:r>
              <a:rPr lang="en-US" sz="4000" err="1">
                <a:effectLst/>
                <a:latin typeface="Times New Roman" panose="02020603050405020304" pitchFamily="18" charset="0"/>
                <a:ea typeface="Calibri" panose="020F0502020204030204" pitchFamily="34" charset="0"/>
              </a:rPr>
              <a:t>Quellenschau</a:t>
            </a:r>
            <a:r>
              <a:rPr lang="en-US" sz="4000">
                <a:effectLst/>
                <a:latin typeface="Times New Roman" panose="02020603050405020304" pitchFamily="18" charset="0"/>
                <a:ea typeface="Calibri" panose="020F0502020204030204" pitchFamily="34" charset="0"/>
              </a:rPr>
              <a:t> für </a:t>
            </a:r>
            <a:r>
              <a:rPr lang="en-US" sz="4000" err="1">
                <a:effectLst/>
                <a:latin typeface="Times New Roman" panose="02020603050405020304" pitchFamily="18" charset="0"/>
                <a:ea typeface="Calibri" panose="020F0502020204030204" pitchFamily="34" charset="0"/>
              </a:rPr>
              <a:t>Familienforscher</a:t>
            </a:r>
            <a:r>
              <a:rPr lang="en-US" sz="4000">
                <a:effectLst/>
                <a:latin typeface="Times New Roman" panose="02020603050405020304" pitchFamily="18" charset="0"/>
                <a:ea typeface="Calibri" panose="020F0502020204030204" pitchFamily="34" charset="0"/>
              </a:rPr>
              <a:t> </a:t>
            </a:r>
            <a:endParaRPr lang="en-US" sz="4000"/>
          </a:p>
        </p:txBody>
      </p:sp>
    </p:spTree>
    <p:extLst>
      <p:ext uri="{BB962C8B-B14F-4D97-AF65-F5344CB8AC3E}">
        <p14:creationId xmlns:p14="http://schemas.microsoft.com/office/powerpoint/2010/main" val="8644189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a:extLst>
              <a:ext uri="{FF2B5EF4-FFF2-40B4-BE49-F238E27FC236}">
                <a16:creationId xmlns:a16="http://schemas.microsoft.com/office/drawing/2014/main" id="{2982946E-122D-4FCF-A1EA-9BE18A21CB6D}"/>
              </a:ext>
            </a:extLst>
          </p:cNvPr>
          <p:cNvSpPr>
            <a:spLocks noGrp="1" noChangeArrowheads="1"/>
          </p:cNvSpPr>
          <p:nvPr>
            <p:ph type="title"/>
          </p:nvPr>
        </p:nvSpPr>
        <p:spPr>
          <a:xfrm>
            <a:off x="1642998" y="345150"/>
            <a:ext cx="8229600" cy="577131"/>
          </a:xfrm>
          <a:ln w="47625" cmpd="dbl">
            <a:noFill/>
          </a:ln>
        </p:spPr>
        <p:txBody>
          <a:bodyPr/>
          <a:lstStyle/>
          <a:p>
            <a:r>
              <a:rPr lang="en-US" altLang="en-US" sz="3200" err="1"/>
              <a:t>Quellenschau</a:t>
            </a:r>
            <a:r>
              <a:rPr lang="en-US" altLang="en-US" sz="3200"/>
              <a:t> f</a:t>
            </a:r>
            <a:r>
              <a:rPr lang="en-US" altLang="en-US" sz="3200">
                <a:cs typeface="Arial" panose="020B0604020202020204" pitchFamily="34" charset="0"/>
              </a:rPr>
              <a:t>ür </a:t>
            </a:r>
            <a:r>
              <a:rPr lang="en-US" altLang="en-US" sz="3200" err="1">
                <a:cs typeface="Arial" panose="020B0604020202020204" pitchFamily="34" charset="0"/>
              </a:rPr>
              <a:t>Familienforscher</a:t>
            </a:r>
            <a:endParaRPr lang="en-US" altLang="en-US" sz="3200">
              <a:cs typeface="Arial" panose="020B0604020202020204" pitchFamily="34" charset="0"/>
            </a:endParaRPr>
          </a:p>
        </p:txBody>
      </p:sp>
      <p:pic>
        <p:nvPicPr>
          <p:cNvPr id="487427" name="Picture 3">
            <a:extLst>
              <a:ext uri="{FF2B5EF4-FFF2-40B4-BE49-F238E27FC236}">
                <a16:creationId xmlns:a16="http://schemas.microsoft.com/office/drawing/2014/main" id="{6A6A1CFD-8E87-A766-E399-A1960B650B3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012751" y="1325084"/>
            <a:ext cx="7315200" cy="5486400"/>
          </a:xfrm>
          <a:noFill/>
          <a:ln/>
        </p:spPr>
      </p:pic>
      <p:sp>
        <p:nvSpPr>
          <p:cNvPr id="2" name="Rectangle 1">
            <a:extLst>
              <a:ext uri="{FF2B5EF4-FFF2-40B4-BE49-F238E27FC236}">
                <a16:creationId xmlns:a16="http://schemas.microsoft.com/office/drawing/2014/main" id="{086A2879-3736-D46E-077D-050459777F44}"/>
              </a:ext>
            </a:extLst>
          </p:cNvPr>
          <p:cNvSpPr/>
          <p:nvPr/>
        </p:nvSpPr>
        <p:spPr>
          <a:xfrm>
            <a:off x="4781369" y="1253834"/>
            <a:ext cx="1911927" cy="5611894"/>
          </a:xfrm>
          <a:prstGeom prst="rect">
            <a:avLst/>
          </a:prstGeom>
          <a:noFill/>
          <a:ln w="603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A9D642D-6462-8A21-8D2B-8718261FAC38}"/>
              </a:ext>
            </a:extLst>
          </p:cNvPr>
          <p:cNvSpPr>
            <a:spLocks noGrp="1"/>
          </p:cNvSpPr>
          <p:nvPr>
            <p:ph type="title"/>
          </p:nvPr>
        </p:nvSpPr>
        <p:spPr>
          <a:xfrm>
            <a:off x="1285241" y="1008993"/>
            <a:ext cx="9231410" cy="3542045"/>
          </a:xfrm>
        </p:spPr>
        <p:txBody>
          <a:bodyPr vert="horz" lIns="91440" tIns="45720" rIns="91440" bIns="45720" rtlCol="0" anchor="b">
            <a:normAutofit/>
          </a:bodyPr>
          <a:lstStyle/>
          <a:p>
            <a:pPr algn="ctr"/>
            <a:r>
              <a:rPr lang="en-US" sz="4800" dirty="0">
                <a:latin typeface="Times New Roman" panose="02020603050405020304" pitchFamily="18" charset="0"/>
                <a:ea typeface="Calibri" panose="020F0502020204030204" pitchFamily="34" charset="0"/>
              </a:rPr>
              <a:t>I</a:t>
            </a:r>
            <a:r>
              <a:rPr lang="en-US" sz="4800" dirty="0">
                <a:effectLst/>
                <a:latin typeface="Times New Roman" panose="02020603050405020304" pitchFamily="18" charset="0"/>
                <a:ea typeface="Calibri" panose="020F0502020204030204" pitchFamily="34" charset="0"/>
              </a:rPr>
              <a:t>nternet </a:t>
            </a:r>
            <a:r>
              <a:rPr lang="en-US" sz="4800" dirty="0">
                <a:latin typeface="Times New Roman" panose="02020603050405020304" pitchFamily="18" charset="0"/>
                <a:ea typeface="Calibri" panose="020F0502020204030204" pitchFamily="34" charset="0"/>
              </a:rPr>
              <a:t>R</a:t>
            </a:r>
            <a:r>
              <a:rPr lang="en-US" sz="4800" dirty="0">
                <a:effectLst/>
                <a:latin typeface="Times New Roman" panose="02020603050405020304" pitchFamily="18" charset="0"/>
                <a:ea typeface="Calibri" panose="020F0502020204030204" pitchFamily="34" charset="0"/>
              </a:rPr>
              <a:t>esources</a:t>
            </a:r>
            <a:br>
              <a:rPr lang="en-US" sz="4800" dirty="0">
                <a:effectLst/>
                <a:latin typeface="Times New Roman" panose="02020603050405020304" pitchFamily="18" charset="0"/>
                <a:ea typeface="Calibri" panose="020F0502020204030204" pitchFamily="34" charset="0"/>
              </a:rPr>
            </a:br>
            <a:br>
              <a:rPr lang="en-US" sz="4800" dirty="0">
                <a:effectLst/>
                <a:latin typeface="Times New Roman" panose="02020603050405020304" pitchFamily="18" charset="0"/>
                <a:ea typeface="Calibri" panose="020F0502020204030204" pitchFamily="34" charset="0"/>
              </a:rPr>
            </a:br>
            <a:endParaRPr lang="en-US" sz="4800" kern="1200" dirty="0">
              <a:solidFill>
                <a:schemeClr val="tx1"/>
              </a:solidFill>
              <a:latin typeface="+mj-lt"/>
              <a:ea typeface="+mj-ea"/>
              <a:cs typeface="+mj-cs"/>
            </a:endParaRPr>
          </a:p>
        </p:txBody>
      </p:sp>
    </p:spTree>
    <p:extLst>
      <p:ext uri="{BB962C8B-B14F-4D97-AF65-F5344CB8AC3E}">
        <p14:creationId xmlns:p14="http://schemas.microsoft.com/office/powerpoint/2010/main" val="42243685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a:extLst>
              <a:ext uri="{FF2B5EF4-FFF2-40B4-BE49-F238E27FC236}">
                <a16:creationId xmlns:a16="http://schemas.microsoft.com/office/drawing/2014/main" id="{50E8B17A-7AC8-C46E-4443-70137EEED8A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468" t="16033" r="27409" b="65990"/>
          <a:stretch/>
        </p:blipFill>
        <p:spPr bwMode="auto">
          <a:xfrm>
            <a:off x="1241804" y="1745674"/>
            <a:ext cx="4554494" cy="2275182"/>
          </a:xfrm>
          <a:prstGeom prst="rect">
            <a:avLst/>
          </a:prstGeom>
          <a:solidFill>
            <a:srgbClr val="0070C0">
              <a:alpha val="69000"/>
            </a:srgbClr>
          </a:solidFill>
          <a:ln w="38100">
            <a:solidFill>
              <a:srgbClr val="808080"/>
            </a:solidFill>
            <a:miter lim="800000"/>
            <a:headEnd/>
            <a:tailEnd/>
          </a:ln>
        </p:spPr>
      </p:pic>
      <p:pic>
        <p:nvPicPr>
          <p:cNvPr id="3" name="Picture 4">
            <a:extLst>
              <a:ext uri="{FF2B5EF4-FFF2-40B4-BE49-F238E27FC236}">
                <a16:creationId xmlns:a16="http://schemas.microsoft.com/office/drawing/2014/main" id="{0C8905DE-D4B6-70C2-2603-575D6E0204C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468" t="41529" r="27409" b="30432"/>
          <a:stretch/>
        </p:blipFill>
        <p:spPr bwMode="auto">
          <a:xfrm>
            <a:off x="6951858" y="1745673"/>
            <a:ext cx="4191000" cy="3611997"/>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4D7FDF6D-7388-C454-652D-182F2688B587}"/>
              </a:ext>
            </a:extLst>
          </p:cNvPr>
          <p:cNvPicPr>
            <a:picLocks noChangeAspect="1"/>
          </p:cNvPicPr>
          <p:nvPr/>
        </p:nvPicPr>
        <p:blipFill>
          <a:blip r:embed="rId4"/>
          <a:stretch>
            <a:fillRect/>
          </a:stretch>
        </p:blipFill>
        <p:spPr>
          <a:xfrm>
            <a:off x="2194604" y="196619"/>
            <a:ext cx="8230313" cy="859611"/>
          </a:xfrm>
          <a:prstGeom prst="rect">
            <a:avLst/>
          </a:prstGeom>
        </p:spPr>
      </p:pic>
      <p:pic>
        <p:nvPicPr>
          <p:cNvPr id="5" name="Picture 4">
            <a:extLst>
              <a:ext uri="{FF2B5EF4-FFF2-40B4-BE49-F238E27FC236}">
                <a16:creationId xmlns:a16="http://schemas.microsoft.com/office/drawing/2014/main" id="{FFC49605-CB97-334B-87F6-ECACE42CBA5C}"/>
              </a:ext>
            </a:extLst>
          </p:cNvPr>
          <p:cNvPicPr>
            <a:picLocks noChangeAspect="1"/>
          </p:cNvPicPr>
          <p:nvPr/>
        </p:nvPicPr>
        <p:blipFill rotWithShape="1">
          <a:blip r:embed="rId5"/>
          <a:srcRect t="69378"/>
          <a:stretch/>
        </p:blipFill>
        <p:spPr>
          <a:xfrm>
            <a:off x="1170863" y="4258849"/>
            <a:ext cx="4639458" cy="1133181"/>
          </a:xfrm>
          <a:prstGeom prst="rect">
            <a:avLst/>
          </a:prstGeom>
        </p:spPr>
      </p:pic>
      <p:cxnSp>
        <p:nvCxnSpPr>
          <p:cNvPr id="7" name="Straight Connector 6">
            <a:extLst>
              <a:ext uri="{FF2B5EF4-FFF2-40B4-BE49-F238E27FC236}">
                <a16:creationId xmlns:a16="http://schemas.microsoft.com/office/drawing/2014/main" id="{3907CEBC-810B-730F-C197-F2EB9CD25377}"/>
              </a:ext>
            </a:extLst>
          </p:cNvPr>
          <p:cNvCxnSpPr/>
          <p:nvPr/>
        </p:nvCxnSpPr>
        <p:spPr>
          <a:xfrm>
            <a:off x="6951858" y="4371584"/>
            <a:ext cx="419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2">
            <a:extLst>
              <a:ext uri="{FF2B5EF4-FFF2-40B4-BE49-F238E27FC236}">
                <a16:creationId xmlns:a16="http://schemas.microsoft.com/office/drawing/2014/main" id="{B1F4DC2C-E1C8-AC95-3152-0F2A2C0135B6}"/>
              </a:ext>
            </a:extLst>
          </p:cNvPr>
          <p:cNvSpPr>
            <a:spLocks noGrp="1" noChangeArrowheads="1"/>
          </p:cNvSpPr>
          <p:nvPr>
            <p:ph type="title"/>
          </p:nvPr>
        </p:nvSpPr>
        <p:spPr/>
        <p:txBody>
          <a:bodyPr/>
          <a:lstStyle/>
          <a:p>
            <a:r>
              <a:rPr lang="en-US" altLang="en-US" sz="2800"/>
              <a:t>Locality Index</a:t>
            </a:r>
          </a:p>
        </p:txBody>
      </p:sp>
      <p:pic>
        <p:nvPicPr>
          <p:cNvPr id="491523" name="Picture 3">
            <a:extLst>
              <a:ext uri="{FF2B5EF4-FFF2-40B4-BE49-F238E27FC236}">
                <a16:creationId xmlns:a16="http://schemas.microsoft.com/office/drawing/2014/main" id="{72716370-DBD0-BE9E-8E27-40898B3AECF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9764" t="6522" r="6824" b="53651"/>
          <a:stretch>
            <a:fillRect/>
          </a:stretch>
        </p:blipFill>
        <p:spPr>
          <a:xfrm>
            <a:off x="1747839" y="1600201"/>
            <a:ext cx="8696325" cy="5026025"/>
          </a:xfr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a:extLst>
              <a:ext uri="{FF2B5EF4-FFF2-40B4-BE49-F238E27FC236}">
                <a16:creationId xmlns:a16="http://schemas.microsoft.com/office/drawing/2014/main" id="{7BC49143-FE82-F58A-2096-53CAED015B13}"/>
              </a:ext>
            </a:extLst>
          </p:cNvPr>
          <p:cNvSpPr>
            <a:spLocks noGrp="1" noChangeArrowheads="1"/>
          </p:cNvSpPr>
          <p:nvPr>
            <p:ph type="title"/>
          </p:nvPr>
        </p:nvSpPr>
        <p:spPr>
          <a:xfrm>
            <a:off x="1981200" y="274638"/>
            <a:ext cx="8229600" cy="868362"/>
          </a:xfrm>
        </p:spPr>
        <p:txBody>
          <a:bodyPr/>
          <a:lstStyle/>
          <a:p>
            <a:r>
              <a:rPr lang="en-US" altLang="en-US" sz="2400"/>
              <a:t>Area Index</a:t>
            </a:r>
          </a:p>
        </p:txBody>
      </p:sp>
      <p:pic>
        <p:nvPicPr>
          <p:cNvPr id="493571" name="Picture 3">
            <a:extLst>
              <a:ext uri="{FF2B5EF4-FFF2-40B4-BE49-F238E27FC236}">
                <a16:creationId xmlns:a16="http://schemas.microsoft.com/office/drawing/2014/main" id="{2B61158C-79FD-B926-839D-A3F93C585F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588" t="8696" r="2942" b="50000"/>
          <a:stretch>
            <a:fillRect/>
          </a:stretch>
        </p:blipFill>
        <p:spPr bwMode="auto">
          <a:xfrm>
            <a:off x="2438400" y="1219201"/>
            <a:ext cx="7467600" cy="5421313"/>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a:extLst>
              <a:ext uri="{FF2B5EF4-FFF2-40B4-BE49-F238E27FC236}">
                <a16:creationId xmlns:a16="http://schemas.microsoft.com/office/drawing/2014/main" id="{8FCB8C2F-9A61-58C8-7BD8-3C82EFADFDFB}"/>
              </a:ext>
            </a:extLst>
          </p:cNvPr>
          <p:cNvSpPr>
            <a:spLocks noGrp="1" noChangeArrowheads="1"/>
          </p:cNvSpPr>
          <p:nvPr>
            <p:ph type="title"/>
          </p:nvPr>
        </p:nvSpPr>
        <p:spPr>
          <a:xfrm>
            <a:off x="1981200" y="274638"/>
            <a:ext cx="8229600" cy="563562"/>
          </a:xfrm>
        </p:spPr>
        <p:txBody>
          <a:bodyPr/>
          <a:lstStyle/>
          <a:p>
            <a:r>
              <a:rPr lang="en-US" altLang="en-US" sz="2800"/>
              <a:t>Subject Index</a:t>
            </a:r>
            <a:endParaRPr lang="en-US" altLang="en-US" sz="2800">
              <a:cs typeface="Arial" panose="020B0604020202020204" pitchFamily="34" charset="0"/>
            </a:endParaRPr>
          </a:p>
        </p:txBody>
      </p:sp>
      <p:pic>
        <p:nvPicPr>
          <p:cNvPr id="495619" name="Picture 3">
            <a:extLst>
              <a:ext uri="{FF2B5EF4-FFF2-40B4-BE49-F238E27FC236}">
                <a16:creationId xmlns:a16="http://schemas.microsoft.com/office/drawing/2014/main" id="{C1A57BB7-3751-8142-F340-E14EF200E5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3478" b="34782"/>
          <a:stretch>
            <a:fillRect/>
          </a:stretch>
        </p:blipFill>
        <p:spPr bwMode="auto">
          <a:xfrm>
            <a:off x="2133600" y="922339"/>
            <a:ext cx="7772400" cy="5718175"/>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a:extLst>
              <a:ext uri="{FF2B5EF4-FFF2-40B4-BE49-F238E27FC236}">
                <a16:creationId xmlns:a16="http://schemas.microsoft.com/office/drawing/2014/main" id="{3B4B6321-19EC-2B48-183F-31A6467ADC77}"/>
              </a:ext>
            </a:extLst>
          </p:cNvPr>
          <p:cNvSpPr>
            <a:spLocks noGrp="1" noChangeArrowheads="1"/>
          </p:cNvSpPr>
          <p:nvPr>
            <p:ph type="title"/>
          </p:nvPr>
        </p:nvSpPr>
        <p:spPr/>
        <p:txBody>
          <a:bodyPr/>
          <a:lstStyle/>
          <a:p>
            <a:r>
              <a:rPr lang="en-US" altLang="en-US" sz="2400"/>
              <a:t>Surname Index</a:t>
            </a:r>
            <a:endParaRPr lang="en-US" altLang="en-US" sz="2400">
              <a:cs typeface="Arial" panose="020B0604020202020204" pitchFamily="34" charset="0"/>
            </a:endParaRPr>
          </a:p>
        </p:txBody>
      </p:sp>
      <p:pic>
        <p:nvPicPr>
          <p:cNvPr id="497667" name="Picture 3">
            <a:extLst>
              <a:ext uri="{FF2B5EF4-FFF2-40B4-BE49-F238E27FC236}">
                <a16:creationId xmlns:a16="http://schemas.microsoft.com/office/drawing/2014/main" id="{F3940A64-1856-C14F-CFB9-D6D813B50D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942" t="18086" b="39131"/>
          <a:stretch>
            <a:fillRect/>
          </a:stretch>
        </p:blipFill>
        <p:spPr bwMode="auto">
          <a:xfrm>
            <a:off x="1828800" y="1444626"/>
            <a:ext cx="8534400" cy="5089525"/>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4" name="Rectangle 2">
            <a:extLst>
              <a:ext uri="{FF2B5EF4-FFF2-40B4-BE49-F238E27FC236}">
                <a16:creationId xmlns:a16="http://schemas.microsoft.com/office/drawing/2014/main" id="{3521B071-DA46-21A9-FB81-92BF53458E3A}"/>
              </a:ext>
            </a:extLst>
          </p:cNvPr>
          <p:cNvSpPr>
            <a:spLocks noGrp="1" noChangeArrowheads="1"/>
          </p:cNvSpPr>
          <p:nvPr>
            <p:ph type="title"/>
          </p:nvPr>
        </p:nvSpPr>
        <p:spPr/>
        <p:txBody>
          <a:bodyPr/>
          <a:lstStyle/>
          <a:p>
            <a:r>
              <a:rPr lang="en-US" altLang="en-US"/>
              <a:t>Nahrgang Family</a:t>
            </a:r>
          </a:p>
        </p:txBody>
      </p:sp>
      <p:sp>
        <p:nvSpPr>
          <p:cNvPr id="141315" name="Rectangle 3">
            <a:extLst>
              <a:ext uri="{FF2B5EF4-FFF2-40B4-BE49-F238E27FC236}">
                <a16:creationId xmlns:a16="http://schemas.microsoft.com/office/drawing/2014/main" id="{0BEE74A8-C6E0-6691-B712-8D39B81A4590}"/>
              </a:ext>
            </a:extLst>
          </p:cNvPr>
          <p:cNvSpPr>
            <a:spLocks noGrp="1" noChangeArrowheads="1"/>
          </p:cNvSpPr>
          <p:nvPr>
            <p:ph type="body" idx="1"/>
          </p:nvPr>
        </p:nvSpPr>
        <p:spPr/>
        <p:txBody>
          <a:bodyPr/>
          <a:lstStyle/>
          <a:p>
            <a:pPr marL="0" indent="0">
              <a:buNone/>
            </a:pPr>
            <a:r>
              <a:rPr lang="en-US" altLang="en-US"/>
              <a:t>No record in the U.S. gave anything except Germany as the place of origin.</a:t>
            </a:r>
          </a:p>
          <a:p>
            <a:endParaRPr lang="en-US" altLang="en-US"/>
          </a:p>
          <a:p>
            <a:pPr marL="0" indent="0">
              <a:buNone/>
            </a:pPr>
            <a:r>
              <a:rPr lang="en-US" altLang="en-US"/>
              <a:t>German surname books did not list the </a:t>
            </a:r>
            <a:r>
              <a:rPr lang="en-US" altLang="en-US" err="1"/>
              <a:t>Nahrgang</a:t>
            </a:r>
            <a:r>
              <a:rPr lang="en-US" altLang="en-US"/>
              <a:t> name.</a:t>
            </a:r>
          </a:p>
          <a:p>
            <a:endParaRPr lang="en-US" altLang="en-US"/>
          </a:p>
          <a:p>
            <a:pPr marL="0" indent="0">
              <a:buNone/>
            </a:pPr>
            <a:r>
              <a:rPr lang="en-US" altLang="en-US"/>
              <a:t>The name may have been anglicized after they arrived in America.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fade">
                                      <p:cBhvr>
                                        <p:cTn id="7" dur="500"/>
                                        <p:tgtEl>
                                          <p:spTgt spid="141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1315">
                                            <p:txEl>
                                              <p:pRg st="2" end="2"/>
                                            </p:txEl>
                                          </p:spTgt>
                                        </p:tgtEl>
                                        <p:attrNameLst>
                                          <p:attrName>style.visibility</p:attrName>
                                        </p:attrNameLst>
                                      </p:cBhvr>
                                      <p:to>
                                        <p:strVal val="visible"/>
                                      </p:to>
                                    </p:set>
                                    <p:animEffect transition="in" filter="fade">
                                      <p:cBhvr>
                                        <p:cTn id="12" dur="500"/>
                                        <p:tgtEl>
                                          <p:spTgt spid="14131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41315">
                                            <p:txEl>
                                              <p:pRg st="4" end="4"/>
                                            </p:txEl>
                                          </p:spTgt>
                                        </p:tgtEl>
                                        <p:attrNameLst>
                                          <p:attrName>style.visibility</p:attrName>
                                        </p:attrNameLst>
                                      </p:cBhvr>
                                      <p:to>
                                        <p:strVal val="visible"/>
                                      </p:to>
                                    </p:set>
                                    <p:animEffect transition="in" filter="fade">
                                      <p:cBhvr>
                                        <p:cTn id="17" dur="500"/>
                                        <p:tgtEl>
                                          <p:spTgt spid="141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0" name="Picture 2" descr="mso239EF">
            <a:extLst>
              <a:ext uri="{FF2B5EF4-FFF2-40B4-BE49-F238E27FC236}">
                <a16:creationId xmlns:a16="http://schemas.microsoft.com/office/drawing/2014/main" id="{2415AE96-952F-5C36-3567-9CE64209D0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t="4144" r="49057" b="53548"/>
          <a:stretch/>
        </p:blipFill>
        <p:spPr bwMode="auto">
          <a:xfrm>
            <a:off x="6371425" y="457200"/>
            <a:ext cx="5265246" cy="591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BF447DA5-3FD3-D835-11AA-BEF15EED421E}"/>
              </a:ext>
            </a:extLst>
          </p:cNvPr>
          <p:cNvCxnSpPr>
            <a:cxnSpLocks/>
          </p:cNvCxnSpPr>
          <p:nvPr/>
        </p:nvCxnSpPr>
        <p:spPr>
          <a:xfrm>
            <a:off x="6904966" y="3392171"/>
            <a:ext cx="2251551" cy="235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D986F57-C12B-A8E9-9E3A-29952B9CEC49}"/>
              </a:ext>
            </a:extLst>
          </p:cNvPr>
          <p:cNvSpPr/>
          <p:nvPr/>
        </p:nvSpPr>
        <p:spPr>
          <a:xfrm>
            <a:off x="9469668" y="3144034"/>
            <a:ext cx="839244" cy="280204"/>
          </a:xfrm>
          <a:prstGeom prst="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2" name="Picture 2">
            <a:extLst>
              <a:ext uri="{FF2B5EF4-FFF2-40B4-BE49-F238E27FC236}">
                <a16:creationId xmlns:a16="http://schemas.microsoft.com/office/drawing/2014/main" id="{F55DD9C8-1586-94A5-5C2B-6874AC6C5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4939" t="22086" r="7646" b="10173"/>
          <a:stretch>
            <a:fillRect/>
          </a:stretch>
        </p:blipFill>
        <p:spPr bwMode="auto">
          <a:xfrm>
            <a:off x="890920" y="269081"/>
            <a:ext cx="4648200" cy="6319838"/>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10B12513-7567-C228-B2E4-490DFE1125F8}"/>
              </a:ext>
            </a:extLst>
          </p:cNvPr>
          <p:cNvSpPr/>
          <p:nvPr/>
        </p:nvSpPr>
        <p:spPr>
          <a:xfrm>
            <a:off x="2516437" y="2376367"/>
            <a:ext cx="1674420" cy="201880"/>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75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a:extLst>
              <a:ext uri="{FF2B5EF4-FFF2-40B4-BE49-F238E27FC236}">
                <a16:creationId xmlns:a16="http://schemas.microsoft.com/office/drawing/2014/main" id="{4146FCD9-8624-C080-C74F-C30124DE51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869" r="14233" b="47926"/>
          <a:stretch/>
        </p:blipFill>
        <p:spPr bwMode="auto">
          <a:xfrm>
            <a:off x="1754937" y="381001"/>
            <a:ext cx="8595630" cy="6129527"/>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96438777-F694-351F-174F-382A51106FCF}"/>
              </a:ext>
            </a:extLst>
          </p:cNvPr>
          <p:cNvCxnSpPr/>
          <p:nvPr/>
        </p:nvCxnSpPr>
        <p:spPr>
          <a:xfrm>
            <a:off x="2987040" y="4730496"/>
            <a:ext cx="520598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D751B14C-0A4C-21F1-1B15-084951FE08D9}"/>
              </a:ext>
            </a:extLst>
          </p:cNvPr>
          <p:cNvSpPr/>
          <p:nvPr/>
        </p:nvSpPr>
        <p:spPr>
          <a:xfrm>
            <a:off x="2633472" y="865632"/>
            <a:ext cx="7168896" cy="548640"/>
          </a:xfrm>
          <a:prstGeom prst="rect">
            <a:avLst/>
          </a:prstGeom>
          <a:noFill/>
          <a:ln w="317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82C6A1A9-FDB8-A822-66D1-0A4B9E823F0B}"/>
              </a:ext>
            </a:extLst>
          </p:cNvPr>
          <p:cNvSpPr/>
          <p:nvPr/>
        </p:nvSpPr>
        <p:spPr>
          <a:xfrm>
            <a:off x="2109216" y="2487168"/>
            <a:ext cx="524256" cy="292608"/>
          </a:xfrm>
          <a:prstGeom prst="rect">
            <a:avLst/>
          </a:prstGeom>
          <a:noFill/>
          <a:ln w="254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7" name="Straight Connector 6">
            <a:extLst>
              <a:ext uri="{FF2B5EF4-FFF2-40B4-BE49-F238E27FC236}">
                <a16:creationId xmlns:a16="http://schemas.microsoft.com/office/drawing/2014/main" id="{F34BEB66-4F62-A05E-B15A-082FBF312AC2}"/>
              </a:ext>
            </a:extLst>
          </p:cNvPr>
          <p:cNvCxnSpPr>
            <a:cxnSpLocks/>
          </p:cNvCxnSpPr>
          <p:nvPr/>
        </p:nvCxnSpPr>
        <p:spPr>
          <a:xfrm>
            <a:off x="2755392" y="2743200"/>
            <a:ext cx="1536192"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6C416C9-8F45-7CCB-5511-819571681FDE}"/>
              </a:ext>
            </a:extLst>
          </p:cNvPr>
          <p:cNvSpPr/>
          <p:nvPr/>
        </p:nvSpPr>
        <p:spPr>
          <a:xfrm>
            <a:off x="2596896" y="4474464"/>
            <a:ext cx="316992" cy="256029"/>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9A754601-06EF-4401-0B4F-2689A5038A6D}"/>
              </a:ext>
            </a:extLst>
          </p:cNvPr>
          <p:cNvSpPr/>
          <p:nvPr/>
        </p:nvSpPr>
        <p:spPr>
          <a:xfrm>
            <a:off x="2596896" y="4840224"/>
            <a:ext cx="6376416" cy="377951"/>
          </a:xfrm>
          <a:prstGeom prst="rect">
            <a:avLst/>
          </a:prstGeom>
          <a:solidFill>
            <a:srgbClr val="FFFFCC"/>
          </a:solidFill>
          <a:ln w="412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Origin and distribution of the </a:t>
            </a:r>
            <a:r>
              <a:rPr kumimoji="0" lang="en-US" sz="2000" b="0" i="0" u="none" strike="noStrike" kern="1200" cap="none" spc="0" normalizeH="0" baseline="0" noProof="0" err="1">
                <a:ln>
                  <a:noFill/>
                </a:ln>
                <a:solidFill>
                  <a:srgbClr val="000000"/>
                </a:solidFill>
                <a:effectLst/>
                <a:uLnTx/>
                <a:uFillTx/>
                <a:latin typeface="Times New Roman" panose="02020603050405020304" pitchFamily="18" charset="0"/>
                <a:ea typeface="+mn-ea"/>
                <a:cs typeface="Times New Roman" panose="02020603050405020304" pitchFamily="18" charset="0"/>
              </a:rPr>
              <a:t>Nahrgang</a:t>
            </a:r>
            <a:r>
              <a:rPr kumimoji="0" lang="en-US" sz="20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family name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animBg="1"/>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a:extLst>
              <a:ext uri="{FF2B5EF4-FFF2-40B4-BE49-F238E27FC236}">
                <a16:creationId xmlns:a16="http://schemas.microsoft.com/office/drawing/2014/main" id="{6C556870-FAF1-5812-08F3-6445A7A049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43" r="9804" b="50732"/>
          <a:stretch>
            <a:fillRect/>
          </a:stretch>
        </p:blipFill>
        <p:spPr bwMode="auto">
          <a:xfrm>
            <a:off x="2286000" y="304800"/>
            <a:ext cx="7696200" cy="6230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a:extLst>
              <a:ext uri="{FF2B5EF4-FFF2-40B4-BE49-F238E27FC236}">
                <a16:creationId xmlns:a16="http://schemas.microsoft.com/office/drawing/2014/main" id="{23B1B3AE-71A0-EE97-041D-61EFF9A5A1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882" r="7971" b="11765"/>
          <a:stretch>
            <a:fillRect/>
          </a:stretch>
        </p:blipFill>
        <p:spPr bwMode="auto">
          <a:xfrm>
            <a:off x="1752600" y="228600"/>
            <a:ext cx="8763000" cy="617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a:extLst>
              <a:ext uri="{FF2B5EF4-FFF2-40B4-BE49-F238E27FC236}">
                <a16:creationId xmlns:a16="http://schemas.microsoft.com/office/drawing/2014/main" id="{12611716-4051-E3A1-B90A-36DE658C56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038" t="9877" r="1852" b="29630"/>
          <a:stretch>
            <a:fillRect/>
          </a:stretch>
        </p:blipFill>
        <p:spPr bwMode="auto">
          <a:xfrm>
            <a:off x="1828800" y="392114"/>
            <a:ext cx="861060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8661" name="Rectangle 72">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8662" name="Right Triangle 74">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8663" name="Rectangle 76">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46" name="Rectangle 2">
            <a:extLst>
              <a:ext uri="{FF2B5EF4-FFF2-40B4-BE49-F238E27FC236}">
                <a16:creationId xmlns:a16="http://schemas.microsoft.com/office/drawing/2014/main" id="{0A2AB54B-E076-4610-88A6-D2E0A4450113}"/>
              </a:ext>
            </a:extLst>
          </p:cNvPr>
          <p:cNvSpPr>
            <a:spLocks noGrp="1" noChangeArrowheads="1"/>
          </p:cNvSpPr>
          <p:nvPr>
            <p:ph type="title"/>
          </p:nvPr>
        </p:nvSpPr>
        <p:spPr>
          <a:xfrm>
            <a:off x="1285240" y="854648"/>
            <a:ext cx="8074815" cy="1023134"/>
          </a:xfrm>
        </p:spPr>
        <p:txBody>
          <a:bodyPr vert="horz" lIns="91440" tIns="45720" rIns="91440" bIns="45720" rtlCol="0" anchor="ctr">
            <a:normAutofit/>
          </a:bodyPr>
          <a:lstStyle/>
          <a:p>
            <a:pPr algn="ctr"/>
            <a:r>
              <a:rPr lang="en-US" sz="3200" dirty="0">
                <a:latin typeface="Times New Roman" panose="02020603050405020304" pitchFamily="18" charset="0"/>
                <a:ea typeface="Calibri" panose="020F0502020204030204" pitchFamily="34" charset="0"/>
              </a:rPr>
              <a:t>W</a:t>
            </a:r>
            <a:r>
              <a:rPr lang="en-US" sz="3200" dirty="0">
                <a:effectLst/>
                <a:latin typeface="Times New Roman" panose="02020603050405020304" pitchFamily="18" charset="0"/>
                <a:ea typeface="Calibri" panose="020F0502020204030204" pitchFamily="34" charset="0"/>
              </a:rPr>
              <a:t>ebinar lectures on using German periodicals &amp; periodical indexes.</a:t>
            </a:r>
            <a:endParaRPr lang="en-US" altLang="en-US" sz="3200" b="1" kern="1200" dirty="0">
              <a:latin typeface="+mj-lt"/>
              <a:ea typeface="+mj-ea"/>
              <a:cs typeface="+mj-cs"/>
            </a:endParaRPr>
          </a:p>
        </p:txBody>
      </p:sp>
      <p:sp>
        <p:nvSpPr>
          <p:cNvPr id="3" name="Content Placeholder 2">
            <a:extLst>
              <a:ext uri="{FF2B5EF4-FFF2-40B4-BE49-F238E27FC236}">
                <a16:creationId xmlns:a16="http://schemas.microsoft.com/office/drawing/2014/main" id="{ABDF8600-B6D9-4A9A-B42E-3D9F0AA2D6C3}"/>
              </a:ext>
            </a:extLst>
          </p:cNvPr>
          <p:cNvSpPr>
            <a:spLocks noGrp="1"/>
          </p:cNvSpPr>
          <p:nvPr>
            <p:ph idx="1"/>
          </p:nvPr>
        </p:nvSpPr>
        <p:spPr>
          <a:xfrm>
            <a:off x="838200" y="2109155"/>
            <a:ext cx="10515600" cy="4067807"/>
          </a:xfrm>
        </p:spPr>
        <p:txBody>
          <a:bodyPr>
            <a:normAutofit lnSpcReduction="10000"/>
          </a:bodyPr>
          <a:lstStyle/>
          <a:p>
            <a:pPr marL="114300" marR="0" lvl="0" indent="0" algn="l" defTabSz="914400" rtl="0" eaLnBrk="1" fontAlgn="auto" latinLnBrk="0" hangingPunct="1">
              <a:lnSpc>
                <a:spcPct val="90000"/>
              </a:lnSpc>
              <a:spcBef>
                <a:spcPts val="0"/>
              </a:spcBef>
              <a:spcAft>
                <a:spcPts val="6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1. Use of the Periodical index – Der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Schluessel</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114300" marR="0" lvl="0" indent="0" algn="l" defTabSz="914400" rtl="0" eaLnBrk="1" fontAlgn="auto" latinLnBrk="0" hangingPunct="1">
              <a:lnSpc>
                <a:spcPct val="90000"/>
              </a:lnSpc>
              <a:spcBef>
                <a:spcPts val="0"/>
              </a:spcBef>
              <a:spcAft>
                <a:spcPts val="6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2. Use of the Periodical indexes –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Quellenschau</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fuer</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Familienforscher</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&amp;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Familiengeschichtliche</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Quellen</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4300" marR="0" lvl="0" indent="0" algn="l" defTabSz="914400" rtl="0" eaLnBrk="1" fontAlgn="auto" latinLnBrk="0" hangingPunct="1">
              <a:lnSpc>
                <a:spcPct val="90000"/>
              </a:lnSpc>
              <a:spcBef>
                <a:spcPts val="0"/>
              </a:spcBef>
              <a:spcAft>
                <a:spcPts val="6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3. Understanding German Locality Jurisdictions</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4. Searching unindexed periodicals, using periodicals and the FamilySearch Library Catalog, Searching digitized and Online periodicals</a:t>
            </a:r>
          </a:p>
          <a:p>
            <a:pPr marL="0" marR="0" lvl="0" indent="0" algn="l" defTabSz="914400" rtl="0" eaLnBrk="1" fontAlgn="auto" latinLnBrk="0" hangingPunct="1">
              <a:lnSpc>
                <a:spcPct val="90000"/>
              </a:lnSpc>
              <a:spcBef>
                <a:spcPts val="0"/>
              </a:spcBef>
              <a:spcAft>
                <a:spcPts val="600"/>
              </a:spcAft>
              <a:buClrTx/>
              <a:buSzTx/>
              <a:buFontTx/>
              <a:buNone/>
              <a:tabLst/>
              <a:defRPr/>
            </a:pPr>
            <a:endParaRPr lang="en-US" sz="2800" dirty="0">
              <a:solidFill>
                <a:prstClr val="black"/>
              </a:solidFill>
              <a:latin typeface="Calibri" panose="020F0502020204030204"/>
            </a:endParaRPr>
          </a:p>
          <a:p>
            <a:pPr marL="0" marR="0" lvl="0" indent="0" algn="l" defTabSz="914400" rtl="0" eaLnBrk="1" fontAlgn="auto" latinLnBrk="0" hangingPunct="1">
              <a:lnSpc>
                <a:spcPct val="90000"/>
              </a:lnSpc>
              <a:spcBef>
                <a:spcPts val="0"/>
              </a:spcBef>
              <a:spcAft>
                <a:spcPts val="600"/>
              </a:spcAft>
              <a:buClrTx/>
              <a:buSzTx/>
              <a:buFontTx/>
              <a:buNone/>
              <a:tabLst/>
              <a:defRPr/>
            </a:pPr>
            <a:r>
              <a:rPr lang="en-US" sz="3200" dirty="0">
                <a:effectLst/>
                <a:latin typeface="Times New Roman" panose="02020603050405020304" pitchFamily="18" charset="0"/>
                <a:ea typeface="Calibri" panose="020F0502020204030204" pitchFamily="34" charset="0"/>
              </a:rPr>
              <a:t>These were presented and recorded online for the BYU  Library.</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US" dirty="0"/>
          </a:p>
        </p:txBody>
      </p:sp>
    </p:spTree>
    <p:extLst>
      <p:ext uri="{BB962C8B-B14F-4D97-AF65-F5344CB8AC3E}">
        <p14:creationId xmlns:p14="http://schemas.microsoft.com/office/powerpoint/2010/main" val="18551632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8">
            <a:extLst>
              <a:ext uri="{FF2B5EF4-FFF2-40B4-BE49-F238E27FC236}">
                <a16:creationId xmlns:a16="http://schemas.microsoft.com/office/drawing/2014/main" id="{B26EE4FD-480F-42A5-9FEB-DA630457C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5">
            <a:extLst>
              <a:ext uri="{FF2B5EF4-FFF2-40B4-BE49-F238E27FC236}">
                <a16:creationId xmlns:a16="http://schemas.microsoft.com/office/drawing/2014/main" id="{A187062F-BE14-42FC-B06A-607DB238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8" y="1766812"/>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6">
            <a:extLst>
              <a:ext uri="{FF2B5EF4-FFF2-40B4-BE49-F238E27FC236}">
                <a16:creationId xmlns:a16="http://schemas.microsoft.com/office/drawing/2014/main" id="{731FE21B-2A45-4BF5-8B03-E12341988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2689" y="1423780"/>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7">
            <a:extLst>
              <a:ext uri="{FF2B5EF4-FFF2-40B4-BE49-F238E27FC236}">
                <a16:creationId xmlns:a16="http://schemas.microsoft.com/office/drawing/2014/main" id="{2DC5A94D-79ED-48F5-9DC5-96CBB507C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3" y="1239381"/>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Rectangle 8">
            <a:extLst>
              <a:ext uri="{FF2B5EF4-FFF2-40B4-BE49-F238E27FC236}">
                <a16:creationId xmlns:a16="http://schemas.microsoft.com/office/drawing/2014/main" id="{93A3D4BE-AF25-4F9A-9C29-1145CCE24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183242" y="1230651"/>
            <a:ext cx="1020865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C23E649-6C9F-4DED-A7E4-C5107B263A01}"/>
              </a:ext>
            </a:extLst>
          </p:cNvPr>
          <p:cNvSpPr>
            <a:spLocks noGrp="1"/>
          </p:cNvSpPr>
          <p:nvPr>
            <p:ph type="title"/>
          </p:nvPr>
        </p:nvSpPr>
        <p:spPr>
          <a:xfrm>
            <a:off x="1870997" y="1607809"/>
            <a:ext cx="9236026" cy="2876680"/>
          </a:xfrm>
        </p:spPr>
        <p:txBody>
          <a:bodyPr vert="horz" lIns="91440" tIns="45720" rIns="91440" bIns="45720" rtlCol="0" anchor="b">
            <a:normAutofit/>
          </a:bodyPr>
          <a:lstStyle/>
          <a:p>
            <a:r>
              <a:rPr lang="en-US" sz="4600" b="1" kern="1200">
                <a:solidFill>
                  <a:srgbClr val="FFFFFF"/>
                </a:solidFill>
                <a:latin typeface="+mj-lt"/>
                <a:ea typeface="+mj-ea"/>
                <a:cs typeface="+mj-cs"/>
              </a:rPr>
              <a:t>Instructions on accessing BYU Webinar lectures on using German Periodicals and Periodical Indexes</a:t>
            </a:r>
            <a:br>
              <a:rPr lang="en-US" sz="4600" kern="1200">
                <a:solidFill>
                  <a:srgbClr val="FFFFFF"/>
                </a:solidFill>
                <a:latin typeface="+mj-lt"/>
                <a:ea typeface="+mj-ea"/>
                <a:cs typeface="+mj-cs"/>
              </a:rPr>
            </a:br>
            <a:endParaRPr lang="en-US" sz="4600" kern="1200">
              <a:solidFill>
                <a:srgbClr val="FFFFFF"/>
              </a:solidFill>
              <a:latin typeface="+mj-lt"/>
              <a:ea typeface="+mj-ea"/>
              <a:cs typeface="+mj-cs"/>
            </a:endParaRPr>
          </a:p>
        </p:txBody>
      </p:sp>
    </p:spTree>
    <p:extLst>
      <p:ext uri="{BB962C8B-B14F-4D97-AF65-F5344CB8AC3E}">
        <p14:creationId xmlns:p14="http://schemas.microsoft.com/office/powerpoint/2010/main" val="11505389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57C29-EB0F-4109-B958-68B1CCFC68B1}"/>
              </a:ext>
            </a:extLst>
          </p:cNvPr>
          <p:cNvSpPr>
            <a:spLocks noGrp="1"/>
          </p:cNvSpPr>
          <p:nvPr>
            <p:ph type="title"/>
          </p:nvPr>
        </p:nvSpPr>
        <p:spPr/>
        <p:txBody>
          <a:bodyPr>
            <a:noAutofit/>
          </a:bodyPr>
          <a:lstStyle/>
          <a:p>
            <a:pPr algn="ctr"/>
            <a:r>
              <a:rPr kumimoji="0" lang="en-US" sz="3600" b="0" i="0" u="none" strike="noStrike" kern="1200" cap="none" spc="0" normalizeH="0" baseline="0" noProof="0">
                <a:ln>
                  <a:noFill/>
                </a:ln>
                <a:solidFill>
                  <a:srgbClr val="000000"/>
                </a:solidFill>
                <a:effectLst/>
                <a:uLnTx/>
                <a:uFillTx/>
                <a:latin typeface="Times New Roman" panose="02020603050405020304" pitchFamily="18" charset="0"/>
                <a:cs typeface="Times New Roman" panose="02020603050405020304" pitchFamily="18" charset="0"/>
              </a:rPr>
              <a:t>To access the four-lecture series, click on the following website:</a:t>
            </a:r>
            <a:endParaRPr lang="en-US" sz="3600" b="1"/>
          </a:p>
        </p:txBody>
      </p:sp>
      <p:sp>
        <p:nvSpPr>
          <p:cNvPr id="4" name="TextBox 3">
            <a:extLst>
              <a:ext uri="{FF2B5EF4-FFF2-40B4-BE49-F238E27FC236}">
                <a16:creationId xmlns:a16="http://schemas.microsoft.com/office/drawing/2014/main" id="{A13C0E4F-7CC0-45A9-8608-7838625A3B12}"/>
              </a:ext>
            </a:extLst>
          </p:cNvPr>
          <p:cNvSpPr txBox="1"/>
          <p:nvPr/>
        </p:nvSpPr>
        <p:spPr>
          <a:xfrm>
            <a:off x="375557" y="1939390"/>
            <a:ext cx="11478986" cy="4401205"/>
          </a:xfrm>
          <a:prstGeom prst="rect">
            <a:avLst/>
          </a:prstGeom>
          <a:noFill/>
        </p:spPr>
        <p:txBody>
          <a:bodyPr wrap="square">
            <a:spAutoFit/>
          </a:bodyPr>
          <a:lstStyle/>
          <a:p>
            <a:pPr marL="457200" marR="0" lvl="1" indent="0" algn="l" defTabSz="914400" rtl="0" eaLnBrk="0" fontAlgn="base" latinLnBrk="0" hangingPunct="0">
              <a:lnSpc>
                <a:spcPct val="100000"/>
              </a:lnSpc>
              <a:spcBef>
                <a:spcPct val="0"/>
              </a:spcBef>
              <a:spcAft>
                <a:spcPct val="0"/>
              </a:spcAft>
              <a:buClrTx/>
              <a:buSzTx/>
              <a:buFontTx/>
              <a:buNone/>
              <a:tabLst/>
              <a:defRPr/>
            </a:pPr>
            <a:br>
              <a:rPr kumimoji="0" lang="en-US" sz="2800" b="0" i="0" u="none" strike="noStrike" kern="1200" cap="none" spc="0" normalizeH="0" baseline="0" noProof="0">
                <a:ln>
                  <a:noFill/>
                </a:ln>
                <a:solidFill>
                  <a:srgbClr val="1A0DAB"/>
                </a:solidFill>
                <a:effectLst/>
                <a:uLnTx/>
                <a:uFillTx/>
                <a:latin typeface="Times New Roman" panose="02020603050405020304" pitchFamily="18" charset="0"/>
                <a:ea typeface="+mn-ea"/>
                <a:cs typeface="Times New Roman" panose="02020603050405020304" pitchFamily="18" charset="0"/>
                <a:hlinkClick r:id="rId3"/>
              </a:rPr>
            </a:br>
            <a:r>
              <a:rPr kumimoji="0" lang="en-US" sz="2800" b="0" i="0" u="none" strike="noStrike" kern="1200" cap="none" spc="0" normalizeH="0" baseline="0" noProof="0">
                <a:ln>
                  <a:noFill/>
                </a:ln>
                <a:solidFill>
                  <a:srgbClr val="1A0DAB"/>
                </a:solidFill>
                <a:effectLst/>
                <a:uLnTx/>
                <a:uFillTx/>
                <a:latin typeface="Times New Roman" panose="02020603050405020304" pitchFamily="18" charset="0"/>
                <a:ea typeface="+mn-ea"/>
                <a:cs typeface="Times New Roman" panose="02020603050405020304" pitchFamily="18" charset="0"/>
                <a:hlinkClick r:id="rId3"/>
              </a:rPr>
              <a:t>Webinar Library | BYU Family History Library | BYU Library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202124"/>
                </a:solidFill>
                <a:effectLst/>
                <a:uLnTx/>
                <a:uFillTx/>
                <a:latin typeface="Times New Roman" panose="02020603050405020304" pitchFamily="18" charset="0"/>
                <a:ea typeface="+mn-ea"/>
                <a:cs typeface="Times New Roman" panose="02020603050405020304" pitchFamily="18" charset="0"/>
                <a:hlinkClick r:id="rId3"/>
              </a:rPr>
              <a:t>fh.lib.byu.edu</a:t>
            </a:r>
            <a:r>
              <a:rPr kumimoji="0" lang="en-US" sz="2800" b="0" i="0" u="none" strike="noStrike" kern="1200" cap="none" spc="0" normalizeH="0" baseline="0" noProof="0">
                <a:ln>
                  <a:noFill/>
                </a:ln>
                <a:solidFill>
                  <a:srgbClr val="5F6368"/>
                </a:solidFill>
                <a:effectLst/>
                <a:uLnTx/>
                <a:uFillTx/>
                <a:latin typeface="Times New Roman" panose="02020603050405020304" pitchFamily="18" charset="0"/>
                <a:ea typeface="+mn-ea"/>
                <a:cs typeface="Times New Roman" panose="02020603050405020304" pitchFamily="18" charset="0"/>
                <a:hlinkClick r:id="rId3"/>
              </a:rPr>
              <a:t> › online-webinars › webinar-recording-index</a:t>
            </a:r>
            <a:endParaRPr kumimoji="0" lang="en-US" sz="2800" b="0" i="0" u="none" strike="noStrike" kern="1200" cap="none" spc="0" normalizeH="0" baseline="0" noProof="0">
              <a:ln>
                <a:noFill/>
              </a:ln>
              <a:solidFill>
                <a:srgbClr val="1A0DAB"/>
              </a:solidFill>
              <a:effectLst/>
              <a:uLnTx/>
              <a:uFillTx/>
              <a:latin typeface="Times New Roman" panose="02020603050405020304" pitchFamily="18" charset="0"/>
              <a:ea typeface="+mn-ea"/>
              <a:cs typeface="Times New Roman" panose="02020603050405020304" pitchFamily="18"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sz="2800" b="0" i="0" u="none" strike="noStrike" kern="1200" cap="none" spc="0" normalizeH="0" baseline="0" noProof="0">
                <a:ln>
                  <a:noFill/>
                </a:ln>
                <a:solidFill>
                  <a:srgbClr val="4D5156"/>
                </a:solidFill>
                <a:effectLst/>
                <a:uLnTx/>
                <a:uFillTx/>
                <a:latin typeface="Times New Roman" panose="02020603050405020304" pitchFamily="18" charset="0"/>
                <a:ea typeface="+mn-ea"/>
                <a:cs typeface="Times New Roman" panose="02020603050405020304" pitchFamily="18" charset="0"/>
              </a:rPr>
            </a:b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Under:</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Click 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Near the bottom of the list are the four lectures 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Using German Periodicals and Periodical Indexes</a:t>
            </a:r>
          </a:p>
        </p:txBody>
      </p:sp>
      <p:pic>
        <p:nvPicPr>
          <p:cNvPr id="5" name="Picture 4">
            <a:extLst>
              <a:ext uri="{FF2B5EF4-FFF2-40B4-BE49-F238E27FC236}">
                <a16:creationId xmlns:a16="http://schemas.microsoft.com/office/drawing/2014/main" id="{05CA4DB8-AF28-4128-815A-C8E3FF61410C}"/>
              </a:ext>
            </a:extLst>
          </p:cNvPr>
          <p:cNvPicPr>
            <a:picLocks noChangeAspect="1"/>
          </p:cNvPicPr>
          <p:nvPr/>
        </p:nvPicPr>
        <p:blipFill>
          <a:blip r:embed="rId4"/>
          <a:stretch>
            <a:fillRect/>
          </a:stretch>
        </p:blipFill>
        <p:spPr>
          <a:xfrm>
            <a:off x="1885026" y="3724308"/>
            <a:ext cx="2375685" cy="521118"/>
          </a:xfrm>
          <a:prstGeom prst="rect">
            <a:avLst/>
          </a:prstGeom>
          <a:ln>
            <a:solidFill>
              <a:schemeClr val="tx1"/>
            </a:solidFill>
          </a:ln>
        </p:spPr>
      </p:pic>
      <p:pic>
        <p:nvPicPr>
          <p:cNvPr id="7" name="Picture 6">
            <a:extLst>
              <a:ext uri="{FF2B5EF4-FFF2-40B4-BE49-F238E27FC236}">
                <a16:creationId xmlns:a16="http://schemas.microsoft.com/office/drawing/2014/main" id="{EE3E5BFB-6FD3-4028-967F-0B9A91FB1C0F}"/>
              </a:ext>
            </a:extLst>
          </p:cNvPr>
          <p:cNvPicPr>
            <a:picLocks noChangeAspect="1"/>
          </p:cNvPicPr>
          <p:nvPr/>
        </p:nvPicPr>
        <p:blipFill>
          <a:blip r:embed="rId5"/>
          <a:stretch>
            <a:fillRect/>
          </a:stretch>
        </p:blipFill>
        <p:spPr>
          <a:xfrm>
            <a:off x="1986645" y="4560335"/>
            <a:ext cx="2795148" cy="490639"/>
          </a:xfrm>
          <a:prstGeom prst="rect">
            <a:avLst/>
          </a:prstGeom>
        </p:spPr>
      </p:pic>
      <p:sp>
        <p:nvSpPr>
          <p:cNvPr id="8" name="Rectangle 7">
            <a:extLst>
              <a:ext uri="{FF2B5EF4-FFF2-40B4-BE49-F238E27FC236}">
                <a16:creationId xmlns:a16="http://schemas.microsoft.com/office/drawing/2014/main" id="{26CD1B4C-BFD0-4ECF-B6CA-BF8944176727}"/>
              </a:ext>
            </a:extLst>
          </p:cNvPr>
          <p:cNvSpPr/>
          <p:nvPr/>
        </p:nvSpPr>
        <p:spPr>
          <a:xfrm>
            <a:off x="2084614" y="4501243"/>
            <a:ext cx="2667000" cy="490638"/>
          </a:xfrm>
          <a:prstGeom prst="rect">
            <a:avLst/>
          </a:prstGeom>
          <a:noFill/>
          <a:ln w="25400" cap="flat" cmpd="sng" algn="ctr">
            <a:solidFill>
              <a:srgbClr val="FF0000"/>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5179055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F88DE4BB-A1F8-9819-66FE-4274050323A4}"/>
              </a:ext>
            </a:extLst>
          </p:cNvPr>
          <p:cNvSpPr>
            <a:spLocks noGrp="1"/>
          </p:cNvSpPr>
          <p:nvPr>
            <p:ph type="title"/>
          </p:nvPr>
        </p:nvSpPr>
        <p:spPr>
          <a:xfrm>
            <a:off x="2323069" y="3014134"/>
            <a:ext cx="8600303" cy="856427"/>
          </a:xfrm>
        </p:spPr>
        <p:txBody>
          <a:bodyPr vert="horz" lIns="91440" tIns="45720" rIns="91440" bIns="45720" rtlCol="0" anchor="b">
            <a:normAutofit/>
          </a:bodyPr>
          <a:lstStyle/>
          <a:p>
            <a:r>
              <a:rPr lang="en-US" sz="4000" kern="1200" dirty="0">
                <a:latin typeface="Times New Roman" panose="02020603050405020304" pitchFamily="18" charset="0"/>
                <a:cs typeface="Times New Roman" panose="02020603050405020304" pitchFamily="18" charset="0"/>
              </a:rPr>
              <a:t>German Genealogical Collections</a:t>
            </a:r>
          </a:p>
        </p:txBody>
      </p:sp>
    </p:spTree>
    <p:extLst>
      <p:ext uri="{BB962C8B-B14F-4D97-AF65-F5344CB8AC3E}">
        <p14:creationId xmlns:p14="http://schemas.microsoft.com/office/powerpoint/2010/main" val="31687770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6">
            <a:extLst>
              <a:ext uri="{FF2B5EF4-FFF2-40B4-BE49-F238E27FC236}">
                <a16:creationId xmlns:a16="http://schemas.microsoft.com/office/drawing/2014/main" id="{F7389E2B-0A44-4A45-A4FA-A0936BA700E5}"/>
              </a:ext>
            </a:extLst>
          </p:cNvPr>
          <p:cNvSpPr>
            <a:spLocks noGrp="1"/>
          </p:cNvSpPr>
          <p:nvPr>
            <p:ph type="title"/>
          </p:nvPr>
        </p:nvSpPr>
        <p:spPr>
          <a:xfrm>
            <a:off x="838200" y="2897308"/>
            <a:ext cx="10515600" cy="1325563"/>
          </a:xfrm>
        </p:spPr>
        <p:txBody>
          <a:bodyPr>
            <a:normAutofit/>
          </a:bodyPr>
          <a:lstStyle/>
          <a:p>
            <a:pPr algn="ctr"/>
            <a:r>
              <a:rPr lang="en-US" sz="6000"/>
              <a:t>Family Histories</a:t>
            </a:r>
          </a:p>
        </p:txBody>
      </p:sp>
    </p:spTree>
    <p:extLst>
      <p:ext uri="{BB962C8B-B14F-4D97-AF65-F5344CB8AC3E}">
        <p14:creationId xmlns:p14="http://schemas.microsoft.com/office/powerpoint/2010/main" val="28107173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034E863E-440F-48B3-9433-F4A1BCD3F8DE}"/>
              </a:ext>
            </a:extLst>
          </p:cNvPr>
          <p:cNvPicPr>
            <a:picLocks noChangeAspect="1"/>
          </p:cNvPicPr>
          <p:nvPr/>
        </p:nvPicPr>
        <p:blipFill>
          <a:blip r:embed="rId3"/>
          <a:stretch>
            <a:fillRect/>
          </a:stretch>
        </p:blipFill>
        <p:spPr>
          <a:xfrm>
            <a:off x="6659697" y="1691639"/>
            <a:ext cx="4464808" cy="4985783"/>
          </a:xfrm>
          <a:prstGeom prst="rect">
            <a:avLst/>
          </a:prstGeom>
          <a:ln w="76200" cmpd="tri">
            <a:solidFill>
              <a:schemeClr val="accent1"/>
            </a:solidFill>
          </a:ln>
        </p:spPr>
      </p:pic>
      <p:sp>
        <p:nvSpPr>
          <p:cNvPr id="4" name="Rectangle 3">
            <a:extLst>
              <a:ext uri="{FF2B5EF4-FFF2-40B4-BE49-F238E27FC236}">
                <a16:creationId xmlns:a16="http://schemas.microsoft.com/office/drawing/2014/main" id="{06C7E10A-70B2-D759-ED3A-A7B26FADCC4D}"/>
              </a:ext>
            </a:extLst>
          </p:cNvPr>
          <p:cNvSpPr/>
          <p:nvPr/>
        </p:nvSpPr>
        <p:spPr>
          <a:xfrm>
            <a:off x="595086" y="3039538"/>
            <a:ext cx="5689600" cy="240417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Times New Roman" panose="02020603050405020304" pitchFamily="18" charset="0"/>
                <a:cs typeface="Times New Roman" panose="02020603050405020304" pitchFamily="18" charset="0"/>
              </a:rPr>
              <a:t>Accessing family histories listed in the FamilySearch Library catalog  </a:t>
            </a:r>
          </a:p>
        </p:txBody>
      </p:sp>
    </p:spTree>
    <p:extLst>
      <p:ext uri="{BB962C8B-B14F-4D97-AF65-F5344CB8AC3E}">
        <p14:creationId xmlns:p14="http://schemas.microsoft.com/office/powerpoint/2010/main" val="17139939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0" name="Rectangle 7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D23D1A4A-80AA-4844-9CE3-013DD3172BA4}"/>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a:solidFill>
                  <a:srgbClr val="FFFFFF"/>
                </a:solidFill>
              </a:rPr>
              <a:t>Family History Library</a:t>
            </a:r>
          </a:p>
        </p:txBody>
      </p:sp>
      <p:cxnSp>
        <p:nvCxnSpPr>
          <p:cNvPr id="2061" name="Straight Connector 7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2050" name="Picture 2" descr="Graphical user interface, application, Word&#10;&#10;Description automatically generated"/>
          <p:cNvPicPr>
            <a:picLocks noChangeAspect="1" noChangeArrowheads="1"/>
          </p:cNvPicPr>
          <p:nvPr/>
        </p:nvPicPr>
        <p:blipFill>
          <a:blip r:embed="rId3" cstate="print"/>
          <a:stretch>
            <a:fillRect/>
          </a:stretch>
        </p:blipFill>
        <p:spPr bwMode="auto">
          <a:xfrm>
            <a:off x="591848" y="2426818"/>
            <a:ext cx="4935354" cy="3997637"/>
          </a:xfrm>
          <a:prstGeom prst="rect">
            <a:avLst/>
          </a:prstGeom>
          <a:noFill/>
        </p:spPr>
      </p:pic>
      <p:cxnSp>
        <p:nvCxnSpPr>
          <p:cNvPr id="2062" name="Straight Connector 74">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3" name="Picture 3" descr="A bookshelf with books on it&#10;&#10;Description automatically generated with low confidence">
            <a:extLst>
              <a:ext uri="{FF2B5EF4-FFF2-40B4-BE49-F238E27FC236}">
                <a16:creationId xmlns:a16="http://schemas.microsoft.com/office/drawing/2014/main" id="{43BFDBD9-DF89-4681-A5E3-F5A9E8A6FBB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507941" y="2426818"/>
            <a:ext cx="5330181" cy="3997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a:xfrm>
            <a:off x="8603343" y="6522430"/>
            <a:ext cx="2743200" cy="347472"/>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13EA1AA-74D4-4398-AC5C-4E691DAE52B3}" type="slidenum">
              <a:rPr kumimoji="0" lang="en-US" sz="1200" b="0" i="0" u="none" strike="noStrike" kern="1200" cap="none" spc="0" normalizeH="0" baseline="0" noProof="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56</a:t>
            </a:fld>
            <a:endParaRPr kumimoji="0" lang="en-US" sz="1200" b="0" i="0" u="none" strike="noStrike" kern="1200" cap="none" spc="0" normalizeH="0" baseline="0" noProof="0">
              <a:ln>
                <a:noFill/>
              </a:ln>
              <a:solidFill>
                <a:srgbClr val="898989"/>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61B4664B-0FA5-45A9-BB9A-7A2848F753D3}"/>
              </a:ext>
            </a:extLst>
          </p:cNvPr>
          <p:cNvSpPr/>
          <p:nvPr/>
        </p:nvSpPr>
        <p:spPr>
          <a:xfrm>
            <a:off x="3463751" y="2385822"/>
            <a:ext cx="733110" cy="70907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Oval 31">
            <a:extLst>
              <a:ext uri="{FF2B5EF4-FFF2-40B4-BE49-F238E27FC236}">
                <a16:creationId xmlns:a16="http://schemas.microsoft.com/office/drawing/2014/main" id="{9DAC24CC-547D-4313-BE43-2F40DDB4059A}"/>
              </a:ext>
            </a:extLst>
          </p:cNvPr>
          <p:cNvSpPr/>
          <p:nvPr/>
        </p:nvSpPr>
        <p:spPr>
          <a:xfrm>
            <a:off x="3498921" y="4742159"/>
            <a:ext cx="733110" cy="70907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3EA1AA-74D4-4398-AC5C-4E691DAE52B3}"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3074" name="Picture 2"/>
          <p:cNvPicPr>
            <a:picLocks noChangeAspect="1" noChangeArrowheads="1"/>
          </p:cNvPicPr>
          <p:nvPr/>
        </p:nvPicPr>
        <p:blipFill>
          <a:blip r:embed="rId3" cstate="print"/>
          <a:srcRect/>
          <a:stretch>
            <a:fillRect/>
          </a:stretch>
        </p:blipFill>
        <p:spPr bwMode="auto">
          <a:xfrm>
            <a:off x="1162050" y="1237107"/>
            <a:ext cx="9867900" cy="4438650"/>
          </a:xfrm>
          <a:prstGeom prst="rect">
            <a:avLst/>
          </a:prstGeom>
          <a:noFill/>
          <a:ln w="9525">
            <a:noFill/>
            <a:miter lim="800000"/>
            <a:headEnd/>
            <a:tailEnd/>
          </a:ln>
        </p:spPr>
      </p:pic>
      <p:sp>
        <p:nvSpPr>
          <p:cNvPr id="4" name="Oval 3"/>
          <p:cNvSpPr/>
          <p:nvPr/>
        </p:nvSpPr>
        <p:spPr>
          <a:xfrm>
            <a:off x="4224528" y="4187952"/>
            <a:ext cx="1188720" cy="63093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2A65BEA0-6962-4965-96D2-02F923AE8FFF}"/>
              </a:ext>
            </a:extLst>
          </p:cNvPr>
          <p:cNvCxnSpPr>
            <a:cxnSpLocks/>
          </p:cNvCxnSpPr>
          <p:nvPr/>
        </p:nvCxnSpPr>
        <p:spPr>
          <a:xfrm>
            <a:off x="3721608" y="4281297"/>
            <a:ext cx="9124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15CD0731-94B1-4BCB-80E0-1150AA5938CC}"/>
              </a:ext>
            </a:extLst>
          </p:cNvPr>
          <p:cNvSpPr/>
          <p:nvPr/>
        </p:nvSpPr>
        <p:spPr>
          <a:xfrm>
            <a:off x="11685864" y="6249799"/>
            <a:ext cx="420137" cy="31085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27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62400" t="40889" r="22800" b="21667"/>
          <a:stretch>
            <a:fillRect/>
          </a:stretch>
        </p:blipFill>
        <p:spPr bwMode="auto">
          <a:xfrm>
            <a:off x="2705100" y="937260"/>
            <a:ext cx="6957060" cy="5280472"/>
          </a:xfrm>
          <a:prstGeom prst="rect">
            <a:avLst/>
          </a:prstGeom>
          <a:noFill/>
          <a:ln w="9525">
            <a:noFill/>
            <a:miter lim="800000"/>
            <a:headEnd/>
            <a:tailEnd/>
          </a:ln>
        </p:spPr>
      </p:pic>
      <p:sp>
        <p:nvSpPr>
          <p:cNvPr id="4" name="Rectangle 3">
            <a:extLst>
              <a:ext uri="{FF2B5EF4-FFF2-40B4-BE49-F238E27FC236}">
                <a16:creationId xmlns:a16="http://schemas.microsoft.com/office/drawing/2014/main" id="{1BE67F11-79F9-4A10-B448-DF7C89E44871}"/>
              </a:ext>
            </a:extLst>
          </p:cNvPr>
          <p:cNvSpPr/>
          <p:nvPr/>
        </p:nvSpPr>
        <p:spPr>
          <a:xfrm>
            <a:off x="3054962" y="2807837"/>
            <a:ext cx="2345168" cy="6777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Burkhardt</a:t>
            </a:r>
          </a:p>
        </p:txBody>
      </p:sp>
      <p:sp>
        <p:nvSpPr>
          <p:cNvPr id="3" name="Rectangle 2">
            <a:extLst>
              <a:ext uri="{FF2B5EF4-FFF2-40B4-BE49-F238E27FC236}">
                <a16:creationId xmlns:a16="http://schemas.microsoft.com/office/drawing/2014/main" id="{384AA525-E448-413A-9417-B6E577AF023F}"/>
              </a:ext>
            </a:extLst>
          </p:cNvPr>
          <p:cNvSpPr/>
          <p:nvPr/>
        </p:nvSpPr>
        <p:spPr>
          <a:xfrm>
            <a:off x="11685864" y="6249799"/>
            <a:ext cx="420137" cy="31085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28</a:t>
            </a:r>
          </a:p>
        </p:txBody>
      </p:sp>
      <p:sp>
        <p:nvSpPr>
          <p:cNvPr id="5" name="Rectangle 4">
            <a:extLst>
              <a:ext uri="{FF2B5EF4-FFF2-40B4-BE49-F238E27FC236}">
                <a16:creationId xmlns:a16="http://schemas.microsoft.com/office/drawing/2014/main" id="{2CFBEE6A-E082-4883-8D54-7B65D365103E}"/>
              </a:ext>
            </a:extLst>
          </p:cNvPr>
          <p:cNvSpPr/>
          <p:nvPr/>
        </p:nvSpPr>
        <p:spPr>
          <a:xfrm>
            <a:off x="3149600" y="5421746"/>
            <a:ext cx="1126836" cy="48052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3EA1AA-74D4-4398-AC5C-4E691DAE52B3}"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146" name="Picture 2"/>
          <p:cNvPicPr>
            <a:picLocks noChangeAspect="1" noChangeArrowheads="1"/>
          </p:cNvPicPr>
          <p:nvPr/>
        </p:nvPicPr>
        <p:blipFill>
          <a:blip r:embed="rId3" cstate="print"/>
          <a:srcRect t="1728" b="38258"/>
          <a:stretch>
            <a:fillRect/>
          </a:stretch>
        </p:blipFill>
        <p:spPr bwMode="auto">
          <a:xfrm>
            <a:off x="1485900" y="155448"/>
            <a:ext cx="9220200" cy="3364992"/>
          </a:xfrm>
          <a:prstGeom prst="rect">
            <a:avLst/>
          </a:prstGeom>
          <a:noFill/>
          <a:ln w="9525">
            <a:noFill/>
            <a:miter lim="800000"/>
            <a:headEnd/>
            <a:tailEnd/>
          </a:ln>
        </p:spPr>
      </p:pic>
      <p:pic>
        <p:nvPicPr>
          <p:cNvPr id="4" name="Picture 2"/>
          <p:cNvPicPr>
            <a:picLocks noChangeAspect="1" noChangeArrowheads="1"/>
          </p:cNvPicPr>
          <p:nvPr/>
        </p:nvPicPr>
        <p:blipFill>
          <a:blip r:embed="rId4" cstate="print"/>
          <a:srcRect l="22220" t="40756" r="12210" b="13164"/>
          <a:stretch>
            <a:fillRect/>
          </a:stretch>
        </p:blipFill>
        <p:spPr bwMode="auto">
          <a:xfrm>
            <a:off x="4392908" y="3516765"/>
            <a:ext cx="7550870" cy="2962656"/>
          </a:xfrm>
          <a:prstGeom prst="rect">
            <a:avLst/>
          </a:prstGeom>
          <a:noFill/>
          <a:ln w="9525">
            <a:noFill/>
            <a:miter lim="800000"/>
            <a:headEnd/>
            <a:tailEnd/>
          </a:ln>
        </p:spPr>
      </p:pic>
      <p:sp>
        <p:nvSpPr>
          <p:cNvPr id="5" name="Rectangle 4"/>
          <p:cNvSpPr/>
          <p:nvPr/>
        </p:nvSpPr>
        <p:spPr>
          <a:xfrm>
            <a:off x="4213781" y="4119513"/>
            <a:ext cx="6495068" cy="1074656"/>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7BF2AE05-1767-4797-8A61-6F5BD02D1F97}"/>
              </a:ext>
            </a:extLst>
          </p:cNvPr>
          <p:cNvSpPr/>
          <p:nvPr/>
        </p:nvSpPr>
        <p:spPr>
          <a:xfrm>
            <a:off x="11685864" y="6249799"/>
            <a:ext cx="420137" cy="31085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29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a:extLst>
              <a:ext uri="{FF2B5EF4-FFF2-40B4-BE49-F238E27FC236}">
                <a16:creationId xmlns:a16="http://schemas.microsoft.com/office/drawing/2014/main" id="{93844C1E-3E04-B82D-8D1A-E6A3C8DB0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500" t="10257" r="23077" b="5128"/>
          <a:stretch>
            <a:fillRect/>
          </a:stretch>
        </p:blipFill>
        <p:spPr bwMode="auto">
          <a:xfrm>
            <a:off x="2362200" y="239713"/>
            <a:ext cx="6477000" cy="638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3EA1AA-74D4-4398-AC5C-4E691DAE52B3}"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9218" name="Picture 2"/>
          <p:cNvPicPr>
            <a:picLocks noChangeAspect="1" noChangeArrowheads="1"/>
          </p:cNvPicPr>
          <p:nvPr/>
        </p:nvPicPr>
        <p:blipFill>
          <a:blip r:embed="rId3" cstate="print"/>
          <a:srcRect/>
          <a:stretch>
            <a:fillRect/>
          </a:stretch>
        </p:blipFill>
        <p:spPr bwMode="auto">
          <a:xfrm>
            <a:off x="117856" y="905256"/>
            <a:ext cx="11739689" cy="4956048"/>
          </a:xfrm>
          <a:prstGeom prst="rect">
            <a:avLst/>
          </a:prstGeom>
          <a:noFill/>
          <a:ln w="9525">
            <a:noFill/>
            <a:miter lim="800000"/>
            <a:headEnd/>
            <a:tailEnd/>
          </a:ln>
        </p:spPr>
      </p:pic>
      <p:cxnSp>
        <p:nvCxnSpPr>
          <p:cNvPr id="5" name="Straight Connector 4"/>
          <p:cNvCxnSpPr/>
          <p:nvPr/>
        </p:nvCxnSpPr>
        <p:spPr>
          <a:xfrm flipV="1">
            <a:off x="438912" y="5376672"/>
            <a:ext cx="1801368" cy="274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310384" y="5373624"/>
            <a:ext cx="908304" cy="121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693664" y="5391912"/>
            <a:ext cx="2874264" cy="30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827008" y="5398008"/>
            <a:ext cx="1139952" cy="2438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800856" y="5362956"/>
            <a:ext cx="1801368" cy="274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Oval 3"/>
          <p:cNvSpPr>
            <a:spLocks noChangeArrowheads="1"/>
          </p:cNvSpPr>
          <p:nvPr/>
        </p:nvSpPr>
        <p:spPr bwMode="auto">
          <a:xfrm>
            <a:off x="365760" y="3858768"/>
            <a:ext cx="777240" cy="478536"/>
          </a:xfrm>
          <a:prstGeom prst="ellipse">
            <a:avLst/>
          </a:prstGeom>
          <a:noFill/>
          <a:ln w="57150">
            <a:solidFill>
              <a:srgbClr val="FF0000"/>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8" name="Straight Connector 17"/>
          <p:cNvCxnSpPr/>
          <p:nvPr/>
        </p:nvCxnSpPr>
        <p:spPr>
          <a:xfrm flipV="1">
            <a:off x="455676" y="4913376"/>
            <a:ext cx="6160008" cy="2133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7F2D2077-E149-4568-82AE-967882046E6C}"/>
              </a:ext>
            </a:extLst>
          </p:cNvPr>
          <p:cNvSpPr/>
          <p:nvPr/>
        </p:nvSpPr>
        <p:spPr>
          <a:xfrm>
            <a:off x="11685864" y="6249799"/>
            <a:ext cx="420137" cy="31085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30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AABE316D">
            <a:extLst>
              <a:ext uri="{FF2B5EF4-FFF2-40B4-BE49-F238E27FC236}">
                <a16:creationId xmlns:a16="http://schemas.microsoft.com/office/drawing/2014/main" id="{C75876BF-6410-4531-B434-122EF30084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261" b="36102"/>
          <a:stretch>
            <a:fillRect/>
          </a:stretch>
        </p:blipFill>
        <p:spPr bwMode="auto">
          <a:xfrm>
            <a:off x="4006850" y="228600"/>
            <a:ext cx="4222750" cy="6324600"/>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317" name="Rectangle 5">
            <a:extLst>
              <a:ext uri="{FF2B5EF4-FFF2-40B4-BE49-F238E27FC236}">
                <a16:creationId xmlns:a16="http://schemas.microsoft.com/office/drawing/2014/main" id="{16160516-1966-44D4-BF9F-82D2426BB737}"/>
              </a:ext>
            </a:extLst>
          </p:cNvPr>
          <p:cNvSpPr>
            <a:spLocks noChangeArrowheads="1"/>
          </p:cNvSpPr>
          <p:nvPr/>
        </p:nvSpPr>
        <p:spPr bwMode="auto">
          <a:xfrm>
            <a:off x="9077168" y="774947"/>
            <a:ext cx="2613872" cy="4794567"/>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a:ln>
                  <a:noFill/>
                </a:ln>
                <a:solidFill>
                  <a:srgbClr val="FFFFFF"/>
                </a:solidFill>
                <a:effectLst/>
                <a:uLnTx/>
                <a:uFillTx/>
                <a:latin typeface="Calibri Light" panose="020F0302020204030204"/>
                <a:ea typeface="+mn-ea"/>
                <a:cs typeface="+mn-cs"/>
              </a:rPr>
              <a:t>German Lineage Books</a:t>
            </a:r>
          </a:p>
        </p:txBody>
      </p:sp>
      <p:pic>
        <p:nvPicPr>
          <p:cNvPr id="190466" name="Picture 4" descr="446A12FB">
            <a:extLst>
              <a:ext uri="{FF2B5EF4-FFF2-40B4-BE49-F238E27FC236}">
                <a16:creationId xmlns:a16="http://schemas.microsoft.com/office/drawing/2014/main" id="{884E6862-2984-4597-8D7F-588B3A2F237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050"/>
          <a:stretch/>
        </p:blipFill>
        <p:spPr bwMode="auto">
          <a:xfrm>
            <a:off x="1335483" y="1854574"/>
            <a:ext cx="9523020" cy="4638301"/>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634EB3E8-3C01-4A8B-A894-A33419AAC105}"/>
              </a:ext>
            </a:extLst>
          </p:cNvPr>
          <p:cNvSpPr>
            <a:spLocks noGrp="1"/>
          </p:cNvSpPr>
          <p:nvPr>
            <p:ph type="title"/>
          </p:nvPr>
        </p:nvSpPr>
        <p:spPr>
          <a:xfrm>
            <a:off x="1469572" y="365125"/>
            <a:ext cx="9884228" cy="1325563"/>
          </a:xfrm>
        </p:spPr>
        <p:txBody>
          <a:bodyPr>
            <a:normAutofit/>
          </a:bodyPr>
          <a:lstStyle/>
          <a:p>
            <a:r>
              <a:rPr lang="en-US" sz="3200">
                <a:effectLst/>
                <a:latin typeface="Times New Roman" panose="02020603050405020304" pitchFamily="18" charset="0"/>
                <a:ea typeface="Calibri" panose="020F0502020204030204" pitchFamily="34" charset="0"/>
              </a:rPr>
              <a:t>Deutsche </a:t>
            </a:r>
            <a:r>
              <a:rPr lang="en-US" sz="3200" err="1">
                <a:effectLst/>
                <a:latin typeface="Times New Roman" panose="02020603050405020304" pitchFamily="18" charset="0"/>
                <a:ea typeface="Calibri" panose="020F0502020204030204" pitchFamily="34" charset="0"/>
              </a:rPr>
              <a:t>Geschlechterbücher</a:t>
            </a:r>
            <a:r>
              <a:rPr lang="en-US" sz="3200">
                <a:effectLst/>
                <a:latin typeface="Times New Roman" panose="02020603050405020304" pitchFamily="18" charset="0"/>
                <a:ea typeface="Calibri" panose="020F0502020204030204" pitchFamily="34" charset="0"/>
              </a:rPr>
              <a:t> (German Lineage Books)</a:t>
            </a:r>
            <a:endParaRPr lang="en-US" sz="32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113" name="Rectangle 75">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14"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115"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2" name="Freeform: Shape 81">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11" name="Rectangle 7">
            <a:extLst>
              <a:ext uri="{FF2B5EF4-FFF2-40B4-BE49-F238E27FC236}">
                <a16:creationId xmlns:a16="http://schemas.microsoft.com/office/drawing/2014/main" id="{CE0DAD73-3CD0-466E-A4AF-C01924CA39E9}"/>
              </a:ext>
            </a:extLst>
          </p:cNvPr>
          <p:cNvSpPr>
            <a:spLocks noGrp="1" noChangeArrowheads="1"/>
          </p:cNvSpPr>
          <p:nvPr>
            <p:ph type="title"/>
          </p:nvPr>
        </p:nvSpPr>
        <p:spPr>
          <a:xfrm>
            <a:off x="934872" y="982272"/>
            <a:ext cx="3388419" cy="4560970"/>
          </a:xfrm>
        </p:spPr>
        <p:txBody>
          <a:bodyPr vert="horz" lIns="91440" tIns="45720" rIns="91440" bIns="45720" rtlCol="0" anchor="ctr">
            <a:normAutofit/>
          </a:bodyPr>
          <a:lstStyle/>
          <a:p>
            <a:pPr algn="ctr">
              <a:defRPr/>
            </a:pPr>
            <a:r>
              <a:rPr lang="en-US" sz="3100" b="1" kern="1200">
                <a:solidFill>
                  <a:srgbClr val="FFFFFF"/>
                </a:solidFill>
                <a:latin typeface="+mj-lt"/>
                <a:ea typeface="+mj-ea"/>
                <a:cs typeface="+mj-cs"/>
              </a:rPr>
              <a:t>Deutsche </a:t>
            </a:r>
            <a:r>
              <a:rPr lang="en-US" sz="3100" b="1" kern="1200" err="1">
                <a:solidFill>
                  <a:srgbClr val="FFFFFF"/>
                </a:solidFill>
                <a:latin typeface="+mj-lt"/>
                <a:ea typeface="+mj-ea"/>
                <a:cs typeface="+mj-cs"/>
              </a:rPr>
              <a:t>Geschlechterbücher</a:t>
            </a:r>
            <a:br>
              <a:rPr lang="en-US" sz="3100" kern="1200">
                <a:solidFill>
                  <a:srgbClr val="FFFFFF"/>
                </a:solidFill>
                <a:latin typeface="+mj-lt"/>
                <a:ea typeface="+mj-ea"/>
                <a:cs typeface="+mj-cs"/>
              </a:rPr>
            </a:br>
            <a:r>
              <a:rPr lang="en-US" sz="3100" kern="1200">
                <a:solidFill>
                  <a:srgbClr val="FFFFFF"/>
                </a:solidFill>
                <a:latin typeface="+mj-lt"/>
                <a:ea typeface="+mj-ea"/>
                <a:cs typeface="+mj-cs"/>
              </a:rPr>
              <a:t>or</a:t>
            </a:r>
            <a:br>
              <a:rPr lang="en-US" sz="3100" kern="1200">
                <a:solidFill>
                  <a:srgbClr val="FFFFFF"/>
                </a:solidFill>
                <a:latin typeface="+mj-lt"/>
                <a:ea typeface="+mj-ea"/>
                <a:cs typeface="+mj-cs"/>
              </a:rPr>
            </a:br>
            <a:r>
              <a:rPr lang="en-US" sz="3100" b="1" kern="1200">
                <a:solidFill>
                  <a:srgbClr val="FFFFFF"/>
                </a:solidFill>
                <a:latin typeface="+mj-lt"/>
                <a:ea typeface="+mj-ea"/>
                <a:cs typeface="+mj-cs"/>
              </a:rPr>
              <a:t>German Lineage Books</a:t>
            </a:r>
          </a:p>
        </p:txBody>
      </p:sp>
      <p:sp>
        <p:nvSpPr>
          <p:cNvPr id="84"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107" name="Rectangle 3">
            <a:extLst>
              <a:ext uri="{FF2B5EF4-FFF2-40B4-BE49-F238E27FC236}">
                <a16:creationId xmlns:a16="http://schemas.microsoft.com/office/drawing/2014/main" id="{A0E79897-31AA-42AC-938F-8B0B4AFFB8D8}"/>
              </a:ext>
            </a:extLst>
          </p:cNvPr>
          <p:cNvSpPr>
            <a:spLocks noGrp="1" noChangeArrowheads="1"/>
          </p:cNvSpPr>
          <p:nvPr>
            <p:ph type="body" idx="4294967295"/>
          </p:nvPr>
        </p:nvSpPr>
        <p:spPr>
          <a:xfrm>
            <a:off x="5221862" y="1352302"/>
            <a:ext cx="5948831" cy="5251646"/>
          </a:xfrm>
        </p:spPr>
        <p:txBody>
          <a:bodyPr vert="horz" lIns="91440" tIns="45720" rIns="91440" bIns="45720" rtlCol="0" anchor="ctr">
            <a:normAutofit/>
          </a:bodyPr>
          <a:lstStyle/>
          <a:p>
            <a:pPr>
              <a:defRPr/>
            </a:pPr>
            <a:r>
              <a:rPr lang="en-US" sz="2400" dirty="0">
                <a:solidFill>
                  <a:srgbClr val="FEFFFF"/>
                </a:solidFill>
              </a:rPr>
              <a:t>Over 200 volumes from various areas of Germany</a:t>
            </a:r>
          </a:p>
          <a:p>
            <a:pPr>
              <a:defRPr/>
            </a:pPr>
            <a:r>
              <a:rPr lang="en-US" sz="2400" dirty="0">
                <a:solidFill>
                  <a:srgbClr val="FEFFFF"/>
                </a:solidFill>
              </a:rPr>
              <a:t>Compiled from parish, vital and other records</a:t>
            </a:r>
          </a:p>
          <a:p>
            <a:pPr>
              <a:defRPr/>
            </a:pPr>
            <a:r>
              <a:rPr lang="en-US" sz="2400" dirty="0">
                <a:solidFill>
                  <a:srgbClr val="FEFFFF"/>
                </a:solidFill>
              </a:rPr>
              <a:t>Written in German with a surname index in the back</a:t>
            </a:r>
          </a:p>
          <a:p>
            <a:pPr>
              <a:defRPr/>
            </a:pPr>
            <a:r>
              <a:rPr lang="en-US" sz="2400" dirty="0">
                <a:solidFill>
                  <a:srgbClr val="FEFFFF"/>
                </a:solidFill>
              </a:rPr>
              <a:t>Those published before 1933 are written in the old Gothic print.</a:t>
            </a:r>
          </a:p>
          <a:p>
            <a:pPr>
              <a:defRPr/>
            </a:pPr>
            <a:r>
              <a:rPr lang="en-US" sz="2400" dirty="0">
                <a:solidFill>
                  <a:srgbClr val="FEFFFF"/>
                </a:solidFill>
              </a:rPr>
              <a:t>Indexed on CD, includes volumes 1 – 107 at the Family History Library.</a:t>
            </a:r>
          </a:p>
          <a:p>
            <a:pPr>
              <a:defRPr/>
            </a:pPr>
            <a:r>
              <a:rPr lang="en-US" sz="2400" dirty="0">
                <a:solidFill>
                  <a:schemeClr val="bg1"/>
                </a:solidFill>
                <a:effectLst/>
                <a:latin typeface="Times New Roman" panose="02020603050405020304" pitchFamily="18" charset="0"/>
                <a:ea typeface="Times New Roman" panose="02020603050405020304" pitchFamily="18" charset="0"/>
              </a:rPr>
              <a:t>About 200 of the volumes are indexed in the 19-volume surname periodical index called the </a:t>
            </a:r>
            <a:r>
              <a:rPr lang="en-US" sz="2400" dirty="0" err="1">
                <a:solidFill>
                  <a:schemeClr val="bg1"/>
                </a:solidFill>
                <a:effectLst/>
                <a:latin typeface="Times New Roman" panose="02020603050405020304" pitchFamily="18" charset="0"/>
                <a:ea typeface="Times New Roman" panose="02020603050405020304" pitchFamily="18" charset="0"/>
              </a:rPr>
              <a:t>Familiengeschichtliche</a:t>
            </a:r>
            <a:r>
              <a:rPr lang="en-US" sz="2400" dirty="0">
                <a:solidFill>
                  <a:schemeClr val="bg1"/>
                </a:solidFill>
                <a:effectLst/>
                <a:latin typeface="Times New Roman" panose="02020603050405020304" pitchFamily="18" charset="0"/>
                <a:ea typeface="Times New Roman" panose="02020603050405020304" pitchFamily="18" charset="0"/>
              </a:rPr>
              <a:t> </a:t>
            </a:r>
            <a:r>
              <a:rPr lang="en-US" sz="2400" dirty="0" err="1">
                <a:solidFill>
                  <a:schemeClr val="bg1"/>
                </a:solidFill>
                <a:effectLst/>
                <a:latin typeface="Times New Roman" panose="02020603050405020304" pitchFamily="18" charset="0"/>
                <a:ea typeface="Times New Roman" panose="02020603050405020304" pitchFamily="18" charset="0"/>
              </a:rPr>
              <a:t>Quellen</a:t>
            </a:r>
            <a:r>
              <a:rPr lang="en-US" sz="2400" dirty="0">
                <a:solidFill>
                  <a:schemeClr val="bg1"/>
                </a:solidFill>
                <a:effectLst/>
                <a:latin typeface="Times New Roman" panose="02020603050405020304" pitchFamily="18" charset="0"/>
                <a:ea typeface="Times New Roman" panose="02020603050405020304" pitchFamily="18" charset="0"/>
              </a:rPr>
              <a:t>.</a:t>
            </a:r>
            <a:endParaRPr lang="en-US" sz="2400" dirty="0">
              <a:solidFill>
                <a:schemeClr val="bg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1A40C18-3C89-49E9-B7C8-EDB62940D871}"/>
              </a:ext>
            </a:extLst>
          </p:cNvPr>
          <p:cNvSpPr txBox="1"/>
          <p:nvPr/>
        </p:nvSpPr>
        <p:spPr>
          <a:xfrm>
            <a:off x="1157592" y="2176272"/>
            <a:ext cx="10856068" cy="4041648"/>
          </a:xfrm>
          <a:prstGeom prst="rect">
            <a:avLst/>
          </a:prstGeom>
        </p:spPr>
        <p:txBody>
          <a:bodyPr vert="horz" lIns="91440" tIns="45720" rIns="91440" bIns="45720" rtlCol="0" anchor="t">
            <a:normAutofit/>
          </a:bodyPr>
          <a:lstStyle/>
          <a:p>
            <a:pPr marL="114300" marR="0" lvl="0" indent="0" algn="l" defTabSz="914400" rtl="0" eaLnBrk="1" fontAlgn="auto" latinLnBrk="0" hangingPunct="1">
              <a:lnSpc>
                <a:spcPct val="90000"/>
              </a:lnSpc>
              <a:spcBef>
                <a:spcPts val="0"/>
              </a:spcBef>
              <a:spcAft>
                <a:spcPts val="60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8AF08EA4-3DA0-4888-8E90-712A977BB4F1}"/>
              </a:ext>
            </a:extLst>
          </p:cNvPr>
          <p:cNvPicPr>
            <a:picLocks noChangeAspect="1"/>
          </p:cNvPicPr>
          <p:nvPr/>
        </p:nvPicPr>
        <p:blipFill>
          <a:blip r:embed="rId3"/>
          <a:stretch>
            <a:fillRect/>
          </a:stretch>
        </p:blipFill>
        <p:spPr>
          <a:xfrm>
            <a:off x="6665416" y="428806"/>
            <a:ext cx="4596782" cy="5944115"/>
          </a:xfrm>
          <a:prstGeom prst="rect">
            <a:avLst/>
          </a:prstGeom>
          <a:ln w="76200" cmpd="tri">
            <a:solidFill>
              <a:schemeClr val="tx1">
                <a:lumMod val="50000"/>
                <a:lumOff val="50000"/>
              </a:schemeClr>
            </a:solidFill>
          </a:ln>
        </p:spPr>
      </p:pic>
      <p:sp>
        <p:nvSpPr>
          <p:cNvPr id="3" name="Rectangle 2">
            <a:extLst>
              <a:ext uri="{FF2B5EF4-FFF2-40B4-BE49-F238E27FC236}">
                <a16:creationId xmlns:a16="http://schemas.microsoft.com/office/drawing/2014/main" id="{C9CDC86A-D932-4BF2-A7CA-D8768C88EB8E}"/>
              </a:ext>
            </a:extLst>
          </p:cNvPr>
          <p:cNvSpPr/>
          <p:nvPr/>
        </p:nvSpPr>
        <p:spPr>
          <a:xfrm>
            <a:off x="2093824" y="2143608"/>
            <a:ext cx="3410161" cy="3799985"/>
          </a:xfrm>
          <a:prstGeom prst="rect">
            <a:avLst/>
          </a:prstGeom>
          <a:solidFill>
            <a:schemeClr val="accent1">
              <a:lumMod val="40000"/>
              <a:lumOff val="60000"/>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solidFill>
                  <a:schemeClr val="tx1"/>
                </a:solidFill>
              </a:rPr>
              <a:t>Genealogical Handbook of Citizen Families</a:t>
            </a:r>
          </a:p>
        </p:txBody>
      </p:sp>
      <p:sp>
        <p:nvSpPr>
          <p:cNvPr id="4" name="Rectangle 3">
            <a:extLst>
              <a:ext uri="{FF2B5EF4-FFF2-40B4-BE49-F238E27FC236}">
                <a16:creationId xmlns:a16="http://schemas.microsoft.com/office/drawing/2014/main" id="{24B85724-B658-4987-BA8A-1C4D25D17CFA}"/>
              </a:ext>
            </a:extLst>
          </p:cNvPr>
          <p:cNvSpPr/>
          <p:nvPr/>
        </p:nvSpPr>
        <p:spPr>
          <a:xfrm>
            <a:off x="7053943" y="1798237"/>
            <a:ext cx="3944048" cy="331142"/>
          </a:xfrm>
          <a:prstGeom prst="rect">
            <a:avLst/>
          </a:prstGeom>
          <a:solidFill>
            <a:schemeClr val="accent1">
              <a:lumMod val="40000"/>
              <a:lumOff val="6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51152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401755-2F74-4A53-B52F-F911FB594BBE}"/>
              </a:ext>
            </a:extLst>
          </p:cNvPr>
          <p:cNvSpPr>
            <a:spLocks noGrp="1"/>
          </p:cNvSpPr>
          <p:nvPr>
            <p:ph type="title"/>
          </p:nvPr>
        </p:nvSpPr>
        <p:spPr>
          <a:xfrm>
            <a:off x="838200" y="171162"/>
            <a:ext cx="2840182" cy="2371148"/>
          </a:xfrm>
        </p:spPr>
        <p:txBody>
          <a:bodyPr>
            <a:normAutofit/>
          </a:bodyPr>
          <a:lstStyle/>
          <a:p>
            <a:r>
              <a:rPr lang="en-US" sz="3200">
                <a:solidFill>
                  <a:srgbClr val="FFFFFF"/>
                </a:solidFill>
              </a:rPr>
              <a:t>Surname Index in the back of each volume</a:t>
            </a:r>
          </a:p>
        </p:txBody>
      </p:sp>
      <p:pic>
        <p:nvPicPr>
          <p:cNvPr id="195587" name="Picture 4" descr="mso45171">
            <a:extLst>
              <a:ext uri="{FF2B5EF4-FFF2-40B4-BE49-F238E27FC236}">
                <a16:creationId xmlns:a16="http://schemas.microsoft.com/office/drawing/2014/main" id="{B7B571CC-2D26-407E-8C03-DAF91AB2B83E}"/>
              </a:ext>
            </a:extLst>
          </p:cNvPr>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l="9434" t="46893" r="16366" b="13433"/>
          <a:stretch/>
        </p:blipFill>
        <p:spPr>
          <a:xfrm>
            <a:off x="4207933" y="774990"/>
            <a:ext cx="7347537" cy="5308997"/>
          </a:xfrm>
          <a:prstGeom prst="rect">
            <a:avLst/>
          </a:prstGeom>
          <a:noFill/>
        </p:spPr>
      </p:pic>
      <p:sp>
        <p:nvSpPr>
          <p:cNvPr id="2" name="Rectangle 1">
            <a:extLst>
              <a:ext uri="{FF2B5EF4-FFF2-40B4-BE49-F238E27FC236}">
                <a16:creationId xmlns:a16="http://schemas.microsoft.com/office/drawing/2014/main" id="{86CF7DA6-CD35-4351-8470-C92DCE57605C}"/>
              </a:ext>
            </a:extLst>
          </p:cNvPr>
          <p:cNvSpPr/>
          <p:nvPr/>
        </p:nvSpPr>
        <p:spPr>
          <a:xfrm>
            <a:off x="8213271" y="4701016"/>
            <a:ext cx="1975757" cy="24654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F0D2D62D-1ACD-4109-B9E8-D91E86BE99A4}"/>
              </a:ext>
            </a:extLst>
          </p:cNvPr>
          <p:cNvSpPr>
            <a:spLocks noGrp="1" noChangeArrowheads="1"/>
          </p:cNvSpPr>
          <p:nvPr>
            <p:ph type="title"/>
          </p:nvPr>
        </p:nvSpPr>
        <p:spPr>
          <a:xfrm>
            <a:off x="1981200" y="274638"/>
            <a:ext cx="8229600" cy="868362"/>
          </a:xfrm>
        </p:spPr>
        <p:txBody>
          <a:bodyPr/>
          <a:lstStyle/>
          <a:p>
            <a:pPr algn="l"/>
            <a:r>
              <a:rPr lang="en-US" altLang="en-US" sz="2400" dirty="0"/>
              <a:t>It begins with a pedigree outline. The numbers represent specific </a:t>
            </a:r>
            <a:r>
              <a:rPr lang="en-US" altLang="en-US" sz="2400" dirty="0" err="1"/>
              <a:t>descendents</a:t>
            </a:r>
            <a:r>
              <a:rPr lang="en-US" altLang="en-US" sz="2400" dirty="0"/>
              <a:t>.</a:t>
            </a:r>
          </a:p>
        </p:txBody>
      </p:sp>
      <p:sp>
        <p:nvSpPr>
          <p:cNvPr id="125955" name="Rectangle 3">
            <a:extLst>
              <a:ext uri="{FF2B5EF4-FFF2-40B4-BE49-F238E27FC236}">
                <a16:creationId xmlns:a16="http://schemas.microsoft.com/office/drawing/2014/main" id="{04AEC2A7-D9A9-4C23-988B-D5BDD54B0E74}"/>
              </a:ext>
            </a:extLst>
          </p:cNvPr>
          <p:cNvSpPr>
            <a:spLocks noGrp="1" noChangeArrowheads="1"/>
          </p:cNvSpPr>
          <p:nvPr>
            <p:ph type="body" idx="1"/>
          </p:nvPr>
        </p:nvSpPr>
        <p:spPr>
          <a:xfrm>
            <a:off x="1981200" y="1219200"/>
            <a:ext cx="8229600" cy="5334000"/>
          </a:xfrm>
        </p:spPr>
        <p:txBody>
          <a:bodyPr/>
          <a:lstStyle/>
          <a:p>
            <a:endParaRPr lang="en-US" altLang="en-US"/>
          </a:p>
        </p:txBody>
      </p:sp>
      <p:pic>
        <p:nvPicPr>
          <p:cNvPr id="125956" name="Picture 4">
            <a:extLst>
              <a:ext uri="{FF2B5EF4-FFF2-40B4-BE49-F238E27FC236}">
                <a16:creationId xmlns:a16="http://schemas.microsoft.com/office/drawing/2014/main" id="{9D4B3BBF-ECDC-4ECE-A7B8-74C5D7D2B0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471" t="21736" r="23529" b="54642"/>
          <a:stretch>
            <a:fillRect/>
          </a:stretch>
        </p:blipFill>
        <p:spPr bwMode="auto">
          <a:xfrm>
            <a:off x="2438400" y="1371600"/>
            <a:ext cx="6858000" cy="480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a:extLst>
              <a:ext uri="{FF2B5EF4-FFF2-40B4-BE49-F238E27FC236}">
                <a16:creationId xmlns:a16="http://schemas.microsoft.com/office/drawing/2014/main" id="{3EDC4D29-606A-41F9-A35A-5FA026EB578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6468" t="44604" r="23528" b="26085"/>
          <a:stretch>
            <a:fillRect/>
          </a:stretch>
        </p:blipFill>
        <p:spPr>
          <a:xfrm>
            <a:off x="500741" y="1098781"/>
            <a:ext cx="6324600" cy="4810125"/>
          </a:xfr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Rectangle 5">
            <a:extLst>
              <a:ext uri="{FF2B5EF4-FFF2-40B4-BE49-F238E27FC236}">
                <a16:creationId xmlns:a16="http://schemas.microsoft.com/office/drawing/2014/main" id="{4191F302-7623-48FB-B605-797B7F528B2D}"/>
              </a:ext>
            </a:extLst>
          </p:cNvPr>
          <p:cNvSpPr txBox="1">
            <a:spLocks noChangeArrowheads="1"/>
          </p:cNvSpPr>
          <p:nvPr/>
        </p:nvSpPr>
        <p:spPr>
          <a:xfrm>
            <a:off x="8866414" y="2598727"/>
            <a:ext cx="2840954" cy="320221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t>  Symbols are used</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t>      as follows:</a:t>
            </a:r>
          </a:p>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sz="2800" b="0" i="0" u="none" strike="noStrike" kern="1200" cap="none" spc="0" normalizeH="0" baseline="0" noProof="0">
                <a:ln>
                  <a:noFill/>
                </a:ln>
                <a:solidFill>
                  <a:prstClr val="black"/>
                </a:solidFill>
                <a:effectLst/>
                <a:uLnTx/>
                <a:uFillTx/>
                <a:latin typeface="Calibri Light" panose="020F0302020204030204"/>
                <a:ea typeface="+mj-ea"/>
                <a:cs typeface="+mj-cs"/>
              </a:rPr>
            </a:b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t> = birth,</a:t>
            </a:r>
          </a:p>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b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t> = marriage</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t> </a:t>
            </a:r>
            <a:b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mj-cs"/>
              </a:rPr>
            </a:br>
            <a:r>
              <a:rPr kumimoji="0" lang="en-US" sz="2800" b="1" i="0" u="none" strike="noStrike" kern="1200" cap="none" spc="0" normalizeH="0" baseline="0" noProof="0">
                <a:ln>
                  <a:noFill/>
                </a:ln>
                <a:solidFill>
                  <a:prstClr val="black"/>
                </a:solidFill>
                <a:effectLst/>
                <a:uLnTx/>
                <a:uFillTx/>
                <a:latin typeface="Calibri Light" panose="020F0302020204030204"/>
                <a:ea typeface="+mj-ea"/>
                <a:cs typeface="Arial" charset="0"/>
              </a:rPr>
              <a:t> = death</a:t>
            </a:r>
          </a:p>
        </p:txBody>
      </p:sp>
      <p:pic>
        <p:nvPicPr>
          <p:cNvPr id="11" name="Picture 10">
            <a:extLst>
              <a:ext uri="{FF2B5EF4-FFF2-40B4-BE49-F238E27FC236}">
                <a16:creationId xmlns:a16="http://schemas.microsoft.com/office/drawing/2014/main" id="{69245B6A-2ACB-4FBD-9100-271EE8EE4A23}"/>
              </a:ext>
            </a:extLst>
          </p:cNvPr>
          <p:cNvPicPr>
            <a:picLocks noChangeAspect="1"/>
          </p:cNvPicPr>
          <p:nvPr/>
        </p:nvPicPr>
        <p:blipFill>
          <a:blip r:embed="rId4"/>
          <a:stretch>
            <a:fillRect/>
          </a:stretch>
        </p:blipFill>
        <p:spPr>
          <a:xfrm>
            <a:off x="8283992" y="5344273"/>
            <a:ext cx="474997" cy="474997"/>
          </a:xfrm>
          <a:prstGeom prst="rect">
            <a:avLst/>
          </a:prstGeom>
        </p:spPr>
      </p:pic>
      <p:pic>
        <p:nvPicPr>
          <p:cNvPr id="13" name="Picture 12">
            <a:extLst>
              <a:ext uri="{FF2B5EF4-FFF2-40B4-BE49-F238E27FC236}">
                <a16:creationId xmlns:a16="http://schemas.microsoft.com/office/drawing/2014/main" id="{7E0ABA23-FDE0-4C46-8B58-70E293588291}"/>
              </a:ext>
            </a:extLst>
          </p:cNvPr>
          <p:cNvPicPr>
            <a:picLocks noChangeAspect="1"/>
          </p:cNvPicPr>
          <p:nvPr/>
        </p:nvPicPr>
        <p:blipFill>
          <a:blip r:embed="rId5"/>
          <a:stretch>
            <a:fillRect/>
          </a:stretch>
        </p:blipFill>
        <p:spPr>
          <a:xfrm>
            <a:off x="8252146" y="4538505"/>
            <a:ext cx="455205" cy="474997"/>
          </a:xfrm>
          <a:prstGeom prst="rect">
            <a:avLst/>
          </a:prstGeom>
          <a:solidFill>
            <a:schemeClr val="bg1">
              <a:lumMod val="75000"/>
            </a:schemeClr>
          </a:solidFill>
        </p:spPr>
      </p:pic>
      <p:pic>
        <p:nvPicPr>
          <p:cNvPr id="15" name="Picture 14">
            <a:extLst>
              <a:ext uri="{FF2B5EF4-FFF2-40B4-BE49-F238E27FC236}">
                <a16:creationId xmlns:a16="http://schemas.microsoft.com/office/drawing/2014/main" id="{50F25C09-C9BC-4D29-97E1-FD1955A7D9F7}"/>
              </a:ext>
            </a:extLst>
          </p:cNvPr>
          <p:cNvPicPr>
            <a:picLocks noChangeAspect="1"/>
          </p:cNvPicPr>
          <p:nvPr/>
        </p:nvPicPr>
        <p:blipFill>
          <a:blip r:embed="rId6"/>
          <a:stretch>
            <a:fillRect/>
          </a:stretch>
        </p:blipFill>
        <p:spPr>
          <a:xfrm>
            <a:off x="8315572" y="3798967"/>
            <a:ext cx="444818" cy="468229"/>
          </a:xfrm>
          <a:prstGeom prst="rect">
            <a:avLst/>
          </a:prstGeom>
        </p:spPr>
      </p:pic>
    </p:spTree>
    <p:extLst>
      <p:ext uri="{BB962C8B-B14F-4D97-AF65-F5344CB8AC3E}">
        <p14:creationId xmlns:p14="http://schemas.microsoft.com/office/powerpoint/2010/main" val="264259518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63842208-621B-4565-B26E-81176CC8C1DC}"/>
              </a:ext>
            </a:extLst>
          </p:cNvPr>
          <p:cNvSpPr>
            <a:spLocks noGrp="1" noChangeArrowheads="1"/>
          </p:cNvSpPr>
          <p:nvPr>
            <p:ph type="title"/>
          </p:nvPr>
        </p:nvSpPr>
        <p:spPr>
          <a:xfrm>
            <a:off x="1981200" y="274638"/>
            <a:ext cx="8229600" cy="639762"/>
          </a:xfrm>
        </p:spPr>
        <p:txBody>
          <a:bodyPr/>
          <a:lstStyle/>
          <a:p>
            <a:pPr algn="l"/>
            <a:r>
              <a:rPr lang="en-US" altLang="en-US" sz="2400"/>
              <a:t>These are not coats of arms but are occupational seals.</a:t>
            </a:r>
          </a:p>
        </p:txBody>
      </p:sp>
      <p:sp>
        <p:nvSpPr>
          <p:cNvPr id="128003" name="Rectangle 3">
            <a:extLst>
              <a:ext uri="{FF2B5EF4-FFF2-40B4-BE49-F238E27FC236}">
                <a16:creationId xmlns:a16="http://schemas.microsoft.com/office/drawing/2014/main" id="{EE7F97C7-C175-46DE-A9FB-ED95583DCD65}"/>
              </a:ext>
            </a:extLst>
          </p:cNvPr>
          <p:cNvSpPr>
            <a:spLocks noGrp="1" noChangeArrowheads="1"/>
          </p:cNvSpPr>
          <p:nvPr>
            <p:ph type="body" idx="1"/>
          </p:nvPr>
        </p:nvSpPr>
        <p:spPr>
          <a:xfrm>
            <a:off x="1981200" y="1219200"/>
            <a:ext cx="8229600" cy="5334000"/>
          </a:xfrm>
        </p:spPr>
        <p:txBody>
          <a:bodyPr/>
          <a:lstStyle/>
          <a:p>
            <a:endParaRPr lang="en-US" altLang="en-US"/>
          </a:p>
        </p:txBody>
      </p:sp>
      <p:pic>
        <p:nvPicPr>
          <p:cNvPr id="128004" name="Picture 4">
            <a:extLst>
              <a:ext uri="{FF2B5EF4-FFF2-40B4-BE49-F238E27FC236}">
                <a16:creationId xmlns:a16="http://schemas.microsoft.com/office/drawing/2014/main" id="{F5792B8F-8151-4218-8E8B-D91C9DBBBA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04" t="26083" r="7843" b="31169"/>
          <a:stretch>
            <a:fillRect/>
          </a:stretch>
        </p:blipFill>
        <p:spPr bwMode="auto">
          <a:xfrm>
            <a:off x="2286000" y="1371601"/>
            <a:ext cx="7315200" cy="49768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2C94E529-0BD5-42DA-A08A-7F02D2D60AC4}"/>
              </a:ext>
            </a:extLst>
          </p:cNvPr>
          <p:cNvSpPr>
            <a:spLocks noGrp="1" noChangeArrowheads="1"/>
          </p:cNvSpPr>
          <p:nvPr>
            <p:ph type="title"/>
          </p:nvPr>
        </p:nvSpPr>
        <p:spPr>
          <a:xfrm>
            <a:off x="6072445" y="2198314"/>
            <a:ext cx="5319433" cy="2957886"/>
          </a:xfrm>
          <a:solidFill>
            <a:schemeClr val="accent1">
              <a:lumMod val="20000"/>
              <a:lumOff val="80000"/>
            </a:schemeClr>
          </a:solidFill>
          <a:ln w="76200" cmpd="tri">
            <a:solidFill>
              <a:schemeClr val="accent1">
                <a:lumMod val="75000"/>
              </a:schemeClr>
            </a:solidFill>
          </a:ln>
        </p:spPr>
        <p:txBody>
          <a:bodyPr vert="horz" lIns="91440" tIns="45720" rIns="91440" bIns="45720" rtlCol="0" anchor="t">
            <a:normAutofit fontScale="90000"/>
          </a:bodyPr>
          <a:lstStyle/>
          <a:p>
            <a:pPr algn="ctr">
              <a:defRPr/>
            </a:pPr>
            <a:br>
              <a:rPr lang="en-US" sz="4800" b="1"/>
            </a:br>
            <a:r>
              <a:rPr lang="en-US" sz="4800" b="1"/>
              <a:t>Family Crests </a:t>
            </a:r>
            <a:br>
              <a:rPr lang="en-US" sz="4800" b="1"/>
            </a:br>
            <a:r>
              <a:rPr lang="en-US" sz="4800" b="1"/>
              <a:t>&amp; </a:t>
            </a:r>
            <a:br>
              <a:rPr lang="en-US" sz="4800" b="1"/>
            </a:br>
            <a:r>
              <a:rPr lang="en-US" sz="4800" b="1"/>
              <a:t>Coat of Arms</a:t>
            </a:r>
            <a:br>
              <a:rPr lang="en-US" sz="4800" b="1"/>
            </a:br>
            <a:r>
              <a:rPr lang="en-US" sz="4800" b="1"/>
              <a:t> </a:t>
            </a:r>
          </a:p>
        </p:txBody>
      </p:sp>
      <p:pic>
        <p:nvPicPr>
          <p:cNvPr id="203779" name="Picture 4" descr="mso6DA3D">
            <a:extLst>
              <a:ext uri="{FF2B5EF4-FFF2-40B4-BE49-F238E27FC236}">
                <a16:creationId xmlns:a16="http://schemas.microsoft.com/office/drawing/2014/main" id="{3E695330-C994-4C47-9FDC-B3D1A5D405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530" r="-1" b="6670"/>
          <a:stretch/>
        </p:blipFill>
        <p:spPr bwMode="auto">
          <a:xfrm>
            <a:off x="20" y="10"/>
            <a:ext cx="5234499" cy="6210619"/>
          </a:xfrm>
          <a:custGeom>
            <a:avLst/>
            <a:gdLst/>
            <a:ahLst/>
            <a:cxnLst/>
            <a:rect l="l" t="t" r="r" b="b"/>
            <a:pathLst>
              <a:path w="5234519" h="6210629">
                <a:moveTo>
                  <a:pt x="1082595" y="0"/>
                </a:moveTo>
                <a:lnTo>
                  <a:pt x="3027450" y="0"/>
                </a:lnTo>
                <a:lnTo>
                  <a:pt x="3291029" y="96471"/>
                </a:lnTo>
                <a:cubicBezTo>
                  <a:pt x="4433137" y="579542"/>
                  <a:pt x="5234519" y="1710443"/>
                  <a:pt x="5234519" y="3028517"/>
                </a:cubicBezTo>
                <a:cubicBezTo>
                  <a:pt x="5234519" y="4785949"/>
                  <a:pt x="3809839" y="6210629"/>
                  <a:pt x="2052407" y="6210629"/>
                </a:cubicBezTo>
                <a:cubicBezTo>
                  <a:pt x="1283531" y="6210629"/>
                  <a:pt x="578345" y="5937936"/>
                  <a:pt x="28288" y="5483989"/>
                </a:cubicBezTo>
                <a:lnTo>
                  <a:pt x="0" y="5458279"/>
                </a:lnTo>
                <a:lnTo>
                  <a:pt x="0" y="598754"/>
                </a:lnTo>
                <a:lnTo>
                  <a:pt x="28288" y="573044"/>
                </a:lnTo>
                <a:cubicBezTo>
                  <a:pt x="303317" y="346070"/>
                  <a:pt x="617127" y="164410"/>
                  <a:pt x="958290" y="39494"/>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a:extLst>
              <a:ext uri="{FF2B5EF4-FFF2-40B4-BE49-F238E27FC236}">
                <a16:creationId xmlns:a16="http://schemas.microsoft.com/office/drawing/2014/main" id="{6C037F55-CD7E-AA0E-90BC-4FD59D9CCB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095" t="12698" r="8571" b="9842"/>
          <a:stretch>
            <a:fillRect/>
          </a:stretch>
        </p:blipFill>
        <p:spPr bwMode="auto">
          <a:xfrm>
            <a:off x="2057400" y="222251"/>
            <a:ext cx="8077200" cy="639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8FCABEF4-B2C9-A738-AEA3-62566C0F660A}"/>
              </a:ext>
            </a:extLst>
          </p:cNvPr>
          <p:cNvSpPr/>
          <p:nvPr/>
        </p:nvSpPr>
        <p:spPr>
          <a:xfrm>
            <a:off x="2312894" y="4975412"/>
            <a:ext cx="1344706" cy="32273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9417EC-A031-469E-9B85-E2328B8FF689}"/>
              </a:ext>
            </a:extLst>
          </p:cNvPr>
          <p:cNvSpPr>
            <a:spLocks noGrp="1"/>
          </p:cNvSpPr>
          <p:nvPr>
            <p:ph type="title"/>
          </p:nvPr>
        </p:nvSpPr>
        <p:spPr>
          <a:xfrm>
            <a:off x="996048" y="2863516"/>
            <a:ext cx="3951514" cy="1058860"/>
          </a:xfrm>
        </p:spPr>
        <p:txBody>
          <a:bodyPr vert="horz" lIns="91440" tIns="45720" rIns="91440" bIns="45720" rtlCol="0" anchor="b">
            <a:normAutofit/>
          </a:bodyPr>
          <a:lstStyle/>
          <a:p>
            <a:r>
              <a:rPr lang="en-US" kern="1200">
                <a:solidFill>
                  <a:srgbClr val="FFFFFF"/>
                </a:solidFill>
                <a:latin typeface="+mj-lt"/>
                <a:ea typeface="+mj-ea"/>
                <a:cs typeface="+mj-cs"/>
              </a:rPr>
              <a:t>Family </a:t>
            </a:r>
            <a:r>
              <a:rPr lang="en-US" kern="1200" err="1">
                <a:solidFill>
                  <a:srgbClr val="FFFFFF"/>
                </a:solidFill>
                <a:latin typeface="+mj-lt"/>
                <a:ea typeface="+mj-ea"/>
                <a:cs typeface="+mj-cs"/>
              </a:rPr>
              <a:t>Potraits</a:t>
            </a:r>
            <a:endParaRPr lang="en-US" kern="1200">
              <a:solidFill>
                <a:srgbClr val="FFFFFF"/>
              </a:solidFill>
              <a:latin typeface="+mj-lt"/>
              <a:ea typeface="+mj-ea"/>
              <a:cs typeface="+mj-cs"/>
            </a:endParaRPr>
          </a:p>
        </p:txBody>
      </p:sp>
      <p:pic>
        <p:nvPicPr>
          <p:cNvPr id="205827" name="Picture 4" descr="msoC289B">
            <a:extLst>
              <a:ext uri="{FF2B5EF4-FFF2-40B4-BE49-F238E27FC236}">
                <a16:creationId xmlns:a16="http://schemas.microsoft.com/office/drawing/2014/main" id="{6F6FDE1C-BFA1-4583-BFAC-A4B206B81E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2353" t="32610" r="28432" b="25362"/>
          <a:stretch>
            <a:fillRect/>
          </a:stretch>
        </p:blipFill>
        <p:spPr bwMode="auto">
          <a:xfrm>
            <a:off x="6863562" y="457199"/>
            <a:ext cx="4073195" cy="5899152"/>
          </a:xfrm>
          <a:prstGeom prst="rect">
            <a:avLst/>
          </a:prstGeom>
          <a:noFill/>
          <a:ln w="76200" cmpd="tri">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8127-1822-4108-AA40-FC225ECEB164}"/>
              </a:ext>
            </a:extLst>
          </p:cNvPr>
          <p:cNvSpPr>
            <a:spLocks noGrp="1"/>
          </p:cNvSpPr>
          <p:nvPr>
            <p:ph type="title"/>
          </p:nvPr>
        </p:nvSpPr>
        <p:spPr/>
        <p:txBody>
          <a:bodyPr/>
          <a:lstStyle/>
          <a:p>
            <a:pPr algn="ctr"/>
            <a:r>
              <a:rPr lang="en-US" err="1"/>
              <a:t>Gauch</a:t>
            </a:r>
            <a:r>
              <a:rPr lang="en-US"/>
              <a:t> Family</a:t>
            </a:r>
          </a:p>
        </p:txBody>
      </p:sp>
      <p:pic>
        <p:nvPicPr>
          <p:cNvPr id="6" name="Picture 5">
            <a:extLst>
              <a:ext uri="{FF2B5EF4-FFF2-40B4-BE49-F238E27FC236}">
                <a16:creationId xmlns:a16="http://schemas.microsoft.com/office/drawing/2014/main" id="{F55036D4-FB3E-49E3-91D4-FA168E44898F}"/>
              </a:ext>
            </a:extLst>
          </p:cNvPr>
          <p:cNvPicPr>
            <a:picLocks noChangeAspect="1"/>
          </p:cNvPicPr>
          <p:nvPr/>
        </p:nvPicPr>
        <p:blipFill>
          <a:blip r:embed="rId3"/>
          <a:stretch>
            <a:fillRect/>
          </a:stretch>
        </p:blipFill>
        <p:spPr>
          <a:xfrm>
            <a:off x="838200" y="1594608"/>
            <a:ext cx="10515600" cy="4992190"/>
          </a:xfrm>
          <a:prstGeom prst="rect">
            <a:avLst/>
          </a:prstGeom>
        </p:spPr>
      </p:pic>
    </p:spTree>
    <p:extLst>
      <p:ext uri="{BB962C8B-B14F-4D97-AF65-F5344CB8AC3E}">
        <p14:creationId xmlns:p14="http://schemas.microsoft.com/office/powerpoint/2010/main" val="27788985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7AF4D7-1D88-4E91-A500-BFA248CF6389}"/>
              </a:ext>
            </a:extLst>
          </p:cNvPr>
          <p:cNvSpPr>
            <a:spLocks noGrp="1"/>
          </p:cNvSpPr>
          <p:nvPr>
            <p:ph type="title"/>
          </p:nvPr>
        </p:nvSpPr>
        <p:spPr>
          <a:xfrm>
            <a:off x="838200" y="171162"/>
            <a:ext cx="2840182" cy="2371148"/>
          </a:xfrm>
        </p:spPr>
        <p:txBody>
          <a:bodyPr>
            <a:normAutofit/>
          </a:bodyPr>
          <a:lstStyle/>
          <a:p>
            <a:pPr algn="ctr"/>
            <a:r>
              <a:rPr lang="en-US" sz="3600">
                <a:solidFill>
                  <a:srgbClr val="FFFFFF"/>
                </a:solidFill>
                <a:latin typeface="Times New Roman" panose="02020603050405020304" pitchFamily="18" charset="0"/>
                <a:cs typeface="Times New Roman" panose="02020603050405020304" pitchFamily="18" charset="0"/>
              </a:rPr>
              <a:t>German Lineage Books</a:t>
            </a:r>
          </a:p>
        </p:txBody>
      </p:sp>
      <p:pic>
        <p:nvPicPr>
          <p:cNvPr id="84994" name="Picture 2" descr="62E91446">
            <a:extLst>
              <a:ext uri="{FF2B5EF4-FFF2-40B4-BE49-F238E27FC236}">
                <a16:creationId xmlns:a16="http://schemas.microsoft.com/office/drawing/2014/main" id="{7742F115-4970-4CAD-8418-056E15738A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312" t="1799" r="44925" b="57280"/>
          <a:stretch/>
        </p:blipFill>
        <p:spPr bwMode="auto">
          <a:xfrm>
            <a:off x="5761061" y="640080"/>
            <a:ext cx="4241280" cy="5578816"/>
          </a:xfrm>
          <a:prstGeom prst="rect">
            <a:avLst/>
          </a:prstGeom>
          <a:solidFill>
            <a:srgbClr val="FFFFFF"/>
          </a:solidFill>
          <a:ln w="88900" cmpd="tri">
            <a:solidFill>
              <a:srgbClr val="663300"/>
            </a:solidFill>
          </a:ln>
        </p:spPr>
      </p:pic>
      <p:sp>
        <p:nvSpPr>
          <p:cNvPr id="10" name="Rectangle 9">
            <a:extLst>
              <a:ext uri="{FF2B5EF4-FFF2-40B4-BE49-F238E27FC236}">
                <a16:creationId xmlns:a16="http://schemas.microsoft.com/office/drawing/2014/main" id="{16C0BAA5-5A43-49D4-8264-F7B88FCFB95D}"/>
              </a:ext>
            </a:extLst>
          </p:cNvPr>
          <p:cNvSpPr/>
          <p:nvPr/>
        </p:nvSpPr>
        <p:spPr>
          <a:xfrm>
            <a:off x="5875220" y="801072"/>
            <a:ext cx="629138" cy="33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4" descr="290072F2">
            <a:extLst>
              <a:ext uri="{FF2B5EF4-FFF2-40B4-BE49-F238E27FC236}">
                <a16:creationId xmlns:a16="http://schemas.microsoft.com/office/drawing/2014/main" id="{A6FD5881-0F1A-4D43-A043-17F053589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4153" t="10240" b="52254"/>
          <a:stretch>
            <a:fillRect/>
          </a:stretch>
        </p:blipFill>
        <p:spPr bwMode="auto">
          <a:xfrm>
            <a:off x="1830389" y="1555750"/>
            <a:ext cx="8529637" cy="5073650"/>
          </a:xfrm>
          <a:prstGeom prst="rect">
            <a:avLst/>
          </a:prstGeom>
          <a:noFill/>
          <a:ln w="28575">
            <a:solidFill>
              <a:srgbClr val="333333"/>
            </a:solidFill>
            <a:miter lim="800000"/>
            <a:headEnd/>
            <a:tailEnd/>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726D9A2-7BEF-4637-BD36-C41EE0ECD1E2}"/>
              </a:ext>
            </a:extLst>
          </p:cNvPr>
          <p:cNvSpPr>
            <a:spLocks noGrp="1"/>
          </p:cNvSpPr>
          <p:nvPr>
            <p:ph type="title"/>
          </p:nvPr>
        </p:nvSpPr>
        <p:spPr/>
        <p:txBody>
          <a:bodyPr/>
          <a:lstStyle/>
          <a:p>
            <a:r>
              <a:rPr lang="en-US" err="1"/>
              <a:t>Gauch</a:t>
            </a:r>
            <a:r>
              <a:rPr lang="en-US"/>
              <a:t> Family Line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290072F2">
            <a:extLst>
              <a:ext uri="{FF2B5EF4-FFF2-40B4-BE49-F238E27FC236}">
                <a16:creationId xmlns:a16="http://schemas.microsoft.com/office/drawing/2014/main" id="{5648B40B-12AA-4AD6-92BE-DFD1C6742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4153" t="27420" r="23329" b="52254"/>
          <a:stretch>
            <a:fillRect/>
          </a:stretch>
        </p:blipFill>
        <p:spPr bwMode="auto">
          <a:xfrm>
            <a:off x="1830388" y="549276"/>
            <a:ext cx="8228012" cy="5400675"/>
          </a:xfrm>
          <a:prstGeom prst="rect">
            <a:avLst/>
          </a:prstGeom>
          <a:noFill/>
          <a:ln w="28575">
            <a:solidFill>
              <a:srgbClr val="333333"/>
            </a:solidFill>
            <a:miter lim="800000"/>
            <a:headEnd/>
            <a:tailEnd/>
          </a:ln>
          <a:extLst>
            <a:ext uri="{909E8E84-426E-40DD-AFC4-6F175D3DCCD1}">
              <a14:hiddenFill xmlns:a14="http://schemas.microsoft.com/office/drawing/2010/main">
                <a:solidFill>
                  <a:srgbClr val="FFFFFF"/>
                </a:solidFill>
              </a14:hiddenFill>
            </a:ext>
          </a:extLst>
        </p:spPr>
      </p:pic>
      <p:sp>
        <p:nvSpPr>
          <p:cNvPr id="272387" name="Line 3">
            <a:extLst>
              <a:ext uri="{FF2B5EF4-FFF2-40B4-BE49-F238E27FC236}">
                <a16:creationId xmlns:a16="http://schemas.microsoft.com/office/drawing/2014/main" id="{0C40D7D1-3357-464D-8CBE-74A094B4F32D}"/>
              </a:ext>
            </a:extLst>
          </p:cNvPr>
          <p:cNvSpPr>
            <a:spLocks noChangeShapeType="1"/>
          </p:cNvSpPr>
          <p:nvPr/>
        </p:nvSpPr>
        <p:spPr bwMode="auto">
          <a:xfrm>
            <a:off x="2590800" y="4953000"/>
            <a:ext cx="4572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272388" name="Oval 4">
            <a:extLst>
              <a:ext uri="{FF2B5EF4-FFF2-40B4-BE49-F238E27FC236}">
                <a16:creationId xmlns:a16="http://schemas.microsoft.com/office/drawing/2014/main" id="{51B6F889-0290-484D-9C6B-AC1A2C929B32}"/>
              </a:ext>
            </a:extLst>
          </p:cNvPr>
          <p:cNvSpPr>
            <a:spLocks noChangeArrowheads="1"/>
          </p:cNvSpPr>
          <p:nvPr/>
        </p:nvSpPr>
        <p:spPr bwMode="auto">
          <a:xfrm>
            <a:off x="5867400" y="4648200"/>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272389" name="Oval 5">
            <a:extLst>
              <a:ext uri="{FF2B5EF4-FFF2-40B4-BE49-F238E27FC236}">
                <a16:creationId xmlns:a16="http://schemas.microsoft.com/office/drawing/2014/main" id="{15F219A0-C85A-442F-80D9-207B6738D3ED}"/>
              </a:ext>
            </a:extLst>
          </p:cNvPr>
          <p:cNvSpPr>
            <a:spLocks noChangeArrowheads="1"/>
          </p:cNvSpPr>
          <p:nvPr/>
        </p:nvSpPr>
        <p:spPr bwMode="auto">
          <a:xfrm>
            <a:off x="6553200" y="3962400"/>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272390" name="Oval 6">
            <a:extLst>
              <a:ext uri="{FF2B5EF4-FFF2-40B4-BE49-F238E27FC236}">
                <a16:creationId xmlns:a16="http://schemas.microsoft.com/office/drawing/2014/main" id="{F9300220-5547-4B5C-AC51-EB74AB829F29}"/>
              </a:ext>
            </a:extLst>
          </p:cNvPr>
          <p:cNvSpPr>
            <a:spLocks noChangeArrowheads="1"/>
          </p:cNvSpPr>
          <p:nvPr/>
        </p:nvSpPr>
        <p:spPr bwMode="auto">
          <a:xfrm>
            <a:off x="4114800" y="3962400"/>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272391" name="Line 7">
            <a:extLst>
              <a:ext uri="{FF2B5EF4-FFF2-40B4-BE49-F238E27FC236}">
                <a16:creationId xmlns:a16="http://schemas.microsoft.com/office/drawing/2014/main" id="{78D13B04-6829-46D7-BF7A-D302E538DFD8}"/>
              </a:ext>
            </a:extLst>
          </p:cNvPr>
          <p:cNvSpPr>
            <a:spLocks noChangeShapeType="1"/>
          </p:cNvSpPr>
          <p:nvPr/>
        </p:nvSpPr>
        <p:spPr bwMode="auto">
          <a:xfrm>
            <a:off x="2514600" y="4267200"/>
            <a:ext cx="4572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ndParaRPr>
          </a:p>
        </p:txBody>
      </p:sp>
      <p:sp>
        <p:nvSpPr>
          <p:cNvPr id="8" name="Oval 4">
            <a:extLst>
              <a:ext uri="{FF2B5EF4-FFF2-40B4-BE49-F238E27FC236}">
                <a16:creationId xmlns:a16="http://schemas.microsoft.com/office/drawing/2014/main" id="{33202405-9C94-4E75-AFC5-86CEF3C81FC5}"/>
              </a:ext>
            </a:extLst>
          </p:cNvPr>
          <p:cNvSpPr>
            <a:spLocks noChangeArrowheads="1"/>
          </p:cNvSpPr>
          <p:nvPr/>
        </p:nvSpPr>
        <p:spPr bwMode="auto">
          <a:xfrm>
            <a:off x="6375400" y="3327400"/>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
        <p:nvSpPr>
          <p:cNvPr id="9" name="Oval 4">
            <a:extLst>
              <a:ext uri="{FF2B5EF4-FFF2-40B4-BE49-F238E27FC236}">
                <a16:creationId xmlns:a16="http://schemas.microsoft.com/office/drawing/2014/main" id="{5E1D3063-E4E9-4F09-A0B1-9C447E1C514D}"/>
              </a:ext>
            </a:extLst>
          </p:cNvPr>
          <p:cNvSpPr>
            <a:spLocks noChangeArrowheads="1"/>
          </p:cNvSpPr>
          <p:nvPr/>
        </p:nvSpPr>
        <p:spPr bwMode="auto">
          <a:xfrm>
            <a:off x="3860800" y="3251200"/>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n-US" altLang="en-US" sz="1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2387"/>
                                        </p:tgtEl>
                                        <p:attrNameLst>
                                          <p:attrName>style.visibility</p:attrName>
                                        </p:attrNameLst>
                                      </p:cBhvr>
                                      <p:to>
                                        <p:strVal val="visible"/>
                                      </p:to>
                                    </p:set>
                                    <p:animEffect transition="in" filter="fade">
                                      <p:cBhvr>
                                        <p:cTn id="7" dur="500"/>
                                        <p:tgtEl>
                                          <p:spTgt spid="27238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7238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7239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7238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239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8" grpId="0" animBg="1"/>
      <p:bldP spid="272389" grpId="0" animBg="1"/>
      <p:bldP spid="272390" grpId="0" animBg="1"/>
      <p:bldP spid="272391" grpId="0" animBg="1"/>
      <p:bldP spid="8" grpId="0" animBg="1"/>
      <p:bldP spid="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4" descr="9730A77">
            <a:extLst>
              <a:ext uri="{FF2B5EF4-FFF2-40B4-BE49-F238E27FC236}">
                <a16:creationId xmlns:a16="http://schemas.microsoft.com/office/drawing/2014/main" id="{25A22411-8D53-4C44-B959-EDB13E61AF7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13295" y="918546"/>
            <a:ext cx="6844445" cy="497933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13E23AF9-6A8F-464C-A697-A1F968331F49}"/>
              </a:ext>
            </a:extLst>
          </p:cNvPr>
          <p:cNvSpPr/>
          <p:nvPr/>
        </p:nvSpPr>
        <p:spPr>
          <a:xfrm>
            <a:off x="8339329" y="655933"/>
            <a:ext cx="3207498" cy="497933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err="1">
                <a:solidFill>
                  <a:schemeClr val="bg1"/>
                </a:solidFill>
              </a:rPr>
              <a:t>Deutsches</a:t>
            </a:r>
            <a:r>
              <a:rPr lang="en-US" sz="3600">
                <a:solidFill>
                  <a:schemeClr val="bg1"/>
                </a:solidFill>
              </a:rPr>
              <a:t> </a:t>
            </a:r>
          </a:p>
          <a:p>
            <a:pPr algn="ctr"/>
            <a:r>
              <a:rPr lang="en-US" sz="3600" err="1">
                <a:solidFill>
                  <a:schemeClr val="bg1"/>
                </a:solidFill>
              </a:rPr>
              <a:t>Familienarchiv</a:t>
            </a:r>
            <a:endParaRPr lang="en-US" sz="3600">
              <a:solidFill>
                <a:schemeClr val="bg1"/>
              </a:solidFill>
            </a:endParaRPr>
          </a:p>
          <a:p>
            <a:pPr algn="ctr"/>
            <a:r>
              <a:rPr lang="en-US" sz="3600">
                <a:solidFill>
                  <a:schemeClr val="bg1"/>
                </a:solidFill>
              </a:rPr>
              <a:t>or</a:t>
            </a:r>
          </a:p>
          <a:p>
            <a:pPr algn="ctr"/>
            <a:r>
              <a:rPr lang="en-US" sz="3600">
                <a:solidFill>
                  <a:schemeClr val="bg1"/>
                </a:solidFill>
              </a:rPr>
              <a:t>German Family Archive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94CD2F29-5EBE-4850-931C-1FB5308AB6DF}"/>
              </a:ext>
            </a:extLst>
          </p:cNvPr>
          <p:cNvSpPr>
            <a:spLocks noGrp="1" noChangeArrowheads="1"/>
          </p:cNvSpPr>
          <p:nvPr>
            <p:ph type="title"/>
          </p:nvPr>
        </p:nvSpPr>
        <p:spPr>
          <a:xfrm>
            <a:off x="1075767" y="1188637"/>
            <a:ext cx="2988234" cy="4480726"/>
          </a:xfrm>
        </p:spPr>
        <p:txBody>
          <a:bodyPr vert="horz" lIns="91440" tIns="45720" rIns="91440" bIns="45720" rtlCol="0" anchor="ctr">
            <a:normAutofit/>
          </a:bodyPr>
          <a:lstStyle/>
          <a:p>
            <a:pPr algn="r">
              <a:defRPr/>
            </a:pPr>
            <a:r>
              <a:rPr lang="en-US" sz="3600" b="1" kern="1200" err="1">
                <a:solidFill>
                  <a:schemeClr val="tx1"/>
                </a:solidFill>
                <a:latin typeface="+mj-lt"/>
                <a:ea typeface="+mj-ea"/>
                <a:cs typeface="+mj-cs"/>
              </a:rPr>
              <a:t>Deutsches</a:t>
            </a:r>
            <a:r>
              <a:rPr lang="en-US" sz="3600" b="1" kern="1200">
                <a:solidFill>
                  <a:schemeClr val="tx1"/>
                </a:solidFill>
                <a:latin typeface="+mj-lt"/>
                <a:ea typeface="+mj-ea"/>
                <a:cs typeface="+mj-cs"/>
              </a:rPr>
              <a:t> </a:t>
            </a:r>
            <a:r>
              <a:rPr lang="en-US" sz="3600" b="1" kern="1200" err="1">
                <a:solidFill>
                  <a:schemeClr val="tx1"/>
                </a:solidFill>
                <a:latin typeface="+mj-lt"/>
                <a:ea typeface="+mj-ea"/>
                <a:cs typeface="+mj-cs"/>
              </a:rPr>
              <a:t>Familienarchiv</a:t>
            </a:r>
            <a:r>
              <a:rPr lang="en-US" sz="3600" b="1" kern="1200">
                <a:solidFill>
                  <a:schemeClr val="tx1"/>
                </a:solidFill>
                <a:latin typeface="+mj-lt"/>
                <a:ea typeface="+mj-ea"/>
                <a:cs typeface="+mj-cs"/>
              </a:rPr>
              <a:t> </a:t>
            </a:r>
            <a:br>
              <a:rPr lang="en-US" sz="3600" b="1" kern="1200">
                <a:solidFill>
                  <a:schemeClr val="tx1"/>
                </a:solidFill>
                <a:latin typeface="+mj-lt"/>
                <a:ea typeface="+mj-ea"/>
                <a:cs typeface="+mj-cs"/>
              </a:rPr>
            </a:br>
            <a:r>
              <a:rPr lang="en-US" sz="3600" b="1" kern="1200">
                <a:solidFill>
                  <a:schemeClr val="tx1"/>
                </a:solidFill>
                <a:effectLst>
                  <a:outerShdw blurRad="38100" dist="38100" dir="2700000" algn="tl">
                    <a:srgbClr val="000000"/>
                  </a:outerShdw>
                </a:effectLst>
                <a:latin typeface="+mj-lt"/>
                <a:ea typeface="+mj-ea"/>
                <a:cs typeface="+mj-cs"/>
              </a:rPr>
              <a:t> </a:t>
            </a:r>
            <a:r>
              <a:rPr lang="en-US" sz="3600" b="1" kern="1200">
                <a:solidFill>
                  <a:schemeClr val="tx1"/>
                </a:solidFill>
                <a:latin typeface="+mj-lt"/>
                <a:ea typeface="+mj-ea"/>
                <a:cs typeface="+mj-cs"/>
              </a:rPr>
              <a:t>(German Family Archive)</a:t>
            </a:r>
          </a:p>
        </p:txBody>
      </p:sp>
      <p:sp>
        <p:nvSpPr>
          <p:cNvPr id="57347" name="Rectangle 3">
            <a:extLst>
              <a:ext uri="{FF2B5EF4-FFF2-40B4-BE49-F238E27FC236}">
                <a16:creationId xmlns:a16="http://schemas.microsoft.com/office/drawing/2014/main" id="{5061943D-2759-4E18-BB7A-87590865615A}"/>
              </a:ext>
            </a:extLst>
          </p:cNvPr>
          <p:cNvSpPr>
            <a:spLocks noGrp="1" noChangeArrowheads="1"/>
          </p:cNvSpPr>
          <p:nvPr>
            <p:ph type="body" idx="4294967295"/>
          </p:nvPr>
        </p:nvSpPr>
        <p:spPr>
          <a:xfrm>
            <a:off x="4654296" y="984738"/>
            <a:ext cx="6212991" cy="4480726"/>
          </a:xfrm>
        </p:spPr>
        <p:txBody>
          <a:bodyPr vert="horz" lIns="91440" tIns="45720" rIns="91440" bIns="45720" rtlCol="0" anchor="ctr">
            <a:normAutofit/>
          </a:bodyPr>
          <a:lstStyle/>
          <a:p>
            <a:pPr marL="0" indent="0">
              <a:buNone/>
              <a:defRPr/>
            </a:pPr>
            <a:r>
              <a:rPr lang="en-US"/>
              <a:t>Written in German in Roman print</a:t>
            </a:r>
          </a:p>
          <a:p>
            <a:pPr marL="0" indent="0">
              <a:buNone/>
              <a:defRPr/>
            </a:pPr>
            <a:r>
              <a:rPr lang="en-US"/>
              <a:t>Over 150 volumes currently available</a:t>
            </a:r>
          </a:p>
          <a:p>
            <a:pPr marL="0" indent="0">
              <a:buNone/>
              <a:defRPr/>
            </a:pPr>
            <a:r>
              <a:rPr lang="en-US"/>
              <a:t>Has a three-volume surname index for volumes 1 - 100 (not complete).</a:t>
            </a:r>
          </a:p>
          <a:p>
            <a:pPr marL="0" indent="0">
              <a:buNone/>
              <a:defRPr/>
            </a:pPr>
            <a:r>
              <a:rPr lang="en-US"/>
              <a:t>Currently has a surname index on CD (available for use at the Salt Lake Family Search Library).</a:t>
            </a:r>
          </a:p>
          <a:p>
            <a:pPr>
              <a:defRPr/>
            </a:pPr>
            <a:endParaRPr lang="en-US" sz="2400" b="1">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7389E2B-0A44-4A45-A4FA-A0936BA700E5}"/>
              </a:ext>
            </a:extLst>
          </p:cNvPr>
          <p:cNvSpPr>
            <a:spLocks noGrp="1"/>
          </p:cNvSpPr>
          <p:nvPr>
            <p:ph type="title"/>
          </p:nvPr>
        </p:nvSpPr>
        <p:spPr>
          <a:xfrm>
            <a:off x="838200" y="2509966"/>
            <a:ext cx="10515600" cy="1712906"/>
          </a:xfrm>
        </p:spPr>
        <p:txBody>
          <a:bodyPr>
            <a:normAutofit fontScale="90000"/>
          </a:bodyPr>
          <a:lstStyle/>
          <a:p>
            <a:pPr algn="ctr" eaLnBrk="1" hangingPunct="1">
              <a:defRPr/>
            </a:pPr>
            <a:br>
              <a:rPr lang="en-US" sz="4000" b="1"/>
            </a:br>
            <a:br>
              <a:rPr lang="en-US" sz="4000" b="1"/>
            </a:br>
            <a:r>
              <a:rPr lang="en-US" sz="4000" b="1"/>
              <a:t>Johann Jakob </a:t>
            </a:r>
            <a:r>
              <a:rPr lang="en-US" sz="4000" b="1" err="1"/>
              <a:t>Gmelin</a:t>
            </a:r>
            <a:r>
              <a:rPr lang="en-US" sz="4000" b="1"/>
              <a:t> and his wife Philippine maiden name Frey, emigrated from Germany and settled in the state of Illinois. </a:t>
            </a:r>
            <a:br>
              <a:rPr lang="en-US" sz="4000" b="1"/>
            </a:br>
            <a:br>
              <a:rPr lang="en-US" sz="4000" b="1"/>
            </a:br>
            <a:endParaRPr lang="en-US" sz="4000"/>
          </a:p>
        </p:txBody>
      </p:sp>
      <p:sp>
        <p:nvSpPr>
          <p:cNvPr id="9" name="TextBox 8">
            <a:extLst>
              <a:ext uri="{FF2B5EF4-FFF2-40B4-BE49-F238E27FC236}">
                <a16:creationId xmlns:a16="http://schemas.microsoft.com/office/drawing/2014/main" id="{2F5D78E3-6D50-4F60-B335-15775961B6EA}"/>
              </a:ext>
            </a:extLst>
          </p:cNvPr>
          <p:cNvSpPr txBox="1"/>
          <p:nvPr/>
        </p:nvSpPr>
        <p:spPr>
          <a:xfrm>
            <a:off x="251014" y="5061933"/>
            <a:ext cx="6096000" cy="1200329"/>
          </a:xfrm>
          <a:prstGeom prst="rect">
            <a:avLst/>
          </a:prstGeom>
          <a:noFill/>
        </p:spPr>
        <p:txBody>
          <a:bodyPr wrap="square">
            <a:spAutoFit/>
          </a:bodyPr>
          <a:lstStyle/>
          <a:p>
            <a:pPr algn="ctr"/>
            <a:r>
              <a:rPr kumimoji="0" lang="en-US" sz="3600" b="1" i="0" u="none" strike="noStrike" kern="1200" cap="none" spc="0" normalizeH="0" baseline="0" noProof="0">
                <a:ln>
                  <a:noFill/>
                </a:ln>
                <a:solidFill>
                  <a:prstClr val="black"/>
                </a:solidFill>
                <a:effectLst/>
                <a:uLnTx/>
                <a:uFillTx/>
                <a:latin typeface="Times New Roman" panose="02020603050405020304" pitchFamily="18" charset="0"/>
                <a:cs typeface="Times New Roman" panose="02020603050405020304" pitchFamily="18" charset="0"/>
              </a:rPr>
              <a:t>Their place of birth in Germany was not known.</a:t>
            </a:r>
            <a:endParaRPr lang="en-US" sz="36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21045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156A01C4-B8FF-4C62-8B50-4173C24F76DD}"/>
              </a:ext>
            </a:extLst>
          </p:cNvPr>
          <p:cNvSpPr txBox="1">
            <a:spLocks noChangeArrowheads="1"/>
          </p:cNvSpPr>
          <p:nvPr/>
        </p:nvSpPr>
        <p:spPr>
          <a:xfrm>
            <a:off x="3875018" y="765915"/>
            <a:ext cx="4913376" cy="515112"/>
          </a:xfrm>
          <a:prstGeom prst="rect">
            <a:avLst/>
          </a:prstGeom>
        </p:spPr>
        <p:txBody>
          <a:bodyPr vert="horz" lIns="91440" tIns="45720" rIns="91440" bIns="45720" rtlCol="0" anchor="ct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sz="3200" b="1" err="1"/>
              <a:t>Deutsches</a:t>
            </a:r>
            <a:r>
              <a:rPr lang="en-US" sz="3200" b="1"/>
              <a:t> </a:t>
            </a:r>
            <a:r>
              <a:rPr lang="en-US" sz="3200" b="1" err="1"/>
              <a:t>Familienarchiv</a:t>
            </a:r>
            <a:r>
              <a:rPr lang="en-US" sz="3200" b="1"/>
              <a:t> index</a:t>
            </a:r>
            <a:br>
              <a:rPr lang="en-US" sz="2400" b="1"/>
            </a:br>
            <a:r>
              <a:rPr lang="en-US" sz="2400" b="1"/>
              <a:t>Both names appear in volume 58 &amp; 62</a:t>
            </a:r>
          </a:p>
        </p:txBody>
      </p:sp>
      <p:pic>
        <p:nvPicPr>
          <p:cNvPr id="10" name="Picture 5" descr="mso27DB2">
            <a:extLst>
              <a:ext uri="{FF2B5EF4-FFF2-40B4-BE49-F238E27FC236}">
                <a16:creationId xmlns:a16="http://schemas.microsoft.com/office/drawing/2014/main" id="{B9710BBD-78DF-46FC-8305-9B74969A7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822" t="5884" r="11763" b="81906"/>
          <a:stretch>
            <a:fillRect/>
          </a:stretch>
        </p:blipFill>
        <p:spPr bwMode="auto">
          <a:xfrm>
            <a:off x="1824038" y="1371601"/>
            <a:ext cx="8539162" cy="2435225"/>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pic>
        <p:nvPicPr>
          <p:cNvPr id="12" name="Picture 6" descr="mso843B">
            <a:extLst>
              <a:ext uri="{FF2B5EF4-FFF2-40B4-BE49-F238E27FC236}">
                <a16:creationId xmlns:a16="http://schemas.microsoft.com/office/drawing/2014/main" id="{E0D39E83-49A2-4C9B-99C1-53AA509349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941" t="55821" r="13763" b="35562"/>
          <a:stretch>
            <a:fillRect/>
          </a:stretch>
        </p:blipFill>
        <p:spPr bwMode="auto">
          <a:xfrm>
            <a:off x="1831975" y="4007389"/>
            <a:ext cx="8451850" cy="2125662"/>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DD9612F9-BCF5-4024-A185-88E7C15E94C6}"/>
              </a:ext>
            </a:extLst>
          </p:cNvPr>
          <p:cNvSpPr/>
          <p:nvPr/>
        </p:nvSpPr>
        <p:spPr>
          <a:xfrm>
            <a:off x="3035808" y="2606040"/>
            <a:ext cx="1426464" cy="3200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EC087DB-46E8-457F-9A0F-7D3FF3EB49F1}"/>
              </a:ext>
            </a:extLst>
          </p:cNvPr>
          <p:cNvSpPr/>
          <p:nvPr/>
        </p:nvSpPr>
        <p:spPr>
          <a:xfrm>
            <a:off x="3352800" y="5030430"/>
            <a:ext cx="1795272" cy="3200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936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2" name="Picture 6" descr="mso2A0E9">
            <a:extLst>
              <a:ext uri="{FF2B5EF4-FFF2-40B4-BE49-F238E27FC236}">
                <a16:creationId xmlns:a16="http://schemas.microsoft.com/office/drawing/2014/main" id="{BC50F180-A677-45C5-A58B-EE6537C6F7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176" t="28981" r="15686" b="62325"/>
          <a:stretch>
            <a:fillRect/>
          </a:stretch>
        </p:blipFill>
        <p:spPr bwMode="auto">
          <a:xfrm>
            <a:off x="331567" y="3682675"/>
            <a:ext cx="5455917" cy="14859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7091" name="Picture 5" descr="msoF46C8">
            <a:extLst>
              <a:ext uri="{FF2B5EF4-FFF2-40B4-BE49-F238E27FC236}">
                <a16:creationId xmlns:a16="http://schemas.microsoft.com/office/drawing/2014/main" id="{770BC36F-8D1E-44EF-B0B5-2E5CA52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824" t="26018" r="49019" b="61600"/>
          <a:stretch>
            <a:fillRect/>
          </a:stretch>
        </p:blipFill>
        <p:spPr bwMode="auto">
          <a:xfrm>
            <a:off x="6445073" y="3203087"/>
            <a:ext cx="5455917" cy="21654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a:extLst>
              <a:ext uri="{FF2B5EF4-FFF2-40B4-BE49-F238E27FC236}">
                <a16:creationId xmlns:a16="http://schemas.microsoft.com/office/drawing/2014/main" id="{5845EB60-C2F6-41B1-AB29-7248ADB01AAD}"/>
              </a:ext>
            </a:extLst>
          </p:cNvPr>
          <p:cNvSpPr/>
          <p:nvPr/>
        </p:nvSpPr>
        <p:spPr>
          <a:xfrm>
            <a:off x="6443449" y="3481339"/>
            <a:ext cx="905302" cy="3200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35336E3-DC02-434D-816B-6657B9D4CEA0}"/>
              </a:ext>
            </a:extLst>
          </p:cNvPr>
          <p:cNvSpPr/>
          <p:nvPr/>
        </p:nvSpPr>
        <p:spPr>
          <a:xfrm>
            <a:off x="3370976" y="4159372"/>
            <a:ext cx="899020" cy="3200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B7D478C-30B8-40BA-B045-282B09F11802}"/>
              </a:ext>
            </a:extLst>
          </p:cNvPr>
          <p:cNvSpPr txBox="1"/>
          <p:nvPr/>
        </p:nvSpPr>
        <p:spPr>
          <a:xfrm>
            <a:off x="2391508" y="2261790"/>
            <a:ext cx="7473461" cy="646331"/>
          </a:xfrm>
          <a:prstGeom prst="rect">
            <a:avLst/>
          </a:prstGeom>
          <a:noFill/>
        </p:spPr>
        <p:txBody>
          <a:bodyPr wrap="square">
            <a:spAutoFit/>
          </a:bodyPr>
          <a:lstStyle/>
          <a:p>
            <a:r>
              <a:rPr lang="en-US" sz="3600" dirty="0" err="1">
                <a:effectLst/>
                <a:latin typeface="Times New Roman" panose="02020603050405020304" pitchFamily="18" charset="0"/>
                <a:ea typeface="Calibri" panose="020F0502020204030204" pitchFamily="34" charset="0"/>
              </a:rPr>
              <a:t>Deutsches</a:t>
            </a:r>
            <a:r>
              <a:rPr lang="en-US" sz="3600" dirty="0">
                <a:effectLst/>
                <a:latin typeface="Times New Roman" panose="02020603050405020304" pitchFamily="18" charset="0"/>
                <a:ea typeface="Calibri" panose="020F0502020204030204" pitchFamily="34" charset="0"/>
              </a:rPr>
              <a:t> </a:t>
            </a:r>
            <a:r>
              <a:rPr lang="en-US" sz="3600" dirty="0" err="1">
                <a:effectLst/>
                <a:latin typeface="Times New Roman" panose="02020603050405020304" pitchFamily="18" charset="0"/>
                <a:ea typeface="Calibri" panose="020F0502020204030204" pitchFamily="34" charset="0"/>
              </a:rPr>
              <a:t>Familienarchiv</a:t>
            </a:r>
            <a:r>
              <a:rPr lang="en-US" sz="3600" dirty="0">
                <a:effectLst/>
                <a:latin typeface="Times New Roman" panose="02020603050405020304" pitchFamily="18" charset="0"/>
                <a:ea typeface="Calibri" panose="020F0502020204030204" pitchFamily="34" charset="0"/>
              </a:rPr>
              <a:t> volume 58</a:t>
            </a:r>
            <a:r>
              <a:rPr lang="en-US" sz="2000" dirty="0">
                <a:effectLst/>
                <a:latin typeface="Times New Roman" panose="02020603050405020304" pitchFamily="18" charset="0"/>
                <a:ea typeface="Calibri" panose="020F0502020204030204" pitchFamily="34" charset="0"/>
              </a:rPr>
              <a:t> </a:t>
            </a:r>
            <a:endParaRPr lang="en-US" dirty="0"/>
          </a:p>
        </p:txBody>
      </p:sp>
      <p:sp>
        <p:nvSpPr>
          <p:cNvPr id="7" name="Title 6">
            <a:extLst>
              <a:ext uri="{FF2B5EF4-FFF2-40B4-BE49-F238E27FC236}">
                <a16:creationId xmlns:a16="http://schemas.microsoft.com/office/drawing/2014/main" id="{EFD1F68C-FAD2-4153-AF67-3A3ABCB52BE5}"/>
              </a:ext>
            </a:extLst>
          </p:cNvPr>
          <p:cNvSpPr>
            <a:spLocks noGrp="1"/>
          </p:cNvSpPr>
          <p:nvPr>
            <p:ph type="title"/>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095AF68C-B317-DC47-3AE9-421CDBEF7C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574" t="41878" r="34682" b="16251"/>
          <a:stretch>
            <a:fillRect/>
          </a:stretch>
        </p:blipFill>
        <p:spPr bwMode="auto">
          <a:xfrm>
            <a:off x="1905000" y="417514"/>
            <a:ext cx="8382000" cy="575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5" descr="msoA9A6E">
            <a:extLst>
              <a:ext uri="{FF2B5EF4-FFF2-40B4-BE49-F238E27FC236}">
                <a16:creationId xmlns:a16="http://schemas.microsoft.com/office/drawing/2014/main" id="{304D7816-2E3A-4B60-8F40-9CF37CC67D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645" t="51474" r="11763" b="17390"/>
          <a:stretch>
            <a:fillRect/>
          </a:stretch>
        </p:blipFill>
        <p:spPr bwMode="auto">
          <a:xfrm>
            <a:off x="2017712" y="1003401"/>
            <a:ext cx="8153400" cy="4865687"/>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8" name="Line 6">
            <a:extLst>
              <a:ext uri="{FF2B5EF4-FFF2-40B4-BE49-F238E27FC236}">
                <a16:creationId xmlns:a16="http://schemas.microsoft.com/office/drawing/2014/main" id="{591430A1-4F9D-48D6-A60F-5CA987EDE04D}"/>
              </a:ext>
            </a:extLst>
          </p:cNvPr>
          <p:cNvSpPr>
            <a:spLocks noChangeShapeType="1"/>
          </p:cNvSpPr>
          <p:nvPr/>
        </p:nvSpPr>
        <p:spPr bwMode="auto">
          <a:xfrm>
            <a:off x="2667000" y="3654104"/>
            <a:ext cx="25908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7">
            <a:extLst>
              <a:ext uri="{FF2B5EF4-FFF2-40B4-BE49-F238E27FC236}">
                <a16:creationId xmlns:a16="http://schemas.microsoft.com/office/drawing/2014/main" id="{F63A9C45-9A53-4F1A-B893-A953124DAEAC}"/>
              </a:ext>
            </a:extLst>
          </p:cNvPr>
          <p:cNvSpPr>
            <a:spLocks noChangeShapeType="1"/>
          </p:cNvSpPr>
          <p:nvPr/>
        </p:nvSpPr>
        <p:spPr bwMode="auto">
          <a:xfrm flipV="1">
            <a:off x="4828032" y="4111303"/>
            <a:ext cx="5306568" cy="2360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8">
            <a:extLst>
              <a:ext uri="{FF2B5EF4-FFF2-40B4-BE49-F238E27FC236}">
                <a16:creationId xmlns:a16="http://schemas.microsoft.com/office/drawing/2014/main" id="{B267B069-6444-4342-BFE1-2F7FCB6CB79B}"/>
              </a:ext>
            </a:extLst>
          </p:cNvPr>
          <p:cNvSpPr>
            <a:spLocks noChangeShapeType="1"/>
          </p:cNvSpPr>
          <p:nvPr/>
        </p:nvSpPr>
        <p:spPr bwMode="auto">
          <a:xfrm>
            <a:off x="2743200" y="4416103"/>
            <a:ext cx="2514600" cy="2352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Rectangle 2">
            <a:extLst>
              <a:ext uri="{FF2B5EF4-FFF2-40B4-BE49-F238E27FC236}">
                <a16:creationId xmlns:a16="http://schemas.microsoft.com/office/drawing/2014/main" id="{52F718BF-D7F6-41AE-9DFC-C2F9FFE14A6D}"/>
              </a:ext>
            </a:extLst>
          </p:cNvPr>
          <p:cNvSpPr>
            <a:spLocks noGrp="1" noChangeArrowheads="1"/>
          </p:cNvSpPr>
          <p:nvPr>
            <p:ph type="title"/>
          </p:nvPr>
        </p:nvSpPr>
        <p:spPr>
          <a:xfrm>
            <a:off x="242581" y="1355027"/>
            <a:ext cx="1577829" cy="3242141"/>
          </a:xfrm>
        </p:spPr>
        <p:txBody>
          <a:bodyPr>
            <a:normAutofit fontScale="90000"/>
          </a:bodyPr>
          <a:lstStyle/>
          <a:p>
            <a:pPr eaLnBrk="1" hangingPunct="1">
              <a:defRPr/>
            </a:pPr>
            <a:r>
              <a:rPr lang="en-US" sz="2400" b="1"/>
              <a:t>On page 94, however, both are listed with important family information including the place of birth.</a:t>
            </a:r>
          </a:p>
        </p:txBody>
      </p:sp>
    </p:spTree>
    <p:extLst>
      <p:ext uri="{BB962C8B-B14F-4D97-AF65-F5344CB8AC3E}">
        <p14:creationId xmlns:p14="http://schemas.microsoft.com/office/powerpoint/2010/main" val="48802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95F765-4F14-4100-88B8-B812B785F63B}"/>
              </a:ext>
            </a:extLst>
          </p:cNvPr>
          <p:cNvSpPr>
            <a:spLocks noGrp="1"/>
          </p:cNvSpPr>
          <p:nvPr>
            <p:ph type="title"/>
          </p:nvPr>
        </p:nvSpPr>
        <p:spPr>
          <a:xfrm>
            <a:off x="3204642" y="2353641"/>
            <a:ext cx="5782716" cy="2150719"/>
          </a:xfrm>
          <a:noFill/>
        </p:spPr>
        <p:txBody>
          <a:bodyPr vert="horz" lIns="91440" tIns="45720" rIns="91440" bIns="45720" rtlCol="0" anchor="ctr">
            <a:normAutofit fontScale="90000"/>
          </a:bodyPr>
          <a:lstStyle/>
          <a:p>
            <a:pPr algn="ctr"/>
            <a:r>
              <a:rPr lang="en-US" sz="2800" b="1" kern="1200" err="1">
                <a:solidFill>
                  <a:srgbClr val="080808"/>
                </a:solidFill>
                <a:latin typeface="+mj-lt"/>
                <a:ea typeface="+mj-ea"/>
                <a:cs typeface="+mj-cs"/>
              </a:rPr>
              <a:t>Zentralstelle</a:t>
            </a:r>
            <a:r>
              <a:rPr lang="en-US" sz="2800" b="1" kern="1200">
                <a:solidFill>
                  <a:srgbClr val="080808"/>
                </a:solidFill>
                <a:latin typeface="+mj-lt"/>
                <a:ea typeface="+mj-ea"/>
                <a:cs typeface="+mj-cs"/>
              </a:rPr>
              <a:t> für </a:t>
            </a:r>
            <a:r>
              <a:rPr lang="en-US" sz="2800" b="1" kern="1200" err="1">
                <a:solidFill>
                  <a:srgbClr val="080808"/>
                </a:solidFill>
                <a:latin typeface="+mj-lt"/>
                <a:ea typeface="+mj-ea"/>
                <a:cs typeface="+mj-cs"/>
              </a:rPr>
              <a:t>Personen</a:t>
            </a:r>
            <a:r>
              <a:rPr lang="en-US" sz="2800" b="1" kern="1200">
                <a:solidFill>
                  <a:srgbClr val="080808"/>
                </a:solidFill>
                <a:latin typeface="+mj-lt"/>
                <a:ea typeface="+mj-ea"/>
                <a:cs typeface="+mj-cs"/>
              </a:rPr>
              <a:t> und </a:t>
            </a:r>
            <a:br>
              <a:rPr lang="en-US" sz="2800" b="1" kern="1200">
                <a:solidFill>
                  <a:srgbClr val="080808"/>
                </a:solidFill>
                <a:latin typeface="+mj-lt"/>
                <a:ea typeface="+mj-ea"/>
                <a:cs typeface="+mj-cs"/>
              </a:rPr>
            </a:br>
            <a:r>
              <a:rPr lang="en-US" sz="2800" b="1" kern="1200" err="1">
                <a:solidFill>
                  <a:srgbClr val="080808"/>
                </a:solidFill>
                <a:latin typeface="+mj-lt"/>
                <a:ea typeface="+mj-ea"/>
                <a:cs typeface="+mj-cs"/>
              </a:rPr>
              <a:t>Familiengeschichte</a:t>
            </a:r>
            <a:br>
              <a:rPr lang="en-US" sz="2800" b="1" kern="1200">
                <a:solidFill>
                  <a:srgbClr val="080808"/>
                </a:solidFill>
                <a:latin typeface="+mj-lt"/>
                <a:ea typeface="+mj-ea"/>
                <a:cs typeface="+mj-cs"/>
              </a:rPr>
            </a:br>
            <a:r>
              <a:rPr lang="en-US" sz="2800" b="1" kern="1200">
                <a:solidFill>
                  <a:srgbClr val="080808"/>
                </a:solidFill>
                <a:latin typeface="+mj-lt"/>
                <a:ea typeface="+mj-ea"/>
                <a:cs typeface="+mj-cs"/>
              </a:rPr>
              <a:t>Leipzig Germany</a:t>
            </a:r>
            <a:br>
              <a:rPr lang="en-US" sz="2800" kern="1200">
                <a:solidFill>
                  <a:srgbClr val="080808"/>
                </a:solidFill>
                <a:latin typeface="+mj-lt"/>
                <a:ea typeface="+mj-ea"/>
                <a:cs typeface="+mj-cs"/>
              </a:rPr>
            </a:br>
            <a:br>
              <a:rPr lang="en-US" sz="2800" kern="1200">
                <a:solidFill>
                  <a:srgbClr val="080808"/>
                </a:solidFill>
                <a:latin typeface="+mj-lt"/>
                <a:ea typeface="+mj-ea"/>
                <a:cs typeface="+mj-cs"/>
              </a:rPr>
            </a:br>
            <a:r>
              <a:rPr lang="en-US" sz="2800" b="1" kern="1200">
                <a:solidFill>
                  <a:srgbClr val="080808"/>
                </a:solidFill>
                <a:latin typeface="+mj-lt"/>
                <a:ea typeface="+mj-ea"/>
                <a:cs typeface="+mj-cs"/>
              </a:rPr>
              <a:t>(Center for Personal and Family Research)</a:t>
            </a:r>
            <a:endParaRPr lang="en-US" sz="2800" kern="1200">
              <a:solidFill>
                <a:srgbClr val="080808"/>
              </a:solidFill>
              <a:latin typeface="+mj-lt"/>
              <a:ea typeface="+mj-ea"/>
              <a:cs typeface="+mj-cs"/>
            </a:endParaRPr>
          </a:p>
        </p:txBody>
      </p:sp>
    </p:spTree>
    <p:extLst>
      <p:ext uri="{BB962C8B-B14F-4D97-AF65-F5344CB8AC3E}">
        <p14:creationId xmlns:p14="http://schemas.microsoft.com/office/powerpoint/2010/main" val="10299202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FE86766-D848-4437-9F79-0442C35C0AEA}"/>
              </a:ext>
            </a:extLst>
          </p:cNvPr>
          <p:cNvSpPr>
            <a:spLocks noGrp="1"/>
          </p:cNvSpPr>
          <p:nvPr>
            <p:ph type="title"/>
          </p:nvPr>
        </p:nvSpPr>
        <p:spPr>
          <a:xfrm>
            <a:off x="1494693" y="365760"/>
            <a:ext cx="10251830" cy="1188720"/>
          </a:xfrm>
        </p:spPr>
        <p:txBody>
          <a:bodyPr vert="horz" lIns="91440" tIns="45720" rIns="91440" bIns="45720" rtlCol="0" anchor="ctr">
            <a:normAutofit fontScale="90000"/>
          </a:bodyPr>
          <a:lstStyle/>
          <a:p>
            <a:pPr algn="ctr"/>
            <a:r>
              <a:rPr kumimoji="0" lang="en-US" sz="44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Die </a:t>
            </a:r>
            <a:r>
              <a:rPr kumimoji="0" lang="en-US" sz="44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Ahnenstammkartei</a:t>
            </a:r>
            <a:r>
              <a:rPr kumimoji="0" lang="en-US" sz="44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 des </a:t>
            </a:r>
            <a:r>
              <a:rPr kumimoji="0" lang="en-US" sz="44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Deutschen</a:t>
            </a:r>
            <a:r>
              <a:rPr kumimoji="0" lang="en-US" sz="44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 </a:t>
            </a:r>
            <a:r>
              <a:rPr kumimoji="0" lang="en-US" sz="44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Volkes</a:t>
            </a:r>
            <a:br>
              <a:rPr kumimoji="0" lang="en-US" sz="4400" i="0" u="none" strike="noStrike" cap="none" spc="0" normalizeH="0" baseline="0" noProof="0">
                <a:ln>
                  <a:noFill/>
                </a:ln>
                <a:effectLst/>
                <a:uLnTx/>
                <a:uFillTx/>
                <a:latin typeface="Times New Roman" panose="02020603050405020304" pitchFamily="18" charset="0"/>
                <a:cs typeface="Times New Roman" panose="02020603050405020304" pitchFamily="18" charset="0"/>
              </a:rPr>
            </a:br>
            <a:endParaRPr lang="en-US" sz="4400" kern="1200">
              <a:solidFill>
                <a:schemeClr val="tx1"/>
              </a:solidFill>
              <a:latin typeface="+mj-lt"/>
              <a:ea typeface="+mj-ea"/>
              <a:cs typeface="+mj-cs"/>
            </a:endParaRPr>
          </a:p>
        </p:txBody>
      </p:sp>
      <p:sp>
        <p:nvSpPr>
          <p:cNvPr id="22" name="TextBox 21">
            <a:extLst>
              <a:ext uri="{FF2B5EF4-FFF2-40B4-BE49-F238E27FC236}">
                <a16:creationId xmlns:a16="http://schemas.microsoft.com/office/drawing/2014/main" id="{89ABCA85-80D4-4411-B606-EE87C1A1E6C8}"/>
              </a:ext>
            </a:extLst>
          </p:cNvPr>
          <p:cNvSpPr txBox="1"/>
          <p:nvPr/>
        </p:nvSpPr>
        <p:spPr>
          <a:xfrm>
            <a:off x="971654" y="2176272"/>
            <a:ext cx="10048913" cy="3837666"/>
          </a:xfrm>
          <a:prstGeom prst="rect">
            <a:avLst/>
          </a:prstGeom>
        </p:spPr>
        <p:txBody>
          <a:bodyPr vert="horz" lIns="91440" tIns="45720" rIns="91440" bIns="45720" rtlCol="0" anchor="t">
            <a:normAutofit/>
          </a:bodyPr>
          <a:lstStyle/>
          <a:p>
            <a:pPr marR="0" lvl="0" algn="ctr" fontAlgn="auto">
              <a:lnSpc>
                <a:spcPct val="90000"/>
              </a:lnSpc>
              <a:spcBef>
                <a:spcPts val="0"/>
              </a:spcBef>
              <a:spcAft>
                <a:spcPts val="600"/>
              </a:spcAft>
              <a:buClrTx/>
              <a:buSzTx/>
              <a:tabLst/>
              <a:defRPr/>
            </a:pPr>
            <a:r>
              <a:rPr kumimoji="0" lang="en-US" sz="4000" b="0" i="0" u="none" strike="noStrike" cap="none" spc="0" normalizeH="0" baseline="0" noProof="0">
                <a:ln>
                  <a:noFill/>
                </a:ln>
                <a:effectLst/>
                <a:uLnTx/>
                <a:uFillTx/>
                <a:latin typeface="Times New Roman" panose="02020603050405020304" pitchFamily="18" charset="0"/>
                <a:cs typeface="Times New Roman" panose="02020603050405020304" pitchFamily="18" charset="0"/>
              </a:rPr>
              <a:t>or</a:t>
            </a:r>
          </a:p>
          <a:p>
            <a:pPr marR="0" lvl="0" algn="ctr" fontAlgn="auto">
              <a:lnSpc>
                <a:spcPct val="90000"/>
              </a:lnSpc>
              <a:spcBef>
                <a:spcPts val="0"/>
              </a:spcBef>
              <a:spcAft>
                <a:spcPts val="600"/>
              </a:spcAft>
              <a:buClrTx/>
              <a:buSzTx/>
              <a:tabLst/>
              <a:defRPr/>
            </a:pPr>
            <a:endParaRPr lang="en-US" sz="4000" b="0">
              <a:latin typeface="Times New Roman" panose="02020603050405020304" pitchFamily="18" charset="0"/>
              <a:cs typeface="Times New Roman" panose="02020603050405020304" pitchFamily="18" charset="0"/>
            </a:endParaRPr>
          </a:p>
          <a:p>
            <a:pPr marR="0" lvl="0" fontAlgn="auto">
              <a:lnSpc>
                <a:spcPct val="90000"/>
              </a:lnSpc>
              <a:spcBef>
                <a:spcPts val="0"/>
              </a:spcBef>
              <a:spcAft>
                <a:spcPts val="600"/>
              </a:spcAft>
              <a:buClrTx/>
              <a:buSzTx/>
              <a:tabLst/>
              <a:defRPr/>
            </a:pPr>
            <a:r>
              <a:rPr kumimoji="0" lang="en-US" sz="40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Ancestral pedigree index of the German People</a:t>
            </a:r>
          </a:p>
          <a:p>
            <a:pPr marR="0" lvl="0" fontAlgn="auto">
              <a:lnSpc>
                <a:spcPct val="90000"/>
              </a:lnSpc>
              <a:spcBef>
                <a:spcPts val="0"/>
              </a:spcBef>
              <a:spcAft>
                <a:spcPts val="600"/>
              </a:spcAft>
              <a:buClrTx/>
              <a:buSzTx/>
              <a:tabLst/>
              <a:defRPr/>
            </a:pPr>
            <a:endParaRPr lang="en-US" sz="4000">
              <a:latin typeface="Times New Roman" panose="02020603050405020304" pitchFamily="18" charset="0"/>
              <a:cs typeface="Times New Roman" panose="02020603050405020304" pitchFamily="18" charset="0"/>
            </a:endParaRPr>
          </a:p>
          <a:p>
            <a:pPr marR="0" lvl="0" fontAlgn="auto">
              <a:lnSpc>
                <a:spcPct val="90000"/>
              </a:lnSpc>
              <a:spcBef>
                <a:spcPts val="0"/>
              </a:spcBef>
              <a:spcAft>
                <a:spcPts val="600"/>
              </a:spcAft>
              <a:buClrTx/>
              <a:buSzTx/>
              <a:tabLst/>
              <a:defRPr/>
            </a:pPr>
            <a:r>
              <a:rPr lang="en-US" sz="2800" err="1">
                <a:effectLst/>
                <a:latin typeface="Times New Roman" panose="02020603050405020304" pitchFamily="18" charset="0"/>
                <a:ea typeface="Calibri" panose="020F0502020204030204" pitchFamily="34" charset="0"/>
              </a:rPr>
              <a:t>Zentralstelle</a:t>
            </a:r>
            <a:r>
              <a:rPr lang="en-US" sz="2800">
                <a:effectLst/>
                <a:latin typeface="Times New Roman" panose="02020603050405020304" pitchFamily="18" charset="0"/>
                <a:ea typeface="Calibri" panose="020F0502020204030204" pitchFamily="34" charset="0"/>
              </a:rPr>
              <a:t> für </a:t>
            </a:r>
            <a:r>
              <a:rPr lang="en-US" sz="2800" err="1">
                <a:effectLst/>
                <a:latin typeface="Times New Roman" panose="02020603050405020304" pitchFamily="18" charset="0"/>
                <a:ea typeface="Calibri" panose="020F0502020204030204" pitchFamily="34" charset="0"/>
              </a:rPr>
              <a:t>Personen</a:t>
            </a:r>
            <a:r>
              <a:rPr lang="en-US" sz="2800">
                <a:effectLst/>
                <a:latin typeface="Times New Roman" panose="02020603050405020304" pitchFamily="18" charset="0"/>
                <a:ea typeface="Calibri" panose="020F0502020204030204" pitchFamily="34" charset="0"/>
              </a:rPr>
              <a:t> und </a:t>
            </a:r>
            <a:r>
              <a:rPr lang="en-US" sz="2800" err="1">
                <a:effectLst/>
                <a:latin typeface="Times New Roman" panose="02020603050405020304" pitchFamily="18" charset="0"/>
                <a:ea typeface="Calibri" panose="020F0502020204030204" pitchFamily="34" charset="0"/>
              </a:rPr>
              <a:t>Familiengeschichte</a:t>
            </a:r>
            <a:br>
              <a:rPr lang="en-US" sz="2800">
                <a:effectLst/>
                <a:latin typeface="Times New Roman" panose="02020603050405020304" pitchFamily="18" charset="0"/>
                <a:ea typeface="Calibri" panose="020F0502020204030204" pitchFamily="34" charset="0"/>
              </a:rPr>
            </a:br>
            <a:r>
              <a:rPr lang="en-US" sz="2800">
                <a:effectLst/>
                <a:latin typeface="Times New Roman" panose="02020603050405020304" pitchFamily="18" charset="0"/>
                <a:ea typeface="Calibri" panose="020F0502020204030204" pitchFamily="34" charset="0"/>
              </a:rPr>
              <a:t>(Center for Personal and Family history), in Leipzig, Germany</a:t>
            </a:r>
            <a:endParaRPr kumimoji="0" lang="en-US" sz="2800" i="0" u="none" strike="noStrike" cap="none" spc="0" normalizeH="0" baseline="0" noProof="0">
              <a:ln>
                <a:noFill/>
              </a:ln>
              <a:effectLst/>
              <a:uLnTx/>
              <a:uFillTx/>
              <a:latin typeface="Times New Roman" panose="02020603050405020304" pitchFamily="18" charset="0"/>
              <a:cs typeface="Times New Roman" panose="02020603050405020304" pitchFamily="18"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a:extLst>
              <a:ext uri="{FF2B5EF4-FFF2-40B4-BE49-F238E27FC236}">
                <a16:creationId xmlns:a16="http://schemas.microsoft.com/office/drawing/2014/main" id="{321CB665-39C2-41D4-B00B-75027317E599}"/>
              </a:ext>
            </a:extLst>
          </p:cNvPr>
          <p:cNvSpPr>
            <a:spLocks noGrp="1" noChangeArrowheads="1"/>
          </p:cNvSpPr>
          <p:nvPr>
            <p:ph type="title"/>
          </p:nvPr>
        </p:nvSpPr>
        <p:spPr>
          <a:xfrm>
            <a:off x="530651" y="638175"/>
            <a:ext cx="6030405" cy="1914525"/>
          </a:xfrm>
        </p:spPr>
        <p:txBody>
          <a:bodyPr>
            <a:normAutofit/>
          </a:bodyPr>
          <a:lstStyle/>
          <a:p>
            <a:pPr>
              <a:defRPr/>
            </a:pPr>
            <a:r>
              <a:rPr lang="en-US" sz="2400">
                <a:effectLst>
                  <a:outerShdw blurRad="38100" dist="38100" dir="2700000" algn="tl">
                    <a:srgbClr val="000000"/>
                  </a:outerShdw>
                </a:effectLst>
              </a:rPr>
              <a:t>Die </a:t>
            </a:r>
            <a:r>
              <a:rPr lang="en-US" sz="2400" err="1">
                <a:effectLst>
                  <a:outerShdw blurRad="38100" dist="38100" dir="2700000" algn="tl">
                    <a:srgbClr val="000000"/>
                  </a:outerShdw>
                </a:effectLst>
              </a:rPr>
              <a:t>Ahnenstammkartei</a:t>
            </a:r>
            <a:r>
              <a:rPr lang="en-US" sz="2400">
                <a:effectLst>
                  <a:outerShdw blurRad="38100" dist="38100" dir="2700000" algn="tl">
                    <a:srgbClr val="000000"/>
                  </a:outerShdw>
                </a:effectLst>
              </a:rPr>
              <a:t> des </a:t>
            </a:r>
            <a:br>
              <a:rPr lang="en-US" sz="2400">
                <a:effectLst>
                  <a:outerShdw blurRad="38100" dist="38100" dir="2700000" algn="tl">
                    <a:srgbClr val="000000"/>
                  </a:outerShdw>
                </a:effectLst>
              </a:rPr>
            </a:br>
            <a:r>
              <a:rPr lang="en-US" sz="2400" err="1">
                <a:effectLst>
                  <a:outerShdw blurRad="38100" dist="38100" dir="2700000" algn="tl">
                    <a:srgbClr val="000000"/>
                  </a:outerShdw>
                </a:effectLst>
              </a:rPr>
              <a:t>Deutschen</a:t>
            </a:r>
            <a:r>
              <a:rPr lang="en-US" sz="2400">
                <a:effectLst>
                  <a:outerShdw blurRad="38100" dist="38100" dir="2700000" algn="tl">
                    <a:srgbClr val="000000"/>
                  </a:outerShdw>
                </a:effectLst>
              </a:rPr>
              <a:t> </a:t>
            </a:r>
            <a:r>
              <a:rPr lang="en-US" sz="2400" err="1">
                <a:effectLst>
                  <a:outerShdw blurRad="38100" dist="38100" dir="2700000" algn="tl">
                    <a:srgbClr val="000000"/>
                  </a:outerShdw>
                </a:effectLst>
              </a:rPr>
              <a:t>Volkes</a:t>
            </a:r>
            <a:br>
              <a:rPr lang="en-US" sz="2400"/>
            </a:br>
            <a:r>
              <a:rPr lang="en-US" sz="2400">
                <a:effectLst>
                  <a:outerShdw blurRad="38100" dist="38100" dir="2700000" algn="tl">
                    <a:srgbClr val="000000"/>
                  </a:outerShdw>
                </a:effectLst>
              </a:rPr>
              <a:t>(Ancestral pedigree index of the German People)</a:t>
            </a:r>
          </a:p>
        </p:txBody>
      </p:sp>
      <p:pic>
        <p:nvPicPr>
          <p:cNvPr id="3" name="Picture 2">
            <a:extLst>
              <a:ext uri="{FF2B5EF4-FFF2-40B4-BE49-F238E27FC236}">
                <a16:creationId xmlns:a16="http://schemas.microsoft.com/office/drawing/2014/main" id="{BA15362E-F9A2-4870-AD2F-3173D2542FA2}"/>
              </a:ext>
            </a:extLst>
          </p:cNvPr>
          <p:cNvPicPr>
            <a:picLocks noChangeAspect="1"/>
          </p:cNvPicPr>
          <p:nvPr/>
        </p:nvPicPr>
        <p:blipFill>
          <a:blip r:embed="rId3"/>
          <a:stretch>
            <a:fillRect/>
          </a:stretch>
        </p:blipFill>
        <p:spPr>
          <a:xfrm>
            <a:off x="1178856" y="2990850"/>
            <a:ext cx="9720826" cy="3651007"/>
          </a:xfrm>
          <a:prstGeom prst="rect">
            <a:avLst/>
          </a:prstGeom>
          <a:ln w="38100">
            <a:solidFill>
              <a:schemeClr val="accent2">
                <a:lumMod val="60000"/>
                <a:lumOff val="40000"/>
              </a:schemeClr>
            </a:solidFill>
          </a:ln>
        </p:spPr>
      </p:pic>
      <p:sp>
        <p:nvSpPr>
          <p:cNvPr id="4" name="Rectangle 3">
            <a:extLst>
              <a:ext uri="{FF2B5EF4-FFF2-40B4-BE49-F238E27FC236}">
                <a16:creationId xmlns:a16="http://schemas.microsoft.com/office/drawing/2014/main" id="{ABC45A99-BC84-4607-9581-80739031EA89}"/>
              </a:ext>
            </a:extLst>
          </p:cNvPr>
          <p:cNvSpPr/>
          <p:nvPr/>
        </p:nvSpPr>
        <p:spPr>
          <a:xfrm>
            <a:off x="5099901" y="4996206"/>
            <a:ext cx="678730" cy="377072"/>
          </a:xfrm>
          <a:prstGeom prst="rect">
            <a:avLst/>
          </a:prstGeom>
          <a:noFill/>
          <a:ln w="412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88AB421D-B707-46E0-97B0-601ACDD54803}"/>
              </a:ext>
            </a:extLst>
          </p:cNvPr>
          <p:cNvSpPr/>
          <p:nvPr/>
        </p:nvSpPr>
        <p:spPr>
          <a:xfrm>
            <a:off x="5110896" y="5893327"/>
            <a:ext cx="678730" cy="377072"/>
          </a:xfrm>
          <a:prstGeom prst="rect">
            <a:avLst/>
          </a:prstGeom>
          <a:noFill/>
          <a:ln w="412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 name="Straight Connector 6">
            <a:extLst>
              <a:ext uri="{FF2B5EF4-FFF2-40B4-BE49-F238E27FC236}">
                <a16:creationId xmlns:a16="http://schemas.microsoft.com/office/drawing/2014/main" id="{2688B45E-D675-47E5-BFA1-42A5BB37DBDB}"/>
              </a:ext>
            </a:extLst>
          </p:cNvPr>
          <p:cNvCxnSpPr/>
          <p:nvPr/>
        </p:nvCxnSpPr>
        <p:spPr>
          <a:xfrm>
            <a:off x="1611984" y="4421171"/>
            <a:ext cx="5731496"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233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a:extLst>
              <a:ext uri="{FF2B5EF4-FFF2-40B4-BE49-F238E27FC236}">
                <a16:creationId xmlns:a16="http://schemas.microsoft.com/office/drawing/2014/main" id="{A6F57371-C2D5-423F-9168-1C6CC5463ED6}"/>
              </a:ext>
            </a:extLst>
          </p:cNvPr>
          <p:cNvSpPr>
            <a:spLocks noGrp="1" noChangeArrowheads="1"/>
          </p:cNvSpPr>
          <p:nvPr>
            <p:ph type="title"/>
          </p:nvPr>
        </p:nvSpPr>
        <p:spPr>
          <a:xfrm>
            <a:off x="466722" y="586855"/>
            <a:ext cx="3201366" cy="3387497"/>
          </a:xfrm>
        </p:spPr>
        <p:txBody>
          <a:bodyPr vert="horz" lIns="91440" tIns="45720" rIns="91440" bIns="45720" rtlCol="0" anchor="b">
            <a:normAutofit/>
          </a:bodyPr>
          <a:lstStyle/>
          <a:p>
            <a:pPr algn="r">
              <a:defRPr/>
            </a:pPr>
            <a:r>
              <a:rPr lang="en-US" sz="4000" kern="1200" dirty="0">
                <a:solidFill>
                  <a:srgbClr val="FFFFFF"/>
                </a:solidFill>
                <a:latin typeface="+mj-lt"/>
                <a:ea typeface="+mj-ea"/>
                <a:cs typeface="+mj-cs"/>
              </a:rPr>
              <a:t>Ancestral Pedigree Index of the German People</a:t>
            </a:r>
          </a:p>
        </p:txBody>
      </p:sp>
      <p:sp>
        <p:nvSpPr>
          <p:cNvPr id="604164" name="Rectangle 4">
            <a:extLst>
              <a:ext uri="{FF2B5EF4-FFF2-40B4-BE49-F238E27FC236}">
                <a16:creationId xmlns:a16="http://schemas.microsoft.com/office/drawing/2014/main" id="{7DC4D396-3675-4D6B-9A5D-F118C8501FE2}"/>
              </a:ext>
            </a:extLst>
          </p:cNvPr>
          <p:cNvSpPr>
            <a:spLocks noGrp="1" noChangeArrowheads="1"/>
          </p:cNvSpPr>
          <p:nvPr>
            <p:ph type="body" idx="4294967295"/>
          </p:nvPr>
        </p:nvSpPr>
        <p:spPr>
          <a:xfrm>
            <a:off x="3236682" y="649480"/>
            <a:ext cx="6866177" cy="5546047"/>
          </a:xfrm>
          <a:solidFill>
            <a:schemeClr val="bg2">
              <a:lumMod val="90000"/>
            </a:schemeClr>
          </a:solidFill>
          <a:ln w="88900" cmpd="tri">
            <a:solidFill>
              <a:schemeClr val="accent3">
                <a:lumMod val="50000"/>
              </a:schemeClr>
            </a:solidFill>
          </a:ln>
        </p:spPr>
        <p:txBody>
          <a:bodyPr vert="horz" lIns="91440" tIns="45720" rIns="91440" bIns="45720" rtlCol="0" anchor="ctr">
            <a:normAutofit/>
          </a:bodyPr>
          <a:lstStyle/>
          <a:p>
            <a:pPr marL="0" indent="0" algn="ctr">
              <a:buNone/>
            </a:pPr>
            <a:r>
              <a:rPr lang="en-US" altLang="en-US" sz="2400" dirty="0"/>
              <a:t>Historical Background</a:t>
            </a:r>
          </a:p>
          <a:p>
            <a:pPr marL="0" indent="0">
              <a:buNone/>
            </a:pPr>
            <a:r>
              <a:rPr lang="en-US" altLang="en-US" sz="2000" dirty="0"/>
              <a:t>1904 - </a:t>
            </a:r>
            <a:r>
              <a:rPr lang="en-US" altLang="en-US" sz="2000" dirty="0" err="1"/>
              <a:t>Zentralstelle</a:t>
            </a:r>
            <a:r>
              <a:rPr lang="en-US" altLang="en-US" sz="2000" dirty="0"/>
              <a:t> für </a:t>
            </a:r>
            <a:r>
              <a:rPr lang="en-US" altLang="en-US" sz="2000" dirty="0" err="1"/>
              <a:t>Personen</a:t>
            </a:r>
            <a:r>
              <a:rPr lang="en-US" altLang="en-US" sz="2000" dirty="0"/>
              <a:t>- und </a:t>
            </a:r>
            <a:r>
              <a:rPr lang="en-US" altLang="en-US" sz="2000" dirty="0" err="1"/>
              <a:t>Familiengeschichte</a:t>
            </a:r>
            <a:r>
              <a:rPr lang="en-US" altLang="en-US" sz="2000" dirty="0"/>
              <a:t> was established.</a:t>
            </a:r>
          </a:p>
          <a:p>
            <a:pPr marL="0" indent="0">
              <a:buNone/>
            </a:pPr>
            <a:r>
              <a:rPr lang="en-US" altLang="en-US" sz="2000" dirty="0"/>
              <a:t>1921 – The </a:t>
            </a:r>
            <a:r>
              <a:rPr lang="en-US" altLang="en-US" sz="2000" dirty="0" err="1"/>
              <a:t>Ahnenlistenaustausch</a:t>
            </a:r>
            <a:r>
              <a:rPr lang="en-US" altLang="en-US" sz="2000" dirty="0"/>
              <a:t> (ALA) [Ancestral List Exchange] was created.</a:t>
            </a:r>
          </a:p>
          <a:p>
            <a:pPr marL="0" indent="0">
              <a:buNone/>
            </a:pPr>
            <a:r>
              <a:rPr lang="en-US" altLang="en-US" sz="2000" dirty="0"/>
              <a:t>1923 – Indexing of the Ancestral Lists began using phonetics.</a:t>
            </a:r>
          </a:p>
          <a:p>
            <a:pPr marL="0" indent="0">
              <a:buNone/>
            </a:pPr>
            <a:r>
              <a:rPr lang="en-US" altLang="en-US" sz="2000" dirty="0"/>
              <a:t>1967 – It was housed at the </a:t>
            </a:r>
            <a:r>
              <a:rPr lang="en-US" altLang="en-US" sz="2000" dirty="0" err="1"/>
              <a:t>Zentralstelle</a:t>
            </a:r>
            <a:r>
              <a:rPr lang="en-US" altLang="en-US" sz="2000" dirty="0"/>
              <a:t> für </a:t>
            </a:r>
            <a:r>
              <a:rPr lang="en-US" altLang="en-US" sz="2000" dirty="0" err="1"/>
              <a:t>Genealogie</a:t>
            </a:r>
            <a:r>
              <a:rPr lang="en-US" altLang="en-US" sz="2000" dirty="0"/>
              <a:t> in Leipzig.</a:t>
            </a:r>
          </a:p>
          <a:p>
            <a:pPr marL="0" indent="0">
              <a:buNone/>
            </a:pPr>
            <a:r>
              <a:rPr lang="en-US" altLang="en-US" sz="2000" dirty="0"/>
              <a:t>1991 – FamilySearch Library Microfilmed, 2.4 million cards comprised 5 – 6 million names, mostly for the time period of 1650-1750.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04164">
                                            <p:txEl>
                                              <p:pRg st="1" end="1"/>
                                            </p:txEl>
                                          </p:spTgt>
                                        </p:tgtEl>
                                        <p:attrNameLst>
                                          <p:attrName>style.visibility</p:attrName>
                                        </p:attrNameLst>
                                      </p:cBhvr>
                                      <p:to>
                                        <p:strVal val="visible"/>
                                      </p:to>
                                    </p:set>
                                    <p:animEffect transition="in" filter="fade">
                                      <p:cBhvr>
                                        <p:cTn id="7" dur="500"/>
                                        <p:tgtEl>
                                          <p:spTgt spid="60416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04164">
                                            <p:txEl>
                                              <p:pRg st="2" end="2"/>
                                            </p:txEl>
                                          </p:spTgt>
                                        </p:tgtEl>
                                        <p:attrNameLst>
                                          <p:attrName>style.visibility</p:attrName>
                                        </p:attrNameLst>
                                      </p:cBhvr>
                                      <p:to>
                                        <p:strVal val="visible"/>
                                      </p:to>
                                    </p:set>
                                    <p:animEffect transition="in" filter="fade">
                                      <p:cBhvr>
                                        <p:cTn id="12" dur="500"/>
                                        <p:tgtEl>
                                          <p:spTgt spid="60416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04164">
                                            <p:txEl>
                                              <p:pRg st="3" end="3"/>
                                            </p:txEl>
                                          </p:spTgt>
                                        </p:tgtEl>
                                        <p:attrNameLst>
                                          <p:attrName>style.visibility</p:attrName>
                                        </p:attrNameLst>
                                      </p:cBhvr>
                                      <p:to>
                                        <p:strVal val="visible"/>
                                      </p:to>
                                    </p:set>
                                    <p:animEffect transition="in" filter="fade">
                                      <p:cBhvr>
                                        <p:cTn id="17" dur="500"/>
                                        <p:tgtEl>
                                          <p:spTgt spid="604164">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04164">
                                            <p:txEl>
                                              <p:pRg st="4" end="4"/>
                                            </p:txEl>
                                          </p:spTgt>
                                        </p:tgtEl>
                                        <p:attrNameLst>
                                          <p:attrName>style.visibility</p:attrName>
                                        </p:attrNameLst>
                                      </p:cBhvr>
                                      <p:to>
                                        <p:strVal val="visible"/>
                                      </p:to>
                                    </p:set>
                                    <p:animEffect transition="in" filter="fade">
                                      <p:cBhvr>
                                        <p:cTn id="22" dur="500"/>
                                        <p:tgtEl>
                                          <p:spTgt spid="604164">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04164">
                                            <p:txEl>
                                              <p:pRg st="5" end="5"/>
                                            </p:txEl>
                                          </p:spTgt>
                                        </p:tgtEl>
                                        <p:attrNameLst>
                                          <p:attrName>style.visibility</p:attrName>
                                        </p:attrNameLst>
                                      </p:cBhvr>
                                      <p:to>
                                        <p:strVal val="visible"/>
                                      </p:to>
                                    </p:set>
                                    <p:animEffect transition="in" filter="fade">
                                      <p:cBhvr>
                                        <p:cTn id="27" dur="500"/>
                                        <p:tgtEl>
                                          <p:spTgt spid="60416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BCCA3-40D5-4F74-BEF2-208BD56CC9F2}"/>
              </a:ext>
            </a:extLst>
          </p:cNvPr>
          <p:cNvSpPr>
            <a:spLocks noGrp="1"/>
          </p:cNvSpPr>
          <p:nvPr>
            <p:ph type="title"/>
          </p:nvPr>
        </p:nvSpPr>
        <p:spPr>
          <a:xfrm>
            <a:off x="914400" y="1967266"/>
            <a:ext cx="3124200" cy="2655534"/>
          </a:xfrm>
          <a:noFill/>
        </p:spPr>
        <p:txBody>
          <a:bodyPr anchor="ctr">
            <a:normAutofit fontScale="90000"/>
          </a:bodyPr>
          <a:lstStyle/>
          <a:p>
            <a:pPr algn="ctr"/>
            <a:r>
              <a:rPr lang="en-US" sz="3600">
                <a:solidFill>
                  <a:srgbClr val="FFFFFF"/>
                </a:solidFill>
              </a:rPr>
              <a:t>Die </a:t>
            </a:r>
            <a:r>
              <a:rPr lang="en-US" sz="3100" err="1">
                <a:solidFill>
                  <a:srgbClr val="FFFFFF"/>
                </a:solidFill>
              </a:rPr>
              <a:t>Ahnenstammkartei</a:t>
            </a:r>
            <a:r>
              <a:rPr lang="en-US" sz="3100">
                <a:solidFill>
                  <a:srgbClr val="FFFFFF"/>
                </a:solidFill>
              </a:rPr>
              <a:t> des </a:t>
            </a:r>
            <a:r>
              <a:rPr lang="en-US" sz="3100" err="1">
                <a:solidFill>
                  <a:srgbClr val="FFFFFF"/>
                </a:solidFill>
              </a:rPr>
              <a:t>Deutschen</a:t>
            </a:r>
            <a:r>
              <a:rPr lang="en-US" sz="3100">
                <a:solidFill>
                  <a:srgbClr val="FFFFFF"/>
                </a:solidFill>
              </a:rPr>
              <a:t> </a:t>
            </a:r>
            <a:br>
              <a:rPr lang="en-US" sz="3100">
                <a:solidFill>
                  <a:srgbClr val="FFFFFF"/>
                </a:solidFill>
              </a:rPr>
            </a:br>
            <a:r>
              <a:rPr lang="en-US" sz="3100" err="1">
                <a:solidFill>
                  <a:srgbClr val="FFFFFF"/>
                </a:solidFill>
              </a:rPr>
              <a:t>volkes</a:t>
            </a:r>
            <a:br>
              <a:rPr lang="en-US" sz="3100">
                <a:solidFill>
                  <a:srgbClr val="FFFFFF"/>
                </a:solidFill>
              </a:rPr>
            </a:br>
            <a:r>
              <a:rPr lang="en-US" sz="3100">
                <a:solidFill>
                  <a:srgbClr val="FFFFFF"/>
                </a:solidFill>
              </a:rPr>
              <a:t>by</a:t>
            </a:r>
            <a:br>
              <a:rPr lang="en-US" sz="3100">
                <a:solidFill>
                  <a:srgbClr val="FFFFFF"/>
                </a:solidFill>
              </a:rPr>
            </a:br>
            <a:r>
              <a:rPr lang="en-US" sz="3100">
                <a:solidFill>
                  <a:srgbClr val="FFFFFF"/>
                </a:solidFill>
              </a:rPr>
              <a:t>Thomas K. </a:t>
            </a:r>
            <a:r>
              <a:rPr lang="en-US" sz="3100" err="1">
                <a:solidFill>
                  <a:srgbClr val="FFFFFF"/>
                </a:solidFill>
              </a:rPr>
              <a:t>Edlund</a:t>
            </a:r>
            <a:endParaRPr lang="en-US" sz="3100">
              <a:solidFill>
                <a:srgbClr val="FFFFFF"/>
              </a:solidFill>
            </a:endParaRPr>
          </a:p>
        </p:txBody>
      </p:sp>
      <p:pic>
        <p:nvPicPr>
          <p:cNvPr id="252930" name="Picture 4" descr="mso65821">
            <a:extLst>
              <a:ext uri="{FF2B5EF4-FFF2-40B4-BE49-F238E27FC236}">
                <a16:creationId xmlns:a16="http://schemas.microsoft.com/office/drawing/2014/main" id="{175C3E15-50D9-418C-80DC-96EC2C5C45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7412" t="10869" r="30353" b="43478"/>
          <a:stretch>
            <a:fillRect/>
          </a:stretch>
        </p:blipFill>
        <p:spPr bwMode="auto">
          <a:xfrm>
            <a:off x="6286896" y="644630"/>
            <a:ext cx="3812339" cy="5568739"/>
          </a:xfrm>
          <a:prstGeom prst="rect">
            <a:avLst/>
          </a:prstGeom>
          <a:noFill/>
          <a:ln w="76200" cmpd="tri">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D2E75-A867-4B39-8285-34642DF0A8F1}"/>
              </a:ext>
            </a:extLst>
          </p:cNvPr>
          <p:cNvSpPr>
            <a:spLocks noGrp="1"/>
          </p:cNvSpPr>
          <p:nvPr>
            <p:ph type="title"/>
          </p:nvPr>
        </p:nvSpPr>
        <p:spPr>
          <a:xfrm>
            <a:off x="1069788" y="1863181"/>
            <a:ext cx="4567686" cy="3220382"/>
          </a:xfrm>
        </p:spPr>
        <p:txBody>
          <a:bodyPr vert="horz" lIns="91440" tIns="45720" rIns="91440" bIns="45720" rtlCol="0" anchor="t">
            <a:normAutofit fontScale="90000"/>
          </a:bodyPr>
          <a:lstStyle/>
          <a:p>
            <a:pPr algn="ctr"/>
            <a:r>
              <a:rPr lang="en-US" sz="5400">
                <a:solidFill>
                  <a:srgbClr val="FFFFFF"/>
                </a:solidFill>
              </a:rPr>
              <a:t>Die </a:t>
            </a:r>
            <a:r>
              <a:rPr lang="en-US" sz="4800" err="1">
                <a:solidFill>
                  <a:srgbClr val="FFFFFF"/>
                </a:solidFill>
              </a:rPr>
              <a:t>Ahnenstammkartei</a:t>
            </a:r>
            <a:r>
              <a:rPr lang="en-US" sz="4800">
                <a:solidFill>
                  <a:srgbClr val="FFFFFF"/>
                </a:solidFill>
              </a:rPr>
              <a:t> des </a:t>
            </a:r>
            <a:r>
              <a:rPr lang="en-US" sz="4800" err="1">
                <a:solidFill>
                  <a:srgbClr val="FFFFFF"/>
                </a:solidFill>
              </a:rPr>
              <a:t>Deutschen</a:t>
            </a:r>
            <a:r>
              <a:rPr lang="en-US" sz="4800">
                <a:solidFill>
                  <a:srgbClr val="FFFFFF"/>
                </a:solidFill>
              </a:rPr>
              <a:t> </a:t>
            </a:r>
            <a:br>
              <a:rPr lang="en-US" sz="4800">
                <a:solidFill>
                  <a:srgbClr val="FFFFFF"/>
                </a:solidFill>
              </a:rPr>
            </a:br>
            <a:r>
              <a:rPr lang="en-US" sz="4800" err="1">
                <a:solidFill>
                  <a:srgbClr val="FFFFFF"/>
                </a:solidFill>
              </a:rPr>
              <a:t>volkes</a:t>
            </a:r>
            <a:br>
              <a:rPr lang="en-US" sz="4800">
                <a:solidFill>
                  <a:srgbClr val="FFFFFF"/>
                </a:solidFill>
              </a:rPr>
            </a:br>
            <a:endParaRPr lang="en-US" sz="4800">
              <a:solidFill>
                <a:srgbClr val="FFFFFF"/>
              </a:solidFill>
            </a:endParaRPr>
          </a:p>
        </p:txBody>
      </p:sp>
      <p:pic>
        <p:nvPicPr>
          <p:cNvPr id="254978" name="Picture 5" descr="msoF5696">
            <a:extLst>
              <a:ext uri="{FF2B5EF4-FFF2-40B4-BE49-F238E27FC236}">
                <a16:creationId xmlns:a16="http://schemas.microsoft.com/office/drawing/2014/main" id="{5FCD7667-B377-4520-A275-90054BBEA62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79" r="-1" b="11571"/>
          <a:stretch/>
        </p:blipFill>
        <p:spPr bwMode="auto">
          <a:xfrm>
            <a:off x="6553199" y="457200"/>
            <a:ext cx="5181602" cy="5943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C14B38BD-6710-490C-8B23-0FCAD9A25867}"/>
              </a:ext>
            </a:extLst>
          </p:cNvPr>
          <p:cNvSpPr/>
          <p:nvPr/>
        </p:nvSpPr>
        <p:spPr>
          <a:xfrm>
            <a:off x="7403123" y="5644662"/>
            <a:ext cx="3481754" cy="42203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4" descr="70D9E654">
            <a:extLst>
              <a:ext uri="{FF2B5EF4-FFF2-40B4-BE49-F238E27FC236}">
                <a16:creationId xmlns:a16="http://schemas.microsoft.com/office/drawing/2014/main" id="{52FBDC76-5584-47B2-9714-74BB72887B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093" r="2959" b="11495"/>
          <a:stretch/>
        </p:blipFill>
        <p:spPr bwMode="auto">
          <a:xfrm>
            <a:off x="1410835" y="623275"/>
            <a:ext cx="4862965" cy="5607882"/>
          </a:xfrm>
          <a:prstGeom prst="rect">
            <a:avLst/>
          </a:prstGeom>
          <a:noFill/>
          <a:ln w="76200" cmpd="tri">
            <a:solidFill>
              <a:srgbClr val="969696"/>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A306A08-7AE7-430E-8C22-07C91C56F478}"/>
              </a:ext>
            </a:extLst>
          </p:cNvPr>
          <p:cNvSpPr>
            <a:spLocks noGrp="1"/>
          </p:cNvSpPr>
          <p:nvPr>
            <p:ph type="title"/>
          </p:nvPr>
        </p:nvSpPr>
        <p:spPr>
          <a:xfrm>
            <a:off x="8052497" y="1056640"/>
            <a:ext cx="3197660" cy="2905760"/>
          </a:xfrm>
          <a:solidFill>
            <a:schemeClr val="accent1">
              <a:lumMod val="40000"/>
              <a:lumOff val="60000"/>
            </a:schemeClr>
          </a:solidFill>
        </p:spPr>
        <p:txBody>
          <a:bodyPr vert="horz" lIns="91440" tIns="45720" rIns="91440" bIns="45720" rtlCol="0" anchor="b">
            <a:normAutofit/>
          </a:bodyPr>
          <a:lstStyle/>
          <a:p>
            <a:pPr algn="ctr"/>
            <a:r>
              <a:rPr lang="en-US" sz="2300" kern="1200">
                <a:solidFill>
                  <a:schemeClr val="tx1"/>
                </a:solidFill>
                <a:latin typeface="+mj-lt"/>
                <a:ea typeface="+mj-ea"/>
                <a:cs typeface="+mj-cs"/>
              </a:rPr>
              <a:t>German Genealogical Digest</a:t>
            </a:r>
            <a:br>
              <a:rPr lang="en-US" sz="2300" kern="1200">
                <a:solidFill>
                  <a:schemeClr val="tx1"/>
                </a:solidFill>
                <a:latin typeface="+mj-lt"/>
                <a:ea typeface="+mj-ea"/>
                <a:cs typeface="+mj-cs"/>
              </a:rPr>
            </a:br>
            <a:r>
              <a:rPr lang="en-US" sz="2300" kern="1200">
                <a:solidFill>
                  <a:schemeClr val="tx1"/>
                </a:solidFill>
                <a:latin typeface="+mj-lt"/>
                <a:ea typeface="+mj-ea"/>
                <a:cs typeface="+mj-cs"/>
              </a:rPr>
              <a:t>Volume No. 9</a:t>
            </a:r>
            <a:br>
              <a:rPr lang="en-US" sz="2300" kern="1200">
                <a:solidFill>
                  <a:schemeClr val="tx1"/>
                </a:solidFill>
                <a:latin typeface="+mj-lt"/>
                <a:ea typeface="+mj-ea"/>
                <a:cs typeface="+mj-cs"/>
              </a:rPr>
            </a:br>
            <a:r>
              <a:rPr lang="en-US" sz="2300" kern="1200">
                <a:solidFill>
                  <a:schemeClr val="tx1"/>
                </a:solidFill>
                <a:latin typeface="+mj-lt"/>
                <a:ea typeface="+mj-ea"/>
                <a:cs typeface="+mj-cs"/>
              </a:rPr>
              <a:t>Winter</a:t>
            </a:r>
            <a:br>
              <a:rPr lang="en-US" sz="2300" kern="1200">
                <a:solidFill>
                  <a:schemeClr val="tx1"/>
                </a:solidFill>
                <a:latin typeface="+mj-lt"/>
                <a:ea typeface="+mj-ea"/>
                <a:cs typeface="+mj-cs"/>
              </a:rPr>
            </a:br>
            <a:r>
              <a:rPr lang="en-US" sz="2300" kern="1200">
                <a:solidFill>
                  <a:schemeClr val="tx1"/>
                </a:solidFill>
                <a:latin typeface="+mj-lt"/>
                <a:ea typeface="+mj-ea"/>
                <a:cs typeface="+mj-cs"/>
              </a:rPr>
              <a:t>1993</a:t>
            </a:r>
            <a:br>
              <a:rPr lang="en-US" sz="2300" kern="1200">
                <a:solidFill>
                  <a:schemeClr val="tx1"/>
                </a:solidFill>
                <a:latin typeface="+mj-lt"/>
                <a:ea typeface="+mj-ea"/>
                <a:cs typeface="+mj-cs"/>
              </a:rPr>
            </a:br>
            <a:r>
              <a:rPr lang="en-US" sz="2300" kern="1200">
                <a:solidFill>
                  <a:schemeClr val="tx1"/>
                </a:solidFill>
                <a:latin typeface="+mj-lt"/>
                <a:ea typeface="+mj-ea"/>
                <a:cs typeface="+mj-cs"/>
              </a:rPr>
              <a:t>Issue No. 4</a:t>
            </a:r>
            <a:br>
              <a:rPr lang="en-US" sz="2300" kern="1200">
                <a:solidFill>
                  <a:schemeClr val="tx1"/>
                </a:solidFill>
                <a:latin typeface="+mj-lt"/>
                <a:ea typeface="+mj-ea"/>
                <a:cs typeface="+mj-cs"/>
              </a:rPr>
            </a:br>
            <a:br>
              <a:rPr lang="en-US" sz="2300" kern="1200">
                <a:solidFill>
                  <a:schemeClr val="tx1"/>
                </a:solidFill>
                <a:latin typeface="+mj-lt"/>
                <a:ea typeface="+mj-ea"/>
                <a:cs typeface="+mj-cs"/>
              </a:rPr>
            </a:br>
            <a:endParaRPr lang="en-US" sz="2300" kern="1200">
              <a:solidFill>
                <a:schemeClr val="tx1"/>
              </a:solidFill>
              <a:latin typeface="+mj-lt"/>
              <a:ea typeface="+mj-ea"/>
              <a:cs typeface="+mj-cs"/>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8" name="Picture 2">
            <a:extLst>
              <a:ext uri="{FF2B5EF4-FFF2-40B4-BE49-F238E27FC236}">
                <a16:creationId xmlns:a16="http://schemas.microsoft.com/office/drawing/2014/main" id="{D4BD560D-9F6E-47DC-87CB-485BEFD6CD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875" t="14583" r="1563" b="7292"/>
          <a:stretch>
            <a:fillRect/>
          </a:stretch>
        </p:blipFill>
        <p:spPr bwMode="auto">
          <a:xfrm>
            <a:off x="1981200" y="255588"/>
            <a:ext cx="8229600" cy="629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50" name="Rectangle 2">
            <a:extLst>
              <a:ext uri="{FF2B5EF4-FFF2-40B4-BE49-F238E27FC236}">
                <a16:creationId xmlns:a16="http://schemas.microsoft.com/office/drawing/2014/main" id="{4AAD2AF9-CE04-4F6C-96A6-8174A58DBBE3}"/>
              </a:ext>
            </a:extLst>
          </p:cNvPr>
          <p:cNvSpPr>
            <a:spLocks noGrp="1" noChangeArrowheads="1"/>
          </p:cNvSpPr>
          <p:nvPr>
            <p:ph type="title"/>
          </p:nvPr>
        </p:nvSpPr>
        <p:spPr>
          <a:xfrm>
            <a:off x="1981200" y="274638"/>
            <a:ext cx="8229600" cy="715962"/>
          </a:xfrm>
        </p:spPr>
        <p:txBody>
          <a:bodyPr>
            <a:normAutofit fontScale="90000"/>
          </a:bodyPr>
          <a:lstStyle/>
          <a:p>
            <a:pPr eaLnBrk="1" hangingPunct="1">
              <a:defRPr/>
            </a:pPr>
            <a:r>
              <a:rPr lang="en-US" sz="2800">
                <a:solidFill>
                  <a:schemeClr val="tx1"/>
                </a:solidFill>
              </a:rPr>
              <a:t>Every locality name was verified using the Meyers gazetteer</a:t>
            </a:r>
          </a:p>
        </p:txBody>
      </p:sp>
      <p:pic>
        <p:nvPicPr>
          <p:cNvPr id="277507" name="Picture 3" descr="mso4F5ED">
            <a:extLst>
              <a:ext uri="{FF2B5EF4-FFF2-40B4-BE49-F238E27FC236}">
                <a16:creationId xmlns:a16="http://schemas.microsoft.com/office/drawing/2014/main" id="{F065154F-93D2-495E-A445-5B1B9A8E39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527" t="26085" r="24469" b="49126"/>
          <a:stretch>
            <a:fillRect/>
          </a:stretch>
        </p:blipFill>
        <p:spPr bwMode="auto">
          <a:xfrm>
            <a:off x="1898650" y="1292226"/>
            <a:ext cx="8470900" cy="5260975"/>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a:extLst>
              <a:ext uri="{FF2B5EF4-FFF2-40B4-BE49-F238E27FC236}">
                <a16:creationId xmlns:a16="http://schemas.microsoft.com/office/drawing/2014/main" id="{895BFA72-144B-D6B0-BB59-59192A0586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381" t="13968" r="2856" b="9842"/>
          <a:stretch>
            <a:fillRect/>
          </a:stretch>
        </p:blipFill>
        <p:spPr bwMode="auto">
          <a:xfrm>
            <a:off x="1752600" y="346075"/>
            <a:ext cx="8686800" cy="585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29" name="Oval 5">
            <a:extLst>
              <a:ext uri="{FF2B5EF4-FFF2-40B4-BE49-F238E27FC236}">
                <a16:creationId xmlns:a16="http://schemas.microsoft.com/office/drawing/2014/main" id="{786186CC-C69B-7FC6-1D98-626665D7E857}"/>
              </a:ext>
            </a:extLst>
          </p:cNvPr>
          <p:cNvSpPr>
            <a:spLocks noChangeArrowheads="1"/>
          </p:cNvSpPr>
          <p:nvPr/>
        </p:nvSpPr>
        <p:spPr bwMode="auto">
          <a:xfrm>
            <a:off x="8458200" y="2362200"/>
            <a:ext cx="1981200" cy="9144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7829"/>
                                        </p:tgtEl>
                                        <p:attrNameLst>
                                          <p:attrName>style.visibility</p:attrName>
                                        </p:attrNameLst>
                                      </p:cBhvr>
                                      <p:to>
                                        <p:strVal val="visible"/>
                                      </p:to>
                                    </p:set>
                                    <p:animEffect transition="in" filter="fade">
                                      <p:cBhvr>
                                        <p:cTn id="7" dur="500"/>
                                        <p:tgtEl>
                                          <p:spTgt spid="717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29"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FE86766-D848-4437-9F79-0442C35C0AEA}"/>
              </a:ext>
            </a:extLst>
          </p:cNvPr>
          <p:cNvSpPr>
            <a:spLocks noGrp="1"/>
          </p:cNvSpPr>
          <p:nvPr>
            <p:ph type="title"/>
          </p:nvPr>
        </p:nvSpPr>
        <p:spPr>
          <a:xfrm>
            <a:off x="1653363" y="365760"/>
            <a:ext cx="9367203" cy="1188720"/>
          </a:xfrm>
        </p:spPr>
        <p:txBody>
          <a:bodyPr vert="horz" lIns="91440" tIns="45720" rIns="91440" bIns="45720" rtlCol="0" anchor="ctr">
            <a:normAutofit fontScale="90000"/>
          </a:bodyPr>
          <a:lstStyle/>
          <a:p>
            <a:pPr algn="ctr"/>
            <a:r>
              <a:rPr kumimoji="0" lang="en-US" sz="36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Die </a:t>
            </a:r>
            <a:r>
              <a:rPr kumimoji="0" lang="en-US" sz="36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Ahnenstammkartei</a:t>
            </a:r>
            <a:r>
              <a:rPr kumimoji="0" lang="en-US" sz="36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 des </a:t>
            </a:r>
            <a:br>
              <a:rPr kumimoji="0" lang="en-US" sz="3600" i="0" u="none" strike="noStrike" cap="none" spc="0" normalizeH="0" baseline="0" noProof="0">
                <a:ln>
                  <a:noFill/>
                </a:ln>
                <a:effectLst/>
                <a:uLnTx/>
                <a:uFillTx/>
                <a:latin typeface="Times New Roman" panose="02020603050405020304" pitchFamily="18" charset="0"/>
                <a:cs typeface="Times New Roman" panose="02020603050405020304" pitchFamily="18" charset="0"/>
              </a:rPr>
            </a:br>
            <a:r>
              <a:rPr kumimoji="0" lang="en-US" sz="36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Deutschen</a:t>
            </a:r>
            <a:r>
              <a:rPr kumimoji="0" lang="en-US" sz="3600" i="0" u="none" strike="noStrike" cap="none" spc="0" normalizeH="0" baseline="0" noProof="0">
                <a:ln>
                  <a:noFill/>
                </a:ln>
                <a:effectLst/>
                <a:uLnTx/>
                <a:uFillTx/>
                <a:latin typeface="Times New Roman" panose="02020603050405020304" pitchFamily="18" charset="0"/>
                <a:cs typeface="Times New Roman" panose="02020603050405020304" pitchFamily="18" charset="0"/>
              </a:rPr>
              <a:t> </a:t>
            </a:r>
            <a:r>
              <a:rPr kumimoji="0" lang="en-US" sz="3600" i="0" u="none" strike="noStrike" cap="none" spc="0" normalizeH="0" baseline="0" noProof="0" err="1">
                <a:ln>
                  <a:noFill/>
                </a:ln>
                <a:effectLst/>
                <a:uLnTx/>
                <a:uFillTx/>
                <a:latin typeface="Times New Roman" panose="02020603050405020304" pitchFamily="18" charset="0"/>
                <a:cs typeface="Times New Roman" panose="02020603050405020304" pitchFamily="18" charset="0"/>
              </a:rPr>
              <a:t>Volkes</a:t>
            </a:r>
            <a:br>
              <a:rPr kumimoji="0" lang="en-US" sz="4400" i="0" u="none" strike="noStrike" cap="none" spc="0" normalizeH="0" baseline="0" noProof="0">
                <a:ln>
                  <a:noFill/>
                </a:ln>
                <a:effectLst/>
                <a:uLnTx/>
                <a:uFillTx/>
                <a:latin typeface="Times New Roman" panose="02020603050405020304" pitchFamily="18" charset="0"/>
                <a:cs typeface="Times New Roman" panose="02020603050405020304" pitchFamily="18" charset="0"/>
              </a:rPr>
            </a:br>
            <a:endParaRPr lang="en-US" sz="4400" kern="1200">
              <a:solidFill>
                <a:schemeClr val="tx1"/>
              </a:solidFill>
              <a:latin typeface="+mj-lt"/>
              <a:ea typeface="+mj-ea"/>
              <a:cs typeface="+mj-cs"/>
            </a:endParaRPr>
          </a:p>
        </p:txBody>
      </p:sp>
      <p:pic>
        <p:nvPicPr>
          <p:cNvPr id="2" name="Picture 1">
            <a:extLst>
              <a:ext uri="{FF2B5EF4-FFF2-40B4-BE49-F238E27FC236}">
                <a16:creationId xmlns:a16="http://schemas.microsoft.com/office/drawing/2014/main" id="{3E7791F4-4601-4745-B7E4-966A22CB30F6}"/>
              </a:ext>
            </a:extLst>
          </p:cNvPr>
          <p:cNvPicPr>
            <a:picLocks noChangeAspect="1"/>
          </p:cNvPicPr>
          <p:nvPr/>
        </p:nvPicPr>
        <p:blipFill rotWithShape="1">
          <a:blip r:embed="rId3"/>
          <a:srcRect l="19102" t="8801" r="13391"/>
          <a:stretch/>
        </p:blipFill>
        <p:spPr>
          <a:xfrm>
            <a:off x="650634" y="2901464"/>
            <a:ext cx="5468815" cy="3781867"/>
          </a:xfrm>
          <a:prstGeom prst="rect">
            <a:avLst/>
          </a:prstGeom>
        </p:spPr>
      </p:pic>
      <p:pic>
        <p:nvPicPr>
          <p:cNvPr id="3" name="Picture 2">
            <a:extLst>
              <a:ext uri="{FF2B5EF4-FFF2-40B4-BE49-F238E27FC236}">
                <a16:creationId xmlns:a16="http://schemas.microsoft.com/office/drawing/2014/main" id="{39082830-132A-4B8D-AB5F-65AC808203C0}"/>
              </a:ext>
            </a:extLst>
          </p:cNvPr>
          <p:cNvPicPr>
            <a:picLocks noChangeAspect="1"/>
          </p:cNvPicPr>
          <p:nvPr/>
        </p:nvPicPr>
        <p:blipFill>
          <a:blip r:embed="rId4"/>
          <a:stretch>
            <a:fillRect/>
          </a:stretch>
        </p:blipFill>
        <p:spPr>
          <a:xfrm>
            <a:off x="6486221" y="2938110"/>
            <a:ext cx="5553937" cy="3724979"/>
          </a:xfrm>
          <a:prstGeom prst="rect">
            <a:avLst/>
          </a:prstGeom>
        </p:spPr>
      </p:pic>
    </p:spTree>
    <p:extLst>
      <p:ext uri="{BB962C8B-B14F-4D97-AF65-F5344CB8AC3E}">
        <p14:creationId xmlns:p14="http://schemas.microsoft.com/office/powerpoint/2010/main" val="428412165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8" name="Picture 2" descr="BD18A382">
            <a:extLst>
              <a:ext uri="{FF2B5EF4-FFF2-40B4-BE49-F238E27FC236}">
                <a16:creationId xmlns:a16="http://schemas.microsoft.com/office/drawing/2014/main" id="{2DF56F27-FA72-4869-BB77-8D04DF4900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490" t="23029" r="15285" b="40771"/>
          <a:stretch>
            <a:fillRect/>
          </a:stretch>
        </p:blipFill>
        <p:spPr bwMode="auto">
          <a:xfrm>
            <a:off x="2276765" y="643467"/>
            <a:ext cx="7638470" cy="55710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9C70EB-6702-49EB-9DFE-29A83FAECAF4}"/>
              </a:ext>
            </a:extLst>
          </p:cNvPr>
          <p:cNvPicPr>
            <a:picLocks noChangeAspect="1"/>
          </p:cNvPicPr>
          <p:nvPr/>
        </p:nvPicPr>
        <p:blipFill>
          <a:blip r:embed="rId3"/>
          <a:stretch>
            <a:fillRect/>
          </a:stretch>
        </p:blipFill>
        <p:spPr>
          <a:xfrm>
            <a:off x="373619" y="2410344"/>
            <a:ext cx="5441027" cy="2669788"/>
          </a:xfrm>
          <a:prstGeom prst="rect">
            <a:avLst/>
          </a:prstGeom>
        </p:spPr>
      </p:pic>
      <p:pic>
        <p:nvPicPr>
          <p:cNvPr id="4" name="Picture 3">
            <a:extLst>
              <a:ext uri="{FF2B5EF4-FFF2-40B4-BE49-F238E27FC236}">
                <a16:creationId xmlns:a16="http://schemas.microsoft.com/office/drawing/2014/main" id="{1B3F558F-FDB9-4616-84D4-D64C1936C7CE}"/>
              </a:ext>
            </a:extLst>
          </p:cNvPr>
          <p:cNvPicPr>
            <a:picLocks noChangeAspect="1"/>
          </p:cNvPicPr>
          <p:nvPr/>
        </p:nvPicPr>
        <p:blipFill>
          <a:blip r:embed="rId4"/>
          <a:stretch>
            <a:fillRect/>
          </a:stretch>
        </p:blipFill>
        <p:spPr>
          <a:xfrm>
            <a:off x="6146800" y="2502570"/>
            <a:ext cx="5674715" cy="2514595"/>
          </a:xfrm>
          <a:prstGeom prst="rect">
            <a:avLst/>
          </a:prstGeom>
        </p:spPr>
      </p:pic>
      <p:sp>
        <p:nvSpPr>
          <p:cNvPr id="6" name="Rectangle 5">
            <a:extLst>
              <a:ext uri="{FF2B5EF4-FFF2-40B4-BE49-F238E27FC236}">
                <a16:creationId xmlns:a16="http://schemas.microsoft.com/office/drawing/2014/main" id="{6F504984-59FC-48D2-9DC6-F285570DAB72}"/>
              </a:ext>
            </a:extLst>
          </p:cNvPr>
          <p:cNvSpPr/>
          <p:nvPr/>
        </p:nvSpPr>
        <p:spPr>
          <a:xfrm>
            <a:off x="1244600" y="736600"/>
            <a:ext cx="10287000" cy="142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rPr>
              <a:t>Locality, Subject, and Submitter Indexes  </a:t>
            </a:r>
          </a:p>
        </p:txBody>
      </p:sp>
    </p:spTree>
    <p:extLst>
      <p:ext uri="{BB962C8B-B14F-4D97-AF65-F5344CB8AC3E}">
        <p14:creationId xmlns:p14="http://schemas.microsoft.com/office/powerpoint/2010/main" val="45146522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C6C327-1634-48A0-9CB4-6CD224613AC8}"/>
              </a:ext>
            </a:extLst>
          </p:cNvPr>
          <p:cNvSpPr/>
          <p:nvPr/>
        </p:nvSpPr>
        <p:spPr>
          <a:xfrm>
            <a:off x="2076773" y="2805193"/>
            <a:ext cx="7516678" cy="14878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latin typeface="Times New Roman" panose="02020603050405020304" pitchFamily="18" charset="0"/>
                <a:cs typeface="Times New Roman" panose="02020603050405020304" pitchFamily="18" charset="0"/>
              </a:rPr>
              <a:t>Locality and Family Lineage Books </a:t>
            </a:r>
          </a:p>
        </p:txBody>
      </p:sp>
    </p:spTree>
    <p:extLst>
      <p:ext uri="{BB962C8B-B14F-4D97-AF65-F5344CB8AC3E}">
        <p14:creationId xmlns:p14="http://schemas.microsoft.com/office/powerpoint/2010/main" val="128318969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C0A60-94B8-4C17-814B-0A849F35A440}"/>
              </a:ext>
            </a:extLst>
          </p:cNvPr>
          <p:cNvSpPr>
            <a:spLocks noGrp="1"/>
          </p:cNvSpPr>
          <p:nvPr>
            <p:ph type="title"/>
          </p:nvPr>
        </p:nvSpPr>
        <p:spPr/>
        <p:txBody>
          <a:bodyPr/>
          <a:lstStyle/>
          <a:p>
            <a:pPr algn="ctr"/>
            <a:r>
              <a:rPr lang="en-US" b="1" err="1">
                <a:solidFill>
                  <a:schemeClr val="tx1"/>
                </a:solidFill>
              </a:rPr>
              <a:t>Dorfsippenb</a:t>
            </a:r>
            <a:r>
              <a:rPr lang="en-US" b="1" err="1">
                <a:solidFill>
                  <a:schemeClr val="tx1"/>
                </a:solidFill>
                <a:cs typeface="Arial" charset="0"/>
              </a:rPr>
              <a:t>ücher</a:t>
            </a:r>
            <a:endParaRPr lang="en-US"/>
          </a:p>
        </p:txBody>
      </p:sp>
      <p:sp>
        <p:nvSpPr>
          <p:cNvPr id="4" name="TextBox 3">
            <a:extLst>
              <a:ext uri="{FF2B5EF4-FFF2-40B4-BE49-F238E27FC236}">
                <a16:creationId xmlns:a16="http://schemas.microsoft.com/office/drawing/2014/main" id="{A26D3158-467D-4E28-A74A-4680E1E6D5A0}"/>
              </a:ext>
            </a:extLst>
          </p:cNvPr>
          <p:cNvSpPr txBox="1"/>
          <p:nvPr/>
        </p:nvSpPr>
        <p:spPr>
          <a:xfrm>
            <a:off x="1488141" y="2474256"/>
            <a:ext cx="9036423" cy="3785652"/>
          </a:xfrm>
          <a:prstGeom prst="rect">
            <a:avLst/>
          </a:prstGeom>
          <a:noFill/>
        </p:spPr>
        <p:txBody>
          <a:bodyPr wrap="square">
            <a:spAutoFit/>
          </a:bodyPr>
          <a:lstStyle/>
          <a:p>
            <a:pPr marL="342900" marR="0" lvl="0" indent="-342900" algn="l" defTabSz="914400" rtl="0" eaLnBrk="1" fontAlgn="base" latinLnBrk="0" hangingPunct="1">
              <a:lnSpc>
                <a:spcPct val="90000"/>
              </a:lnSpc>
              <a:spcBef>
                <a:spcPct val="20000"/>
              </a:spcBef>
              <a:spcAft>
                <a:spcPct val="0"/>
              </a:spcAft>
              <a:buClrTx/>
              <a:buSzTx/>
              <a:buFontTx/>
              <a:buNone/>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mn-cs"/>
              </a:rPr>
              <a:t>1937 </a:t>
            </a:r>
            <a:r>
              <a:rPr kumimoji="0" lang="en-US" altLang="en-US" sz="3200" b="0" i="0" u="none" strike="noStrike" kern="0" cap="none" spc="0" normalizeH="0" baseline="0" noProof="0" dirty="0" err="1">
                <a:ln>
                  <a:noFill/>
                </a:ln>
                <a:solidFill>
                  <a:srgbClr val="000000"/>
                </a:solidFill>
                <a:effectLst/>
                <a:uLnTx/>
                <a:uFillTx/>
                <a:latin typeface="Arial"/>
                <a:ea typeface="+mn-ea"/>
                <a:cs typeface="+mn-cs"/>
              </a:rPr>
              <a:t>Arbeitsgemeinschaft</a:t>
            </a:r>
            <a:r>
              <a:rPr kumimoji="0" lang="en-US" altLang="en-US" sz="3200" b="0" i="0" u="none" strike="noStrike" kern="0" cap="none" spc="0" normalizeH="0" baseline="0" noProof="0" dirty="0">
                <a:ln>
                  <a:noFill/>
                </a:ln>
                <a:solidFill>
                  <a:srgbClr val="000000"/>
                </a:solidFill>
                <a:effectLst/>
                <a:uLnTx/>
                <a:uFillTx/>
                <a:latin typeface="Arial"/>
                <a:ea typeface="+mn-ea"/>
                <a:cs typeface="+mn-cs"/>
              </a:rPr>
              <a:t> f</a:t>
            </a: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ür </a:t>
            </a:r>
            <a:r>
              <a:rPr kumimoji="0" lang="en-US" altLang="en-US" sz="3200" b="0" i="0" u="none" strike="noStrike" kern="0" cap="none" spc="0" normalizeH="0" baseline="0" noProof="0" dirty="0" err="1">
                <a:ln>
                  <a:noFill/>
                </a:ln>
                <a:solidFill>
                  <a:srgbClr val="000000"/>
                </a:solidFill>
                <a:effectLst/>
                <a:uLnTx/>
                <a:uFillTx/>
                <a:latin typeface="Arial"/>
                <a:ea typeface="+mn-ea"/>
                <a:cs typeface="Arial" panose="020B0604020202020204" pitchFamily="34" charset="0"/>
              </a:rPr>
              <a:t>Sippenpflege</a:t>
            </a:r>
            <a:endPar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endParaRP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52,000 Parishes</a:t>
            </a: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350,000 Parish registers</a:t>
            </a: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And about 700,000,000</a:t>
            </a:r>
            <a:r>
              <a:rPr kumimoji="0" lang="en-US" altLang="en-US" sz="3200" b="0" i="0" u="none" strike="noStrike" kern="0" cap="none" spc="0" normalizeH="0" noProof="0" dirty="0">
                <a:ln>
                  <a:noFill/>
                </a:ln>
                <a:solidFill>
                  <a:srgbClr val="000000"/>
                </a:solidFill>
                <a:effectLst/>
                <a:uLnTx/>
                <a:uFillTx/>
                <a:latin typeface="Arial"/>
                <a:ea typeface="+mn-ea"/>
                <a:cs typeface="Arial" panose="020B0604020202020204" pitchFamily="34" charset="0"/>
              </a:rPr>
              <a:t> </a:t>
            </a: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Parish entries</a:t>
            </a: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People involved – 14,000</a:t>
            </a: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Goal – complete 30,000 by 1970</a:t>
            </a:r>
          </a:p>
          <a:p>
            <a:pPr marR="0" lvl="0" algn="l" defTabSz="914400" rtl="0" eaLnBrk="1" fontAlgn="base" latinLnBrk="0" hangingPunct="1">
              <a:lnSpc>
                <a:spcPct val="90000"/>
              </a:lnSpc>
              <a:spcBef>
                <a:spcPct val="20000"/>
              </a:spcBef>
              <a:spcAft>
                <a:spcPct val="0"/>
              </a:spcAft>
              <a:buClrTx/>
              <a:buSzTx/>
              <a:tabLst/>
              <a:defRPr/>
            </a:pPr>
            <a:r>
              <a:rPr kumimoji="0" lang="en-US" altLang="en-US" sz="3200" b="0" i="0" u="none" strike="noStrike" kern="0" cap="none" spc="0" normalizeH="0" baseline="0" noProof="0" dirty="0">
                <a:ln>
                  <a:noFill/>
                </a:ln>
                <a:solidFill>
                  <a:srgbClr val="000000"/>
                </a:solidFill>
                <a:effectLst/>
                <a:uLnTx/>
                <a:uFillTx/>
                <a:latin typeface="Arial"/>
                <a:ea typeface="+mn-ea"/>
                <a:cs typeface="Arial" panose="020B0604020202020204" pitchFamily="34" charset="0"/>
              </a:rPr>
              <a:t>1938 - 30 volumes were completed</a:t>
            </a:r>
          </a:p>
        </p:txBody>
      </p:sp>
    </p:spTree>
    <p:extLst>
      <p:ext uri="{BB962C8B-B14F-4D97-AF65-F5344CB8AC3E}">
        <p14:creationId xmlns:p14="http://schemas.microsoft.com/office/powerpoint/2010/main" val="1188578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6DFBD-9160-4063-9BE7-5F73FCEFAFE6}"/>
              </a:ext>
            </a:extLst>
          </p:cNvPr>
          <p:cNvSpPr>
            <a:spLocks noGrp="1"/>
          </p:cNvSpPr>
          <p:nvPr>
            <p:ph type="title"/>
          </p:nvPr>
        </p:nvSpPr>
        <p:spPr>
          <a:xfrm>
            <a:off x="457200" y="365125"/>
            <a:ext cx="11247120" cy="1325563"/>
          </a:xfrm>
        </p:spPr>
        <p:txBody>
          <a:bodyPr/>
          <a:lstStyle/>
          <a:p>
            <a:pPr algn="ctr"/>
            <a:r>
              <a:rPr lang="en-US"/>
              <a:t>1937–1938, 30 (1%) Village Lineage Books</a:t>
            </a:r>
          </a:p>
        </p:txBody>
      </p:sp>
      <p:pic>
        <p:nvPicPr>
          <p:cNvPr id="1025" name="Picture 1">
            <a:extLst>
              <a:ext uri="{FF2B5EF4-FFF2-40B4-BE49-F238E27FC236}">
                <a16:creationId xmlns:a16="http://schemas.microsoft.com/office/drawing/2014/main" id="{E227E1B0-9889-4EBF-9418-5E05E7F516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784" y="2393881"/>
            <a:ext cx="8650224" cy="37219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43E7C18-5915-4D7E-BEF9-7BD94786C8CA}"/>
              </a:ext>
            </a:extLst>
          </p:cNvPr>
          <p:cNvSpPr>
            <a:spLocks noChangeArrowheads="1"/>
          </p:cNvSpPr>
          <p:nvPr/>
        </p:nvSpPr>
        <p:spPr bwMode="auto">
          <a:xfrm>
            <a:off x="457200" y="59329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4728269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5509A88-E2CE-4554-9F96-B0F2075137E7}"/>
              </a:ext>
            </a:extLst>
          </p:cNvPr>
          <p:cNvSpPr/>
          <p:nvPr/>
        </p:nvSpPr>
        <p:spPr>
          <a:xfrm>
            <a:off x="914400" y="2514600"/>
            <a:ext cx="10693400" cy="1727200"/>
          </a:xfrm>
          <a:prstGeom prst="rect">
            <a:avLst/>
          </a:prstGeom>
          <a:solidFill>
            <a:schemeClr val="accent1">
              <a:lumMod val="40000"/>
              <a:lumOff val="60000"/>
            </a:schemeClr>
          </a:solidFill>
          <a:ln w="101600" cmpd="tri">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WORLD WAR II</a:t>
            </a:r>
          </a:p>
        </p:txBody>
      </p:sp>
    </p:spTree>
    <p:extLst>
      <p:ext uri="{BB962C8B-B14F-4D97-AF65-F5344CB8AC3E}">
        <p14:creationId xmlns:p14="http://schemas.microsoft.com/office/powerpoint/2010/main" val="103933812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5D8BB-6175-4F1D-8ED6-7524315DB0DA}"/>
              </a:ext>
            </a:extLst>
          </p:cNvPr>
          <p:cNvSpPr>
            <a:spLocks noGrp="1"/>
          </p:cNvSpPr>
          <p:nvPr>
            <p:ph type="title"/>
          </p:nvPr>
        </p:nvSpPr>
        <p:spPr>
          <a:xfrm>
            <a:off x="838200" y="391294"/>
            <a:ext cx="2840182" cy="2371148"/>
          </a:xfrm>
        </p:spPr>
        <p:txBody>
          <a:bodyPr>
            <a:normAutofit/>
          </a:bodyPr>
          <a:lstStyle/>
          <a:p>
            <a:r>
              <a:rPr lang="en-US" sz="2700" err="1">
                <a:solidFill>
                  <a:srgbClr val="FFFFFF"/>
                </a:solidFill>
              </a:rPr>
              <a:t>Ortssippenbücher</a:t>
            </a:r>
            <a:endParaRPr lang="en-US" sz="2700">
              <a:solidFill>
                <a:srgbClr val="FFFFFF"/>
              </a:solidFill>
            </a:endParaRPr>
          </a:p>
        </p:txBody>
      </p:sp>
      <p:pic>
        <p:nvPicPr>
          <p:cNvPr id="4" name="Picture 3" descr="Text, letter&#10;&#10;Description automatically generated">
            <a:extLst>
              <a:ext uri="{FF2B5EF4-FFF2-40B4-BE49-F238E27FC236}">
                <a16:creationId xmlns:a16="http://schemas.microsoft.com/office/drawing/2014/main" id="{5A769EEC-CCDE-44F4-9702-7B8517FAF443}"/>
              </a:ext>
            </a:extLst>
          </p:cNvPr>
          <p:cNvPicPr>
            <a:picLocks noChangeAspect="1"/>
          </p:cNvPicPr>
          <p:nvPr/>
        </p:nvPicPr>
        <p:blipFill>
          <a:blip r:embed="rId3"/>
          <a:stretch>
            <a:fillRect/>
          </a:stretch>
        </p:blipFill>
        <p:spPr>
          <a:xfrm>
            <a:off x="8805332" y="165956"/>
            <a:ext cx="2957351" cy="4259550"/>
          </a:xfrm>
          <a:prstGeom prst="rect">
            <a:avLst/>
          </a:prstGeom>
          <a:ln w="76200" cmpd="tri">
            <a:solidFill>
              <a:schemeClr val="tx1"/>
            </a:solidFill>
          </a:ln>
        </p:spPr>
      </p:pic>
      <p:pic>
        <p:nvPicPr>
          <p:cNvPr id="10" name="Picture 9">
            <a:extLst>
              <a:ext uri="{FF2B5EF4-FFF2-40B4-BE49-F238E27FC236}">
                <a16:creationId xmlns:a16="http://schemas.microsoft.com/office/drawing/2014/main" id="{CA572B8B-3B6B-93AF-5156-770FFCD7A7AE}"/>
              </a:ext>
            </a:extLst>
          </p:cNvPr>
          <p:cNvPicPr>
            <a:picLocks noChangeAspect="1"/>
          </p:cNvPicPr>
          <p:nvPr/>
        </p:nvPicPr>
        <p:blipFill rotWithShape="1">
          <a:blip r:embed="rId4"/>
          <a:srcRect t="3616" r="11371"/>
          <a:stretch/>
        </p:blipFill>
        <p:spPr>
          <a:xfrm>
            <a:off x="107578" y="2246841"/>
            <a:ext cx="7906871" cy="4526659"/>
          </a:xfrm>
          <a:prstGeom prst="rect">
            <a:avLst/>
          </a:prstGeom>
        </p:spPr>
      </p:pic>
      <p:sp>
        <p:nvSpPr>
          <p:cNvPr id="11" name="Rectangle 10">
            <a:extLst>
              <a:ext uri="{FF2B5EF4-FFF2-40B4-BE49-F238E27FC236}">
                <a16:creationId xmlns:a16="http://schemas.microsoft.com/office/drawing/2014/main" id="{AAFEAAEE-8E4E-EB3C-F502-989C0FC7E205}"/>
              </a:ext>
            </a:extLst>
          </p:cNvPr>
          <p:cNvSpPr/>
          <p:nvPr/>
        </p:nvSpPr>
        <p:spPr>
          <a:xfrm>
            <a:off x="282388" y="4737353"/>
            <a:ext cx="3751730" cy="497541"/>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C3AB6287-7EBC-9A68-02C6-1CD8E3D2A6C2}"/>
              </a:ext>
            </a:extLst>
          </p:cNvPr>
          <p:cNvCxnSpPr>
            <a:cxnSpLocks/>
          </p:cNvCxnSpPr>
          <p:nvPr/>
        </p:nvCxnSpPr>
        <p:spPr>
          <a:xfrm>
            <a:off x="4208929" y="5100418"/>
            <a:ext cx="188707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3BC102D5-787D-484F-2399-F45BF08C4C08}"/>
              </a:ext>
            </a:extLst>
          </p:cNvPr>
          <p:cNvSpPr/>
          <p:nvPr/>
        </p:nvSpPr>
        <p:spPr>
          <a:xfrm>
            <a:off x="1342083" y="391294"/>
            <a:ext cx="6076335" cy="744332"/>
          </a:xfrm>
          <a:prstGeom prst="rect">
            <a:avLst/>
          </a:prstGeom>
          <a:noFill/>
          <a:ln w="53975" cmpd="dbl">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err="1">
                <a:solidFill>
                  <a:schemeClr val="tx1"/>
                </a:solidFill>
                <a:latin typeface="Times New Roman" panose="02020603050405020304" pitchFamily="18" charset="0"/>
                <a:cs typeface="Times New Roman" panose="02020603050405020304" pitchFamily="18" charset="0"/>
              </a:rPr>
              <a:t>Dorfsippenbücher</a:t>
            </a:r>
            <a:r>
              <a:rPr lang="en-US" sz="2800"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Ortssippen</a:t>
            </a:r>
            <a:r>
              <a:rPr lang="en-US" sz="2800" dirty="0" err="1">
                <a:solidFill>
                  <a:schemeClr val="tx1"/>
                </a:solidFill>
              </a:rPr>
              <a:t>bücher</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636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54206-0D9C-49BA-81E9-3AE9A25E6E62}"/>
              </a:ext>
            </a:extLst>
          </p:cNvPr>
          <p:cNvSpPr>
            <a:spLocks noGrp="1"/>
          </p:cNvSpPr>
          <p:nvPr>
            <p:ph type="title"/>
          </p:nvPr>
        </p:nvSpPr>
        <p:spPr>
          <a:xfrm>
            <a:off x="1653363" y="365760"/>
            <a:ext cx="9367203" cy="1188720"/>
          </a:xfrm>
        </p:spPr>
        <p:txBody>
          <a:bodyPr vert="horz" lIns="91440" tIns="45720" rIns="91440" bIns="45720" rtlCol="0" anchor="ctr">
            <a:normAutofit fontScale="90000"/>
          </a:bodyPr>
          <a:lstStyle/>
          <a:p>
            <a:r>
              <a:rPr lang="en-US" kern="1200">
                <a:solidFill>
                  <a:schemeClr val="tx1"/>
                </a:solidFill>
                <a:latin typeface="+mj-lt"/>
                <a:ea typeface="+mj-ea"/>
                <a:cs typeface="+mj-cs"/>
              </a:rPr>
              <a:t>Contents of Locality &amp; Village Lineage Books</a:t>
            </a:r>
          </a:p>
        </p:txBody>
      </p:sp>
      <p:sp>
        <p:nvSpPr>
          <p:cNvPr id="4" name="TextBox 3">
            <a:extLst>
              <a:ext uri="{FF2B5EF4-FFF2-40B4-BE49-F238E27FC236}">
                <a16:creationId xmlns:a16="http://schemas.microsoft.com/office/drawing/2014/main" id="{262EE99F-428F-4413-948A-7A2DEC589B61}"/>
              </a:ext>
            </a:extLst>
          </p:cNvPr>
          <p:cNvSpPr txBox="1"/>
          <p:nvPr/>
        </p:nvSpPr>
        <p:spPr>
          <a:xfrm>
            <a:off x="1653363" y="2176272"/>
            <a:ext cx="9367204" cy="4041648"/>
          </a:xfrm>
          <a:prstGeom prst="rect">
            <a:avLst/>
          </a:prstGeom>
        </p:spPr>
        <p:txBody>
          <a:bodyPr vert="horz" lIns="91440" tIns="45720" rIns="91440" bIns="45720" rtlCol="0" anchor="t">
            <a:normAutofit/>
          </a:bodyPr>
          <a:lstStyle/>
          <a:p>
            <a:pPr marL="114300" marR="0" lvl="0" fontAlgn="base">
              <a:lnSpc>
                <a:spcPct val="90000"/>
              </a:lnSpc>
              <a:spcBef>
                <a:spcPct val="20000"/>
              </a:spcBef>
              <a:spcAft>
                <a:spcPct val="0"/>
              </a:spcAft>
              <a:buClrTx/>
              <a:buSzTx/>
              <a:tabLst/>
              <a:defRPr/>
            </a:pPr>
            <a:r>
              <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rPr>
              <a:t>Surname &amp; Locality Indexes</a:t>
            </a:r>
          </a:p>
          <a:p>
            <a:pPr marL="342900" marR="0" lvl="0" indent="-228600" fontAlgn="base">
              <a:lnSpc>
                <a:spcPct val="90000"/>
              </a:lnSpc>
              <a:spcBef>
                <a:spcPct val="20000"/>
              </a:spcBef>
              <a:spcAft>
                <a:spcPct val="0"/>
              </a:spcAft>
              <a:buClrTx/>
              <a:buSzTx/>
              <a:buFont typeface="Arial" panose="020B0604020202020204" pitchFamily="34" charset="0"/>
              <a:buChar char="•"/>
              <a:tabLst/>
              <a:defRPr/>
            </a:pPr>
            <a:endPar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endParaRPr>
          </a:p>
          <a:p>
            <a:pPr marL="114300" marR="0" lvl="0" fontAlgn="base">
              <a:lnSpc>
                <a:spcPct val="90000"/>
              </a:lnSpc>
              <a:spcBef>
                <a:spcPct val="20000"/>
              </a:spcBef>
              <a:spcAft>
                <a:spcPct val="0"/>
              </a:spcAft>
              <a:buClrTx/>
              <a:buSzTx/>
              <a:tabLst/>
              <a:defRPr/>
            </a:pPr>
            <a:r>
              <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rPr>
              <a:t>History and Culture of the Locality</a:t>
            </a:r>
          </a:p>
          <a:p>
            <a:pPr marL="342900" marR="0" lvl="0" indent="-228600" fontAlgn="base">
              <a:lnSpc>
                <a:spcPct val="90000"/>
              </a:lnSpc>
              <a:spcBef>
                <a:spcPct val="20000"/>
              </a:spcBef>
              <a:spcAft>
                <a:spcPct val="0"/>
              </a:spcAft>
              <a:buClrTx/>
              <a:buSzTx/>
              <a:buFont typeface="Arial" panose="020B0604020202020204" pitchFamily="34" charset="0"/>
              <a:buChar char="•"/>
              <a:tabLst/>
              <a:defRPr/>
            </a:pPr>
            <a:endPar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endParaRPr>
          </a:p>
          <a:p>
            <a:pPr marL="114300" marR="0" lvl="0" fontAlgn="base">
              <a:lnSpc>
                <a:spcPct val="90000"/>
              </a:lnSpc>
              <a:spcBef>
                <a:spcPct val="20000"/>
              </a:spcBef>
              <a:spcAft>
                <a:spcPct val="0"/>
              </a:spcAft>
              <a:buClrTx/>
              <a:buSzTx/>
              <a:tabLst/>
              <a:defRPr/>
            </a:pPr>
            <a:r>
              <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rPr>
              <a:t>Map of town and surrounding area</a:t>
            </a:r>
          </a:p>
          <a:p>
            <a:pPr marL="342900" marR="0" lvl="0" indent="-228600" fontAlgn="base">
              <a:lnSpc>
                <a:spcPct val="90000"/>
              </a:lnSpc>
              <a:spcBef>
                <a:spcPct val="20000"/>
              </a:spcBef>
              <a:spcAft>
                <a:spcPct val="0"/>
              </a:spcAft>
              <a:buClrTx/>
              <a:buSzTx/>
              <a:buFont typeface="Arial" panose="020B0604020202020204" pitchFamily="34" charset="0"/>
              <a:buChar char="•"/>
              <a:tabLst/>
              <a:defRPr/>
            </a:pPr>
            <a:endPar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endParaRPr>
          </a:p>
          <a:p>
            <a:pPr marL="114300" marR="0" lvl="0" fontAlgn="base">
              <a:lnSpc>
                <a:spcPct val="90000"/>
              </a:lnSpc>
              <a:spcBef>
                <a:spcPct val="20000"/>
              </a:spcBef>
              <a:spcAft>
                <a:spcPct val="0"/>
              </a:spcAft>
              <a:buClrTx/>
              <a:buSzTx/>
              <a:tabLst/>
              <a:defRPr/>
            </a:pPr>
            <a:r>
              <a:rPr kumimoji="0" lang="en-US" sz="3200" b="0" i="0" u="none" strike="noStrike" cap="none" spc="0" normalizeH="0" baseline="0" noProof="0">
                <a:ln>
                  <a:noFill/>
                </a:ln>
                <a:effectLst/>
                <a:uLnTx/>
                <a:uFillTx/>
                <a:latin typeface="Times New Roman" panose="02020603050405020304" pitchFamily="18" charset="0"/>
                <a:cs typeface="Times New Roman" panose="02020603050405020304" pitchFamily="18" charset="0"/>
              </a:rPr>
              <a:t>Statistical Information</a:t>
            </a:r>
          </a:p>
        </p:txBody>
      </p:sp>
    </p:spTree>
    <p:extLst>
      <p:ext uri="{BB962C8B-B14F-4D97-AF65-F5344CB8AC3E}">
        <p14:creationId xmlns:p14="http://schemas.microsoft.com/office/powerpoint/2010/main" val="412277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BE7F7C56-95A5-403A-9171-E9ADCEFA5BBB}"/>
              </a:ext>
            </a:extLst>
          </p:cNvPr>
          <p:cNvPicPr>
            <a:picLocks noChangeAspect="1"/>
          </p:cNvPicPr>
          <p:nvPr/>
        </p:nvPicPr>
        <p:blipFill>
          <a:blip r:embed="rId3"/>
          <a:stretch>
            <a:fillRect/>
          </a:stretch>
        </p:blipFill>
        <p:spPr>
          <a:xfrm>
            <a:off x="2871617" y="354330"/>
            <a:ext cx="6719970" cy="1703070"/>
          </a:xfrm>
          <a:prstGeom prst="rect">
            <a:avLst/>
          </a:prstGeom>
        </p:spPr>
      </p:pic>
      <p:pic>
        <p:nvPicPr>
          <p:cNvPr id="6" name="Picture 5" descr="Diagram&#10;&#10;Description automatically generated with medium confidence">
            <a:extLst>
              <a:ext uri="{FF2B5EF4-FFF2-40B4-BE49-F238E27FC236}">
                <a16:creationId xmlns:a16="http://schemas.microsoft.com/office/drawing/2014/main" id="{D76A4F1E-132C-41B9-B419-D0FD9CD4FD2E}"/>
              </a:ext>
            </a:extLst>
          </p:cNvPr>
          <p:cNvPicPr>
            <a:picLocks noChangeAspect="1"/>
          </p:cNvPicPr>
          <p:nvPr/>
        </p:nvPicPr>
        <p:blipFill>
          <a:blip r:embed="rId4"/>
          <a:stretch>
            <a:fillRect/>
          </a:stretch>
        </p:blipFill>
        <p:spPr>
          <a:xfrm>
            <a:off x="2324746" y="2322900"/>
            <a:ext cx="7656162" cy="2563761"/>
          </a:xfrm>
          <a:prstGeom prst="rect">
            <a:avLst/>
          </a:prstGeom>
        </p:spPr>
      </p:pic>
      <p:sp>
        <p:nvSpPr>
          <p:cNvPr id="7" name="Rectangle 6">
            <a:extLst>
              <a:ext uri="{FF2B5EF4-FFF2-40B4-BE49-F238E27FC236}">
                <a16:creationId xmlns:a16="http://schemas.microsoft.com/office/drawing/2014/main" id="{C0851967-6F0D-4FCF-A9E2-6F87EF035579}"/>
              </a:ext>
            </a:extLst>
          </p:cNvPr>
          <p:cNvSpPr/>
          <p:nvPr/>
        </p:nvSpPr>
        <p:spPr>
          <a:xfrm>
            <a:off x="4153546" y="4886660"/>
            <a:ext cx="4959457" cy="180860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Volume  No. 7</a:t>
            </a:r>
          </a:p>
          <a:p>
            <a:pPr algn="ctr"/>
            <a:r>
              <a:rPr lang="en-US" sz="2400">
                <a:solidFill>
                  <a:schemeClr val="tx1"/>
                </a:solidFill>
              </a:rPr>
              <a:t>1991</a:t>
            </a:r>
          </a:p>
          <a:p>
            <a:pPr algn="ctr"/>
            <a:r>
              <a:rPr lang="en-US" sz="2400">
                <a:solidFill>
                  <a:schemeClr val="tx1"/>
                </a:solidFill>
              </a:rPr>
              <a:t>Issue No. 2</a:t>
            </a:r>
          </a:p>
          <a:p>
            <a:pPr algn="ctr"/>
            <a:r>
              <a:rPr lang="en-US" sz="2400">
                <a:solidFill>
                  <a:schemeClr val="tx1"/>
                </a:solidFill>
              </a:rPr>
              <a:t>Page  43</a:t>
            </a:r>
          </a:p>
        </p:txBody>
      </p:sp>
    </p:spTree>
    <p:extLst>
      <p:ext uri="{BB962C8B-B14F-4D97-AF65-F5344CB8AC3E}">
        <p14:creationId xmlns:p14="http://schemas.microsoft.com/office/powerpoint/2010/main" val="2566834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1464</TotalTime>
  <Words>8992</Words>
  <Application>Microsoft Office PowerPoint</Application>
  <PresentationFormat>Widescreen</PresentationFormat>
  <Paragraphs>859</Paragraphs>
  <Slides>160</Slides>
  <Notes>159</Notes>
  <HiddenSlides>0</HiddenSlides>
  <MMClips>1</MMClips>
  <ScaleCrop>false</ScaleCrop>
  <HeadingPairs>
    <vt:vector size="4" baseType="variant">
      <vt:variant>
        <vt:lpstr>Theme</vt:lpstr>
      </vt:variant>
      <vt:variant>
        <vt:i4>5</vt:i4>
      </vt:variant>
      <vt:variant>
        <vt:lpstr>Slide Titles</vt:lpstr>
      </vt:variant>
      <vt:variant>
        <vt:i4>160</vt:i4>
      </vt:variant>
    </vt:vector>
  </HeadingPairs>
  <TitlesOfParts>
    <vt:vector size="165" baseType="lpstr">
      <vt:lpstr>Office Theme</vt:lpstr>
      <vt:lpstr>10_Default Design</vt:lpstr>
      <vt:lpstr>11_Default Design</vt:lpstr>
      <vt:lpstr>1_Office Theme</vt:lpstr>
      <vt:lpstr>Default Design</vt:lpstr>
      <vt:lpstr> </vt:lpstr>
      <vt:lpstr>PowerPoint Presentation</vt:lpstr>
      <vt:lpstr>Compiled Genealogies</vt:lpstr>
      <vt:lpstr>Internet Resources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Accessing FamilySearch Resources</vt:lpstr>
      <vt:lpstr>PowerPoint Presentation</vt:lpstr>
      <vt:lpstr>PowerPoint Presentation</vt:lpstr>
      <vt:lpstr>PowerPoint Presentation</vt:lpstr>
      <vt:lpstr>PowerPoint Presentation</vt:lpstr>
      <vt:lpstr>PowerPoint Presentation</vt:lpstr>
      <vt:lpstr>Periodical Indexes</vt:lpstr>
      <vt:lpstr>Importance of German Periodicals: (Information Found in German Periodicals)</vt:lpstr>
      <vt:lpstr>Family Histories Found in Printed Sources  The following are examples of Using Periodical Indexes &amp; Periodicals</vt:lpstr>
      <vt:lpstr>Familiengeschichtliche Quellen</vt:lpstr>
      <vt:lpstr>  Jacobsmeyer  Pedigree Chart       </vt:lpstr>
      <vt:lpstr>Jacobsmeier</vt:lpstr>
      <vt:lpstr>PowerPoint Presentation</vt:lpstr>
      <vt:lpstr>Huchzermeyer Descending Pedigree Chart</vt:lpstr>
      <vt:lpstr>Emigration Record  of  Franz Heinrich Jacobsmeyer</vt:lpstr>
      <vt:lpstr>PowerPoint Presentation</vt:lpstr>
      <vt:lpstr>Periodical Index –  Der Schlüssel</vt:lpstr>
      <vt:lpstr>(The Key)</vt:lpstr>
      <vt:lpstr>Surname Index is Author/Title Only</vt:lpstr>
      <vt:lpstr>PowerPoint Presentation</vt:lpstr>
      <vt:lpstr>PowerPoint Presentation</vt:lpstr>
      <vt:lpstr>PowerPoint Presentation</vt:lpstr>
      <vt:lpstr>PowerPoint Presentation</vt:lpstr>
      <vt:lpstr>PowerPoint Presentation</vt:lpstr>
      <vt:lpstr>Title Page from the Periodical</vt:lpstr>
      <vt:lpstr>Year: 1968   Page 1</vt:lpstr>
      <vt:lpstr>PowerPoint Presentation</vt:lpstr>
      <vt:lpstr>Quellenschau für Familienforscher</vt:lpstr>
      <vt:lpstr>PowerPoint Presentation</vt:lpstr>
      <vt:lpstr>Locality Index</vt:lpstr>
      <vt:lpstr>Area Index</vt:lpstr>
      <vt:lpstr>Subject Index</vt:lpstr>
      <vt:lpstr>Surname Index</vt:lpstr>
      <vt:lpstr>Nahrgang Family</vt:lpstr>
      <vt:lpstr>PowerPoint Presentation</vt:lpstr>
      <vt:lpstr>PowerPoint Presentation</vt:lpstr>
      <vt:lpstr>PowerPoint Presentation</vt:lpstr>
      <vt:lpstr>PowerPoint Presentation</vt:lpstr>
      <vt:lpstr>Webinar lectures on using German periodicals &amp; periodical indexes.</vt:lpstr>
      <vt:lpstr>Instructions on accessing BYU Webinar lectures on using German Periodicals and Periodical Indexes </vt:lpstr>
      <vt:lpstr>To access the four-lecture series, click on the following website:</vt:lpstr>
      <vt:lpstr>German Genealogical Collections</vt:lpstr>
      <vt:lpstr>Family Histories</vt:lpstr>
      <vt:lpstr>PowerPoint Presentation</vt:lpstr>
      <vt:lpstr>Family History Library</vt:lpstr>
      <vt:lpstr>PowerPoint Presentation</vt:lpstr>
      <vt:lpstr>PowerPoint Presentation</vt:lpstr>
      <vt:lpstr>PowerPoint Presentation</vt:lpstr>
      <vt:lpstr>PowerPoint Presentation</vt:lpstr>
      <vt:lpstr>PowerPoint Presentation</vt:lpstr>
      <vt:lpstr>Deutsche Geschlechterbücher (German Lineage Books)</vt:lpstr>
      <vt:lpstr>Deutsche Geschlechterbücher or German Lineage Books</vt:lpstr>
      <vt:lpstr>PowerPoint Presentation</vt:lpstr>
      <vt:lpstr>Surname Index in the back of each volume</vt:lpstr>
      <vt:lpstr>It begins with a pedigree outline. The numbers represent specific descendents.</vt:lpstr>
      <vt:lpstr>PowerPoint Presentation</vt:lpstr>
      <vt:lpstr>These are not coats of arms but are occupational seals.</vt:lpstr>
      <vt:lpstr> Family Crests  &amp;  Coat of Arms  </vt:lpstr>
      <vt:lpstr>Family Potraits</vt:lpstr>
      <vt:lpstr>Gauch Family</vt:lpstr>
      <vt:lpstr>German Lineage Books</vt:lpstr>
      <vt:lpstr>Gauch Family Line</vt:lpstr>
      <vt:lpstr>PowerPoint Presentation</vt:lpstr>
      <vt:lpstr>PowerPoint Presentation</vt:lpstr>
      <vt:lpstr>Deutsches Familienarchiv   (German Family Archive)</vt:lpstr>
      <vt:lpstr>  Johann Jakob Gmelin and his wife Philippine maiden name Frey, emigrated from Germany and settled in the state of Illinois.   </vt:lpstr>
      <vt:lpstr>PowerPoint Presentation</vt:lpstr>
      <vt:lpstr>PowerPoint Presentation</vt:lpstr>
      <vt:lpstr>On page 94, however, both are listed with important family information including the place of birth.</vt:lpstr>
      <vt:lpstr>Zentralstelle für Personen und  Familiengeschichte Leipzig Germany  (Center for Personal and Family Research)</vt:lpstr>
      <vt:lpstr>Die Ahnenstammkartei des Deutschen Volkes </vt:lpstr>
      <vt:lpstr>Die Ahnenstammkartei des  Deutschen Volkes (Ancestral pedigree index of the German People)</vt:lpstr>
      <vt:lpstr>Ancestral Pedigree Index of the German People</vt:lpstr>
      <vt:lpstr>Die Ahnenstammkartei des Deutschen  volkes by Thomas K. Edlund</vt:lpstr>
      <vt:lpstr>Die Ahnenstammkartei des Deutschen  volkes </vt:lpstr>
      <vt:lpstr>German Genealogical Digest Volume No. 9 Winter 1993 Issue No. 4  </vt:lpstr>
      <vt:lpstr>PowerPoint Presentation</vt:lpstr>
      <vt:lpstr>Every locality name was verified using the Meyers gazetteer</vt:lpstr>
      <vt:lpstr>Die Ahnenstammkartei des  Deutschen Volkes </vt:lpstr>
      <vt:lpstr>PowerPoint Presentation</vt:lpstr>
      <vt:lpstr>PowerPoint Presentation</vt:lpstr>
      <vt:lpstr>PowerPoint Presentation</vt:lpstr>
      <vt:lpstr>Dorfsippenbücher</vt:lpstr>
      <vt:lpstr>1937–1938, 30 (1%) Village Lineage Books</vt:lpstr>
      <vt:lpstr>PowerPoint Presentation</vt:lpstr>
      <vt:lpstr>Ortssippenbücher</vt:lpstr>
      <vt:lpstr>Contents of Locality &amp; Village Lineage Books</vt:lpstr>
      <vt:lpstr>PowerPoint Presentation</vt:lpstr>
      <vt:lpstr>Borchard Family</vt:lpstr>
      <vt:lpstr>Borchard Family</vt:lpstr>
      <vt:lpstr>Borchard Family</vt:lpstr>
      <vt:lpstr>Borchard Family</vt:lpstr>
      <vt:lpstr>Borchard Family</vt:lpstr>
      <vt:lpstr>Borchard Family</vt:lpstr>
      <vt:lpstr>Borchard Family</vt:lpstr>
      <vt:lpstr>Christian Friedrich’s father &amp; Marie Luise Charlotte’s father were brothers. They came from the same parent’s No. (81)</vt:lpstr>
      <vt:lpstr>PowerPoint Presentation</vt:lpstr>
      <vt:lpstr>PowerPoint Presentation</vt:lpstr>
      <vt:lpstr>PowerPoint Presentation</vt:lpstr>
      <vt:lpstr>PowerPoint Presentation</vt:lpstr>
      <vt:lpstr>PowerPoint Presentation</vt:lpstr>
      <vt:lpstr>PowerPoint Presentation</vt:lpstr>
      <vt:lpstr>Mappenstücke</vt:lpstr>
      <vt:lpstr>    Mappenstücke    This collection is on 236 rolls of microfilm  30,000 Family Envelopes</vt:lpstr>
      <vt:lpstr>PowerPoint Presentation</vt:lpstr>
      <vt:lpstr>PowerPoint Presentation</vt:lpstr>
      <vt:lpstr>PowerPoint Presentation</vt:lpstr>
      <vt:lpstr>PowerPoint Presentation</vt:lpstr>
      <vt:lpstr>PowerPoint Presentation</vt:lpstr>
      <vt:lpstr>PowerPoint Presentation</vt:lpstr>
      <vt:lpstr>Leichenpredigten  (funeral sermons or Obituaries)</vt:lpstr>
      <vt:lpstr>Article on German Funeral Sermons</vt:lpstr>
      <vt:lpstr>German Funeral Sermons   Historical Background</vt:lpstr>
      <vt:lpstr>FUNERAL SERMON FORMS</vt:lpstr>
      <vt:lpstr>Funeral Sermon Elements</vt:lpstr>
      <vt:lpstr>TITELBLATT (Title Page)</vt:lpstr>
      <vt:lpstr>DEDIKATION (Dedication)</vt:lpstr>
      <vt:lpstr>PowerPoint Presentation</vt:lpstr>
      <vt:lpstr>EPIZEDIEN/GEDICHTE/SPRÜCHE (poems and maxims)</vt:lpstr>
      <vt:lpstr>PERSONALIA (personal history)</vt:lpstr>
      <vt:lpstr>German Leichenpredigten (funeral sermons) 1500’s – 1800’s</vt:lpstr>
      <vt:lpstr>Example of Funeral Sermon</vt:lpstr>
      <vt:lpstr>PORTRÄT (Portrait)</vt:lpstr>
      <vt:lpstr>Accessing Funeral Sermons at the Family History Library</vt:lpstr>
      <vt:lpstr>PowerPoint Presentation</vt:lpstr>
      <vt:lpstr>Searching the Library catalog  for Funeral Sermons</vt:lpstr>
      <vt:lpstr>Searching for Funeral Sermons</vt:lpstr>
      <vt:lpstr>PowerPoint Presentation</vt:lpstr>
      <vt:lpstr>Die Leichenpredigten in der Gräflich von Schlitz-Görtz-Wrisbergschen  Archiv für Sippenforschung und alle verwandten Gebiete </vt:lpstr>
      <vt:lpstr>PowerPoint Presentation</vt:lpstr>
      <vt:lpstr>PowerPoint Presentation</vt:lpstr>
      <vt:lpstr>Minerva, Achive im deutschsprachigen Raum  Locating archives with Funeral  Sermons</vt:lpstr>
      <vt:lpstr>PowerPoint Presentation</vt:lpstr>
      <vt:lpstr>How do you determine if your ancestor had a funeral sermon? </vt:lpstr>
      <vt:lpstr>PowerPoint Presentation</vt:lpstr>
      <vt:lpstr>Errors in Funeral Sermons</vt:lpstr>
      <vt:lpstr>  Funeral Sermon of: Rosine Maria Sophia Donner, maiden name  Husswedel   FATHER: Johann (Joachim Bernhard Husswedel  OLDER SISTER: married in 1759 (married 15 October 1754)  HUSBAND: married Johann Wilhelm Donner 16 September 1764 (married 15 October 1764)  SON: 18 years old (age 21 years old)  DAUGHTER: 7 years old (age 3 years old)</vt:lpstr>
      <vt:lpstr>Wrong Ancestor</vt:lpstr>
      <vt:lpstr>Andreas Covinus Funeral Sermon – Family History</vt:lpstr>
      <vt:lpstr>Finding a Coat of Arms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 Jensen</dc:creator>
  <cp:lastModifiedBy>Larry Jensen</cp:lastModifiedBy>
  <cp:revision>2</cp:revision>
  <dcterms:created xsi:type="dcterms:W3CDTF">2023-12-16T00:18:39Z</dcterms:created>
  <dcterms:modified xsi:type="dcterms:W3CDTF">2024-05-16T02:50:07Z</dcterms:modified>
</cp:coreProperties>
</file>